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5" r:id="rId4"/>
    <p:sldId id="266" r:id="rId5"/>
    <p:sldId id="283" r:id="rId6"/>
    <p:sldId id="267" r:id="rId7"/>
    <p:sldId id="259" r:id="rId8"/>
    <p:sldId id="260" r:id="rId9"/>
    <p:sldId id="269" r:id="rId10"/>
    <p:sldId id="270" r:id="rId11"/>
    <p:sldId id="272" r:id="rId12"/>
    <p:sldId id="268" r:id="rId13"/>
    <p:sldId id="271" r:id="rId14"/>
    <p:sldId id="273" r:id="rId15"/>
    <p:sldId id="261" r:id="rId16"/>
    <p:sldId id="258" r:id="rId17"/>
    <p:sldId id="263" r:id="rId18"/>
    <p:sldId id="264" r:id="rId19"/>
    <p:sldId id="26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69"/>
    <p:restoredTop sz="95408"/>
  </p:normalViewPr>
  <p:slideViewPr>
    <p:cSldViewPr snapToGrid="0" snapToObjects="1">
      <p:cViewPr varScale="1">
        <p:scale>
          <a:sx n="92" d="100"/>
          <a:sy n="92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328DD-C958-0947-8D2D-9E765E03448A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0B157-43A2-5D49-BFBA-2AA0C940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0B157-43A2-5D49-BFBA-2AA0C94011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9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5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7C82-056F-FA4B-B483-8171AAE2D0D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232D-40A7-034E-8F50-9A888D7B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.bournemouth.ac.uk:82/Conservation_in_practice/Temperatures_averaged_to_latitude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.bournemouth.ac.uk:82/Conservation_in_practice/RedListGuidelines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.bournemouth.ac.uk:3838/conabi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.bournemouth.ac.uk:82/books/AQM_book/_book/analysis-of-multi-species-data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lad.earthengine.app/view/global-forest-change#bl=off;old=off;dl=1;lon=20;lat=10;zoom=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 of tropical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11" y="0"/>
            <a:ext cx="1136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temperature ranges do organisms experience today in the tropics?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Moist air cannot reach temperatures much above 30 C</a:t>
            </a:r>
          </a:p>
          <a:p>
            <a:r>
              <a:rPr lang="en-US" dirty="0" smtClean="0"/>
              <a:t>With roughly equal lengths of day and night moist air cannot cool to much below 20 C</a:t>
            </a:r>
          </a:p>
          <a:p>
            <a:r>
              <a:rPr lang="en-US" dirty="0" smtClean="0"/>
              <a:t>The equatorial tropics would only be affected by climate change if circulation patterns radically altered rainfall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localised</a:t>
            </a:r>
            <a:r>
              <a:rPr lang="en-US" dirty="0" smtClean="0"/>
              <a:t> changes can occur when forest cover is removed which leads to more insolation, drying of soil surfaces and thus an increase in temperature ranges</a:t>
            </a:r>
          </a:p>
          <a:p>
            <a:pPr marL="0" indent="0">
              <a:buNone/>
            </a:pPr>
            <a:r>
              <a:rPr lang="en-US" dirty="0" smtClean="0"/>
              <a:t>Explore here: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http://r.bournemouth.ac.uk:82/Conservation_in_practice/Temperatures_averaged_to_latitudes.html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tropical diversity directly measurable?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Shortfalls in knowledge</a:t>
            </a:r>
          </a:p>
          <a:p>
            <a:pPr lvl="1"/>
            <a:r>
              <a:rPr lang="en-US" dirty="0" err="1" smtClean="0"/>
              <a:t>Linnean</a:t>
            </a:r>
            <a:r>
              <a:rPr lang="en-US" dirty="0" smtClean="0"/>
              <a:t> shortfall (we don’t know what they are called)</a:t>
            </a:r>
          </a:p>
          <a:p>
            <a:pPr lvl="1"/>
            <a:r>
              <a:rPr lang="en-US" dirty="0" err="1" smtClean="0"/>
              <a:t>Wallacean</a:t>
            </a:r>
            <a:r>
              <a:rPr lang="en-US" dirty="0" smtClean="0"/>
              <a:t> shortfall (we don’t know where they are)</a:t>
            </a:r>
          </a:p>
          <a:p>
            <a:pPr lvl="1"/>
            <a:r>
              <a:rPr lang="en-US" dirty="0" err="1" smtClean="0"/>
              <a:t>Hutchinsonian</a:t>
            </a:r>
            <a:r>
              <a:rPr lang="en-US" dirty="0" smtClean="0"/>
              <a:t> shortfall (we don’t know their niches)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species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one knows!</a:t>
            </a:r>
          </a:p>
          <a:p>
            <a:r>
              <a:rPr lang="en-US" dirty="0" err="1" smtClean="0"/>
              <a:t>Mora’s</a:t>
            </a:r>
            <a:r>
              <a:rPr lang="en-US" dirty="0" smtClean="0"/>
              <a:t> estimates are quite widely cited</a:t>
            </a:r>
          </a:p>
          <a:p>
            <a:pPr lvl="1"/>
            <a:r>
              <a:rPr lang="en-US" dirty="0" smtClean="0"/>
              <a:t>7.8 million animals (5.6 million being insects)</a:t>
            </a:r>
          </a:p>
          <a:p>
            <a:pPr lvl="1"/>
            <a:r>
              <a:rPr lang="en-US" dirty="0" smtClean="0"/>
              <a:t>300,000 plants</a:t>
            </a:r>
          </a:p>
          <a:p>
            <a:pPr lvl="1"/>
            <a:r>
              <a:rPr lang="en-US" dirty="0" smtClean="0"/>
              <a:t>600,000 fungi</a:t>
            </a:r>
          </a:p>
          <a:p>
            <a:pPr lvl="1"/>
            <a:r>
              <a:rPr lang="en-US" dirty="0" smtClean="0"/>
              <a:t>Unknown numbers of bacteria</a:t>
            </a:r>
          </a:p>
          <a:p>
            <a:pPr lvl="1"/>
            <a:r>
              <a:rPr lang="en-US" dirty="0" smtClean="0"/>
              <a:t>Only 1.2 million named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Mexico there are around 2000 species of tree, compared to just below 40 (native) in the UK</a:t>
            </a:r>
          </a:p>
          <a:p>
            <a:pPr lvl="1"/>
            <a:r>
              <a:rPr lang="en-US" dirty="0" smtClean="0"/>
              <a:t>Amazon basin perhaps around 10,000 to 20,000? Depending on definitions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72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red list a reliable guide?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listing depends on expertise for assessment</a:t>
            </a:r>
          </a:p>
          <a:p>
            <a:r>
              <a:rPr lang="en-US" dirty="0" smtClean="0"/>
              <a:t>Assessing all the world’s species is impossible</a:t>
            </a:r>
          </a:p>
          <a:p>
            <a:r>
              <a:rPr lang="en-US" dirty="0" smtClean="0"/>
              <a:t>Red listing tends to be robust for well known, well studied groups, particularly birds and some large mammals</a:t>
            </a:r>
          </a:p>
          <a:p>
            <a:r>
              <a:rPr lang="en-US" dirty="0" smtClean="0"/>
              <a:t>As the red listing process has progressed assessment has been increasingly </a:t>
            </a:r>
            <a:r>
              <a:rPr lang="en-US" dirty="0" err="1" smtClean="0"/>
              <a:t>focussed</a:t>
            </a:r>
            <a:r>
              <a:rPr lang="en-US" dirty="0" smtClean="0"/>
              <a:t> on groups suffering from severe knowledge shortfalls.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2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132"/>
            <a:ext cx="12192000" cy="49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IUCN press release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503"/>
            <a:ext cx="12192000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3" y="749300"/>
            <a:ext cx="9334500" cy="61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0"/>
            <a:ext cx="7902606" cy="64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IUCN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Not Evaluated</a:t>
            </a:r>
            <a:endParaRPr lang="en-US" dirty="0" smtClean="0"/>
          </a:p>
          <a:p>
            <a:r>
              <a:rPr lang="en-US" b="1" dirty="0" smtClean="0"/>
              <a:t>Data Deficient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Least Concern</a:t>
            </a:r>
            <a:endParaRPr lang="en-US" dirty="0"/>
          </a:p>
          <a:p>
            <a:r>
              <a:rPr lang="en-US" b="1" dirty="0" smtClean="0"/>
              <a:t>Near Threatened</a:t>
            </a:r>
            <a:endParaRPr lang="en-US" dirty="0"/>
          </a:p>
          <a:p>
            <a:r>
              <a:rPr lang="en-US" b="1" dirty="0" smtClean="0"/>
              <a:t>Vulnerable</a:t>
            </a:r>
            <a:endParaRPr lang="en-US" dirty="0"/>
          </a:p>
          <a:p>
            <a:r>
              <a:rPr lang="en-US" b="1" dirty="0" smtClean="0"/>
              <a:t>Endangered</a:t>
            </a:r>
            <a:endParaRPr lang="en-US" dirty="0"/>
          </a:p>
          <a:p>
            <a:r>
              <a:rPr lang="en-US" b="1" dirty="0" smtClean="0"/>
              <a:t>Critically Endangered</a:t>
            </a:r>
            <a:endParaRPr lang="en-US" dirty="0"/>
          </a:p>
          <a:p>
            <a:r>
              <a:rPr lang="en-US" b="1" dirty="0" smtClean="0"/>
              <a:t>Extinct in the Wild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Extinct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2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s</a:t>
            </a:r>
            <a:r>
              <a:rPr lang="en-US" dirty="0" smtClean="0"/>
              <a:t>hould conservation focus on the tropics?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high proportion of biodiversity is concentrated in the tropics</a:t>
            </a:r>
          </a:p>
          <a:p>
            <a:r>
              <a:rPr lang="en-US" dirty="0" smtClean="0"/>
              <a:t>Tropical areas have typically been considered to be more at risk (threatened) through ongoing processes connected with human activities.</a:t>
            </a:r>
          </a:p>
          <a:p>
            <a:r>
              <a:rPr lang="en-US" dirty="0" smtClean="0"/>
              <a:t>Tropical forests are considered to be the most </a:t>
            </a:r>
            <a:r>
              <a:rPr lang="en-US" dirty="0" err="1" smtClean="0"/>
              <a:t>biodiverse</a:t>
            </a:r>
            <a:r>
              <a:rPr lang="en-US" dirty="0" smtClean="0"/>
              <a:t> terrestrial ecosystems</a:t>
            </a:r>
          </a:p>
          <a:p>
            <a:r>
              <a:rPr lang="en-US" dirty="0" smtClean="0"/>
              <a:t>Tropical deforestation has long been of conservation concern and it can be measured relatively easily using satellite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8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red listing really measure the risk of total global extinction?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listing has been </a:t>
            </a:r>
            <a:r>
              <a:rPr lang="en-US" dirty="0" err="1" smtClean="0"/>
              <a:t>criticised</a:t>
            </a:r>
            <a:r>
              <a:rPr lang="en-US" dirty="0" smtClean="0"/>
              <a:t> as being too “liberal” or too “conservative”</a:t>
            </a:r>
          </a:p>
          <a:p>
            <a:r>
              <a:rPr lang="en-US" dirty="0" smtClean="0"/>
              <a:t>The current handbook provides important insights into the thinking behind the assessment process.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http://r.bournemouth.ac.uk:82/Conservation_in_practice/RedListGuidelines.pdf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7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modelling address knowledge gaps?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Wallacean</a:t>
            </a:r>
            <a:r>
              <a:rPr lang="en-US" dirty="0" smtClean="0"/>
              <a:t> shortfall typically addressed through the use of species distribution models</a:t>
            </a:r>
          </a:p>
          <a:p>
            <a:r>
              <a:rPr lang="en-US" dirty="0" smtClean="0"/>
              <a:t>Usually take climatic layers as input (as finer grained information on soils and </a:t>
            </a:r>
            <a:r>
              <a:rPr lang="en-US" dirty="0" err="1" smtClean="0"/>
              <a:t>microtopography</a:t>
            </a:r>
            <a:r>
              <a:rPr lang="en-US" dirty="0" smtClean="0"/>
              <a:t> not available or not practical to include)</a:t>
            </a:r>
          </a:p>
          <a:p>
            <a:r>
              <a:rPr lang="en-US" dirty="0" err="1" smtClean="0"/>
              <a:t>Hutchinsonian</a:t>
            </a:r>
            <a:r>
              <a:rPr lang="en-US" dirty="0" smtClean="0"/>
              <a:t> shortfall means that these models are not actually niche models</a:t>
            </a:r>
          </a:p>
          <a:p>
            <a:r>
              <a:rPr lang="en-US" dirty="0" smtClean="0"/>
              <a:t>Tend to simply match combinations of temperature and rainfall at collection points</a:t>
            </a:r>
          </a:p>
          <a:p>
            <a:r>
              <a:rPr lang="en-US" dirty="0" smtClean="0"/>
              <a:t>If there are few collections they will tend to be very narrow.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06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tool for Mexican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http://r.bournemouth.ac.uk:3838/conabio/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Programmed to guide red listing process (but not actually used)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of knowledge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species of oak was never recorded in Guatemala due to differences in taxonomist’s naming procedures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4" y="2903328"/>
            <a:ext cx="5788891" cy="37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Hampea</a:t>
            </a:r>
            <a:r>
              <a:rPr lang="en-US" i="1" dirty="0" smtClean="0"/>
              <a:t> </a:t>
            </a:r>
            <a:r>
              <a:rPr lang="en-US" i="1" dirty="0" err="1" smtClean="0"/>
              <a:t>Montebellensis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after the park</a:t>
            </a:r>
          </a:p>
          <a:p>
            <a:r>
              <a:rPr lang="en-US" dirty="0" smtClean="0"/>
              <a:t>Apparently only recorded from the park (a few other records considered dubious)</a:t>
            </a:r>
          </a:p>
          <a:p>
            <a:r>
              <a:rPr lang="en-US" dirty="0" smtClean="0"/>
              <a:t>As the park has been partly deforested the species is considered to be critically endangered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1" y="3738999"/>
            <a:ext cx="4271241" cy="27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intensively monitored single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famous data set on tropical trees collected by the Smithsonian institute in Panama at </a:t>
            </a:r>
            <a:r>
              <a:rPr lang="en-US" dirty="0" err="1" smtClean="0"/>
              <a:t>Barro</a:t>
            </a:r>
            <a:r>
              <a:rPr lang="en-US" dirty="0" smtClean="0"/>
              <a:t> </a:t>
            </a:r>
            <a:r>
              <a:rPr lang="en-US" dirty="0" err="1" smtClean="0"/>
              <a:t>Colarado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http://r.bournemouth.ac.uk:82/books/AQM_book/_book/analysis-of-multi-species-data.html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00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in the tropics a relatively small number of tree species (10 to 40) dominate the forest canopy</a:t>
            </a:r>
          </a:p>
          <a:p>
            <a:r>
              <a:rPr lang="en-US" dirty="0" smtClean="0"/>
              <a:t>However there are many rare species (could be rare locally but abundant elsewhere)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9" y="3486150"/>
            <a:ext cx="5135418" cy="32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accumulation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BCI consists of 50 plots</a:t>
            </a:r>
          </a:p>
          <a:p>
            <a:r>
              <a:rPr lang="en-US" dirty="0" smtClean="0"/>
              <a:t>Nearly half the total species count can be obtained from one plot</a:t>
            </a:r>
          </a:p>
          <a:p>
            <a:r>
              <a:rPr lang="en-US" dirty="0" smtClean="0"/>
              <a:t>Typical for species area curves</a:t>
            </a:r>
          </a:p>
          <a:p>
            <a:r>
              <a:rPr lang="en-US" dirty="0" smtClean="0"/>
              <a:t>While population sizes are linearly related to area, species number (biodiversity?) is not</a:t>
            </a:r>
          </a:p>
          <a:p>
            <a:r>
              <a:rPr lang="en-US" dirty="0" smtClean="0"/>
              <a:t>A reduction of 50% of forest cover may only result in a reduction of 1-2% in the recorded number of species (or even less)</a:t>
            </a:r>
          </a:p>
          <a:p>
            <a:r>
              <a:rPr lang="en-US" dirty="0" smtClean="0"/>
              <a:t>How many species would actually be lost if half the Amazon were deforested?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5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tropical forest being lost?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pattern</a:t>
            </a:r>
          </a:p>
          <a:p>
            <a:r>
              <a:rPr lang="en-US" dirty="0" smtClean="0"/>
              <a:t>Best explored in depth using this tool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https://glad.earthengine.app/view/global-forest-change#bl=off;old=off;dl=1;lon=20;lat=10;zoom=3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40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basin still largely forested </a:t>
            </a:r>
            <a:r>
              <a:rPr lang="en-US" dirty="0" err="1" smtClean="0"/>
              <a:t>arund</a:t>
            </a:r>
            <a:r>
              <a:rPr lang="en-US" dirty="0" smtClean="0"/>
              <a:t> the equator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4" y="1838837"/>
            <a:ext cx="6107545" cy="45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7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the “tropics”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On the tropic of cancer and </a:t>
            </a:r>
            <a:r>
              <a:rPr lang="en-US" dirty="0"/>
              <a:t>C</a:t>
            </a:r>
            <a:r>
              <a:rPr lang="en-US" dirty="0" smtClean="0"/>
              <a:t>apricorn the sun is directly overhead for one day of the year (no shadow cast)</a:t>
            </a:r>
          </a:p>
          <a:p>
            <a:r>
              <a:rPr lang="en-US" dirty="0" smtClean="0"/>
              <a:t>This is an artificial boundary with respect to biodiversity</a:t>
            </a:r>
          </a:p>
          <a:p>
            <a:r>
              <a:rPr lang="en-US" dirty="0" smtClean="0"/>
              <a:t>Many people’s concept of “tropical” is more closely approximated by “equatorial”</a:t>
            </a:r>
          </a:p>
          <a:p>
            <a:r>
              <a:rPr lang="en-US" dirty="0" smtClean="0"/>
              <a:t>For example, most of Mexico is below the tropics as are parts of the Sahara and Saudi Arabia.</a:t>
            </a:r>
          </a:p>
          <a:p>
            <a:r>
              <a:rPr lang="en-US" dirty="0" smtClean="0"/>
              <a:t>The climate around the lines of the tropics tends to be seasonal and often quite arid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6" y="0"/>
            <a:ext cx="1163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Open, data driven discussion</a:t>
            </a:r>
          </a:p>
          <a:p>
            <a:r>
              <a:rPr lang="en-US" dirty="0" smtClean="0"/>
              <a:t>Look at empirical evidence </a:t>
            </a:r>
          </a:p>
          <a:p>
            <a:r>
              <a:rPr lang="en-US" dirty="0" smtClean="0"/>
              <a:t>Use some dynamic analytical tools to identify conceptual and operational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“Biodiversity” (however defined) tends to reach a peak around the equator</a:t>
            </a:r>
          </a:p>
          <a:p>
            <a:r>
              <a:rPr lang="en-US" dirty="0" smtClean="0"/>
              <a:t>Moist, </a:t>
            </a:r>
            <a:r>
              <a:rPr lang="en-US" dirty="0" err="1" smtClean="0"/>
              <a:t>aseasonal</a:t>
            </a:r>
            <a:r>
              <a:rPr lang="en-US" dirty="0" smtClean="0"/>
              <a:t> conditions</a:t>
            </a:r>
          </a:p>
          <a:p>
            <a:r>
              <a:rPr lang="en-US" dirty="0" smtClean="0"/>
              <a:t>Seasonal tropical forests less diverse with respect to species number and many species in drier forests have small wind dispersed seeds and thus very wide distributions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793"/>
            <a:ext cx="7370394" cy="64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218085"/>
            <a:ext cx="9339929" cy="66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tropical diversity so high?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range of theories</a:t>
            </a:r>
          </a:p>
          <a:p>
            <a:r>
              <a:rPr lang="en-US" dirty="0" smtClean="0"/>
              <a:t>Most compelling explanations involve climatic stability</a:t>
            </a:r>
          </a:p>
          <a:p>
            <a:pPr lvl="1"/>
            <a:r>
              <a:rPr lang="en-US" dirty="0" smtClean="0"/>
              <a:t>Climatic conditions do not impose much physiological stress</a:t>
            </a:r>
          </a:p>
          <a:p>
            <a:pPr lvl="1"/>
            <a:r>
              <a:rPr lang="en-US" dirty="0" smtClean="0"/>
              <a:t>Large numbers of species can survive the small range of diurnal and annual temperature fluctuations</a:t>
            </a:r>
          </a:p>
          <a:p>
            <a:pPr lvl="1"/>
            <a:r>
              <a:rPr lang="en-US" dirty="0" smtClean="0"/>
              <a:t>Climate within the tropics today matches that found more widely across the planet in the past</a:t>
            </a:r>
          </a:p>
          <a:p>
            <a:pPr lvl="1"/>
            <a:r>
              <a:rPr lang="en-US" dirty="0" smtClean="0"/>
              <a:t>Longer time scale for evolution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rganisms found in temperate and arctic regions have evolved to tolerate extremes,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9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976</Words>
  <Application>Microsoft Macintosh PowerPoint</Application>
  <PresentationFormat>Widescreen</PresentationFormat>
  <Paragraphs>114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Office Theme</vt:lpstr>
      <vt:lpstr>The challenge of tropical conservation</vt:lpstr>
      <vt:lpstr>Why should conservation focus on the tropics?</vt:lpstr>
      <vt:lpstr>What do we mean by the “tropics”</vt:lpstr>
      <vt:lpstr>PowerPoint Presentation</vt:lpstr>
      <vt:lpstr>Aims of this lecture</vt:lpstr>
      <vt:lpstr>Gradients of biodiversity</vt:lpstr>
      <vt:lpstr>PowerPoint Presentation</vt:lpstr>
      <vt:lpstr>PowerPoint Presentation</vt:lpstr>
      <vt:lpstr>Why is tropical diversity so high?</vt:lpstr>
      <vt:lpstr>PowerPoint Presentation</vt:lpstr>
      <vt:lpstr>What temperature ranges do organisms experience today in the tropics?</vt:lpstr>
      <vt:lpstr>Is tropical diversity directly measurable?</vt:lpstr>
      <vt:lpstr>How many species are there?</vt:lpstr>
      <vt:lpstr>Is the red list a reliable guide?</vt:lpstr>
      <vt:lpstr>PowerPoint Presentation</vt:lpstr>
      <vt:lpstr>Recent IUCN press release</vt:lpstr>
      <vt:lpstr>PowerPoint Presentation</vt:lpstr>
      <vt:lpstr>PowerPoint Presentation</vt:lpstr>
      <vt:lpstr>IUCN categories</vt:lpstr>
      <vt:lpstr>Does red listing really measure the risk of total global extinction?</vt:lpstr>
      <vt:lpstr>Can modelling address knowledge gaps?</vt:lpstr>
      <vt:lpstr>Modelling tool for Mexican trees</vt:lpstr>
      <vt:lpstr>Simple example of knowledge gap</vt:lpstr>
      <vt:lpstr>Hampea Montebellensis</vt:lpstr>
      <vt:lpstr>Data from intensively monitored single site</vt:lpstr>
      <vt:lpstr>Typical patterns</vt:lpstr>
      <vt:lpstr>Species accumulation curves</vt:lpstr>
      <vt:lpstr>Where is tropical forest being lost?</vt:lpstr>
      <vt:lpstr>Amazon basin still largely forested arund the equator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tropical conservation</dc:title>
  <dc:creator>Microsoft Office User</dc:creator>
  <cp:lastModifiedBy>Microsoft Office User</cp:lastModifiedBy>
  <cp:revision>34</cp:revision>
  <dcterms:created xsi:type="dcterms:W3CDTF">2024-11-14T15:14:46Z</dcterms:created>
  <dcterms:modified xsi:type="dcterms:W3CDTF">2024-11-18T10:57:37Z</dcterms:modified>
</cp:coreProperties>
</file>