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711" autoAdjust="0"/>
  </p:normalViewPr>
  <p:slideViewPr>
    <p:cSldViewPr snapToGrid="0" snapToObjects="1">
      <p:cViewPr varScale="1">
        <p:scale>
          <a:sx n="84" d="100"/>
          <a:sy n="84" d="100"/>
        </p:scale>
        <p:origin x="127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8" Type="http://schemas.openxmlformats.org/officeDocument/2006/relationships/viewProps" Target="viewProps.xml" /><Relationship Id="rId17" Type="http://schemas.openxmlformats.org/officeDocument/2006/relationships/presProps" Target="presProps.xml" /><Relationship Id="rId1" Type="http://schemas.openxmlformats.org/officeDocument/2006/relationships/slideMaster" Target="slideMasters/slideMaster1.xml" /><Relationship Id="rId20" Type="http://schemas.openxmlformats.org/officeDocument/2006/relationships/tableStyles" Target="tableStyles.xml" /><Relationship Id="rId1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EB5C9-1307-BA42-ABA2-0BC069CD8E7F}"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B5C9-1307-BA42-ABA2-0BC069CD8E7F}"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B5C9-1307-BA42-ABA2-0BC069CD8E7F}"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B5C9-1307-BA42-ABA2-0BC069CD8E7F}"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EB5C9-1307-BA42-ABA2-0BC069CD8E7F}"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EB5C9-1307-BA42-ABA2-0BC069CD8E7F}" type="datetimeFigureOut">
              <a:rPr lang="en-US" smtClean="0"/>
              <a:t>4/5/2019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EB5C9-1307-BA42-ABA2-0BC069CD8E7F}" type="datetimeFigureOut">
              <a:rPr lang="en-US" smtClean="0"/>
              <a:t>4/5/2019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4/5/2019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EB5C9-1307-BA42-ABA2-0BC069CD8E7F}" type="datetimeFigureOut">
              <a:rPr lang="en-US" smtClean="0"/>
              <a:t>4/5/2019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g" /></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people.wku.edu/charles.smith/chronob/CLEM1874.htm" TargetMode="Externa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lvl="0" marL="0" indent="0">
              <a:buNone/>
            </a:pPr>
            <a:r>
              <a:rPr/>
              <a:t>Introduction</a:t>
            </a:r>
            <a:r>
              <a:rPr/>
              <a:t> </a:t>
            </a:r>
            <a:r>
              <a:rPr/>
              <a:t>to</a:t>
            </a:r>
            <a:r>
              <a:rPr/>
              <a:t> </a:t>
            </a:r>
            <a:r>
              <a:rPr/>
              <a:t>Ecosystems</a:t>
            </a:r>
          </a:p>
        </p:txBody>
      </p:sp>
      <p:sp>
        <p:nvSpPr>
          <p:cNvPr id="3" name="Subtitle 2"/>
          <p:cNvSpPr>
            <a:spLocks noGrp="1"/>
          </p:cNvSpPr>
          <p:nvPr>
            <p:ph type="subTitle" idx="1"/>
          </p:nvPr>
        </p:nvSpPr>
        <p:spPr>
          <a:xfrm>
            <a:off x="1371600" y="3886200"/>
            <a:ext cx="6400800" cy="1752600"/>
          </a:xfrm>
        </p:spPr>
        <p:txBody>
          <a:bodyPr/>
          <a:lstStyle/>
          <a:p>
            <a:pPr lvl="0" marL="0" indent="0">
              <a:buNone/>
            </a:pPr>
            <a:br/>
            <a:br/>
            <a:r>
              <a:rPr/>
              <a:t>Duncan</a:t>
            </a:r>
            <a:r>
              <a:rPr/>
              <a:t> </a:t>
            </a:r>
            <a:r>
              <a:rPr/>
              <a:t>Golicher</a:t>
            </a:r>
          </a:p>
        </p:txBody>
      </p:sp>
      <p:sp>
        <p:nvSpPr>
          <p:cNvPr id="4" name="Date Placeholder 3"/>
          <p:cNvSpPr>
            <a:spLocks noGrp="1"/>
          </p:cNvSpPr>
          <p:nvPr>
            <p:ph type="dt" sz="half" idx="10"/>
          </p:nvPr>
        </p:nvSpPr>
        <p:spPr/>
        <p:txBody>
          <a:bodyPr/>
          <a:lstStyle/>
          <a:p>
            <a:pPr lvl="0" marL="0" indent="0">
              <a:buNone/>
            </a:pPr>
            <a:r>
              <a:rPr/>
              <a:t>16/04/2021</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Tansley’s</a:t>
            </a:r>
            <a:r>
              <a:rPr/>
              <a:t> </a:t>
            </a:r>
            <a:r>
              <a:rPr/>
              <a:t>“</a:t>
            </a:r>
            <a:r>
              <a:rPr/>
              <a:t>definition</a:t>
            </a:r>
            <a:r>
              <a:rPr/>
              <a:t>”</a:t>
            </a:r>
          </a:p>
        </p:txBody>
      </p:sp>
      <p:sp>
        <p:nvSpPr>
          <p:cNvPr id="3" name="Content Placeholder 2"/>
          <p:cNvSpPr>
            <a:spLocks noGrp="1"/>
          </p:cNvSpPr>
          <p:nvPr>
            <p:ph idx="1"/>
          </p:nvPr>
        </p:nvSpPr>
        <p:spPr/>
        <p:txBody>
          <a:bodyPr/>
          <a:lstStyle/>
          <a:p>
            <a:pPr lvl="0" marL="0" indent="0">
              <a:buNone/>
            </a:pPr>
            <a:r>
              <a:rPr i="1"/>
              <a:t>I have already given my reasons for rejecting the terms ‘’complex organism’’ and ‘’biotic community’‘. Clements’ earlier term ‘’biome’’ for the whole complex of organisms inhabiting a given region is unobjectionable, and for some purpose convenient. But the more fundamental conception is, at is seems to me, the whole system (in the sense of physics), including not only the organism-complex, but also the whole complex of physical factors forming what we call the environment of the biome– the habitat factors in the widest sense. Though the organisms may claim our primary interest, when we are trying to think fundamentally we cannot separate them from their special environment, with which they form one physical system. It is the systems so formed which, from the point of view of the ecologist, are the basic units of nature on the face of the earth.</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Tansley’s</a:t>
            </a:r>
            <a:r>
              <a:rPr/>
              <a:t> </a:t>
            </a:r>
            <a:r>
              <a:rPr/>
              <a:t>Ecosystem</a:t>
            </a:r>
          </a:p>
        </p:txBody>
      </p:sp>
      <p:sp>
        <p:nvSpPr>
          <p:cNvPr id="3" name="Content Placeholder 2"/>
          <p:cNvSpPr>
            <a:spLocks noGrp="1"/>
          </p:cNvSpPr>
          <p:nvPr>
            <p:ph idx="1"/>
          </p:nvPr>
        </p:nvSpPr>
        <p:spPr/>
        <p:txBody>
          <a:bodyPr/>
          <a:lstStyle/>
          <a:p>
            <a:pPr lvl="1"/>
            <a:r>
              <a:rPr b="1"/>
              <a:t>Multi-disciplinary</a:t>
            </a:r>
            <a:r>
              <a:rPr/>
              <a:t> (involves biology, physics and chemistry)</a:t>
            </a:r>
          </a:p>
          <a:p>
            <a:pPr lvl="1"/>
            <a:r>
              <a:rPr b="1"/>
              <a:t>Recursive</a:t>
            </a:r>
            <a:r>
              <a:rPr/>
              <a:t> (refers to itself in its own definition)</a:t>
            </a:r>
          </a:p>
          <a:p>
            <a:pPr lvl="1"/>
            <a:r>
              <a:rPr b="1"/>
              <a:t>Scale-independent</a:t>
            </a:r>
            <a:r>
              <a:rPr/>
              <a:t> (doesn’t refer to a specific place)</a:t>
            </a:r>
          </a:p>
          <a:p>
            <a:pPr lvl="1"/>
            <a:r>
              <a:rPr b="1"/>
              <a:t>Observer- dependent</a:t>
            </a:r>
            <a:r>
              <a:rPr/>
              <a:t> (the system is defined by the person studying it)</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What</a:t>
            </a:r>
            <a:r>
              <a:rPr/>
              <a:t> </a:t>
            </a:r>
            <a:r>
              <a:rPr/>
              <a:t>does</a:t>
            </a:r>
            <a:r>
              <a:rPr/>
              <a:t> </a:t>
            </a:r>
            <a:r>
              <a:rPr/>
              <a:t>this</a:t>
            </a:r>
            <a:r>
              <a:rPr/>
              <a:t> </a:t>
            </a:r>
            <a:r>
              <a:rPr/>
              <a:t>imply?</a:t>
            </a:r>
          </a:p>
        </p:txBody>
      </p:sp>
      <p:sp>
        <p:nvSpPr>
          <p:cNvPr id="3" name="Content Placeholder 2"/>
          <p:cNvSpPr>
            <a:spLocks noGrp="1"/>
          </p:cNvSpPr>
          <p:nvPr>
            <p:ph idx="1"/>
          </p:nvPr>
        </p:nvSpPr>
        <p:spPr/>
        <p:txBody>
          <a:bodyPr/>
          <a:lstStyle/>
          <a:p>
            <a:pPr lvl="1"/>
            <a:r>
              <a:rPr/>
              <a:t>All definitions of “ecosystem” suggest complexity</a:t>
            </a:r>
          </a:p>
          <a:p>
            <a:pPr lvl="1"/>
            <a:r>
              <a:rPr/>
              <a:t>Ecologists may all think about ecosystems in different ways</a:t>
            </a:r>
          </a:p>
          <a:p>
            <a:pPr lvl="1"/>
            <a:r>
              <a:rPr/>
              <a:t>Your view of what an ecosystem is may differ from mine</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Reality</a:t>
            </a:r>
            <a:r>
              <a:rPr/>
              <a:t> </a:t>
            </a:r>
            <a:r>
              <a:rPr/>
              <a:t>and</a:t>
            </a:r>
            <a:r>
              <a:rPr/>
              <a:t> </a:t>
            </a:r>
            <a:r>
              <a:rPr/>
              <a:t>models</a:t>
            </a:r>
          </a:p>
        </p:txBody>
      </p:sp>
      <p:pic>
        <p:nvPicPr>
          <p:cNvPr descr="figs/models_reality.png" id="0" name="Picture 1"/>
          <p:cNvPicPr>
            <a:picLocks noGrp="1" noChangeAspect="1"/>
          </p:cNvPicPr>
          <p:nvPr/>
        </p:nvPicPr>
        <p:blipFill>
          <a:blip r:embed="rId2"/>
          <a:stretch>
            <a:fillRect/>
          </a:stretch>
        </p:blipFill>
        <p:spPr bwMode="auto">
          <a:xfrm>
            <a:off x="457200" y="1600200"/>
            <a:ext cx="8216900" cy="4521200"/>
          </a:xfrm>
          <a:prstGeom prst="rect">
            <a:avLst/>
          </a:prstGeom>
          <a:noFill/>
          <a:ln w="9525">
            <a:noFill/>
            <a:headEnd/>
            <a:tailEnd/>
          </a:ln>
        </p:spPr>
      </p:pic>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Concepts</a:t>
            </a:r>
          </a:p>
        </p:txBody>
      </p:sp>
      <p:pic>
        <p:nvPicPr>
          <p:cNvPr descr="figs/reality.png" id="0" name="Picture 1"/>
          <p:cNvPicPr>
            <a:picLocks noGrp="1" noChangeAspect="1"/>
          </p:cNvPicPr>
          <p:nvPr/>
        </p:nvPicPr>
        <p:blipFill>
          <a:blip r:embed="rId2"/>
          <a:stretch>
            <a:fillRect/>
          </a:stretch>
        </p:blipFill>
        <p:spPr bwMode="auto">
          <a:xfrm>
            <a:off x="457200" y="1930400"/>
            <a:ext cx="8229600" cy="3873500"/>
          </a:xfrm>
          <a:prstGeom prst="rect">
            <a:avLst/>
          </a:prstGeom>
          <a:noFill/>
          <a:ln w="9525">
            <a:noFill/>
            <a:headEnd/>
            <a:tailEnd/>
          </a:ln>
        </p:spPr>
      </p:pic>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References</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Why</a:t>
            </a:r>
            <a:r>
              <a:rPr/>
              <a:t> </a:t>
            </a:r>
            <a:r>
              <a:rPr/>
              <a:t>study</a:t>
            </a:r>
            <a:r>
              <a:rPr/>
              <a:t> </a:t>
            </a:r>
            <a:r>
              <a:rPr/>
              <a:t>ecosystems?</a:t>
            </a:r>
          </a:p>
        </p:txBody>
      </p:sp>
      <p:sp>
        <p:nvSpPr>
          <p:cNvPr id="3" name="Content Placeholder 2"/>
          <p:cNvSpPr>
            <a:spLocks noGrp="1"/>
          </p:cNvSpPr>
          <p:nvPr>
            <p:ph idx="1"/>
          </p:nvPr>
        </p:nvSpPr>
        <p:spPr/>
        <p:txBody>
          <a:bodyPr/>
          <a:lstStyle/>
          <a:p>
            <a:pPr lvl="1"/>
            <a:r>
              <a:rPr/>
              <a:t>Central concept in Ecology</a:t>
            </a:r>
          </a:p>
          <a:p>
            <a:pPr lvl="1"/>
            <a:r>
              <a:rPr/>
              <a:t>The ‘scientific study of the interactions that determine the distribution and abundance of organisms’ (Krebs 1972).</a:t>
            </a:r>
          </a:p>
          <a:p>
            <a:pPr lvl="1"/>
            <a:r>
              <a:rPr/>
              <a:t>Ecology is a synthetic science (Odum 1977)</a:t>
            </a:r>
          </a:p>
          <a:p>
            <a:pPr lvl="1"/>
            <a:r>
              <a:rPr/>
              <a:t>Draws from a wide range of other disciplines.</a:t>
            </a:r>
          </a:p>
          <a:p>
            <a:pPr lvl="1"/>
            <a:r>
              <a:rPr/>
              <a:t>Concepts used in ecology such as “ecosystems” have also been adopted by other fields.</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What</a:t>
            </a:r>
            <a:r>
              <a:rPr/>
              <a:t> </a:t>
            </a:r>
            <a:r>
              <a:rPr/>
              <a:t>is</a:t>
            </a:r>
            <a:r>
              <a:rPr/>
              <a:t> </a:t>
            </a:r>
            <a:r>
              <a:rPr/>
              <a:t>an</a:t>
            </a:r>
            <a:r>
              <a:rPr/>
              <a:t> </a:t>
            </a:r>
            <a:r>
              <a:rPr/>
              <a:t>ecosystem?</a:t>
            </a:r>
          </a:p>
        </p:txBody>
      </p:sp>
      <p:sp>
        <p:nvSpPr>
          <p:cNvPr id="3" name="Content Placeholder 2"/>
          <p:cNvSpPr>
            <a:spLocks noGrp="1"/>
          </p:cNvSpPr>
          <p:nvPr>
            <p:ph idx="1"/>
          </p:nvPr>
        </p:nvSpPr>
        <p:spPr/>
        <p:txBody>
          <a:bodyPr/>
          <a:lstStyle/>
          <a:p>
            <a:pPr lvl="1"/>
            <a:r>
              <a:rPr/>
              <a:t>Text book definition - “An ecosystem is a community of living organisms in conjunction with the nonliving components of their environment, interacting as a system” (Chapin 2002)</a:t>
            </a:r>
          </a:p>
          <a:p>
            <a:pPr lvl="1"/>
            <a:r>
              <a:rPr/>
              <a:t>An ecosystem is an interaction structure of organisms and their inorganic environment, which is open and, to a certain degree, capable of self- regulation.’’ (Klotzli 1993)</a:t>
            </a:r>
          </a:p>
          <a:p>
            <a:pPr lvl="1"/>
            <a:r>
              <a:rPr/>
              <a:t>An ecosystem consists of living organisms in some abiotic environment. What makes it a system is the fact that there exist specific dynamic relationships between these constituents. What makes it cybernetic is the existence of coordination, regulation, communication, and control in these relationships.’’ (McNaughton and Coughenour 1981)</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Which</a:t>
            </a:r>
            <a:r>
              <a:rPr/>
              <a:t> </a:t>
            </a:r>
            <a:r>
              <a:rPr/>
              <a:t>concepts</a:t>
            </a:r>
            <a:r>
              <a:rPr/>
              <a:t> </a:t>
            </a:r>
            <a:r>
              <a:rPr/>
              <a:t>are</a:t>
            </a:r>
            <a:r>
              <a:rPr/>
              <a:t> </a:t>
            </a:r>
            <a:r>
              <a:rPr/>
              <a:t>involved?</a:t>
            </a:r>
          </a:p>
        </p:txBody>
      </p:sp>
      <p:sp>
        <p:nvSpPr>
          <p:cNvPr id="3" name="Content Placeholder 2"/>
          <p:cNvSpPr>
            <a:spLocks noGrp="1"/>
          </p:cNvSpPr>
          <p:nvPr>
            <p:ph idx="1"/>
          </p:nvPr>
        </p:nvSpPr>
        <p:spPr/>
        <p:txBody>
          <a:bodyPr/>
          <a:lstStyle/>
          <a:p>
            <a:pPr lvl="1"/>
            <a:r>
              <a:rPr/>
              <a:t>Interactions between biotic and non biotic components</a:t>
            </a:r>
          </a:p>
          <a:p>
            <a:pPr lvl="1"/>
            <a:r>
              <a:rPr/>
              <a:t>Nutrient cycles and energy flows</a:t>
            </a:r>
          </a:p>
          <a:p>
            <a:pPr lvl="1"/>
            <a:r>
              <a:rPr/>
              <a:t>Feedback loops and cycles.</a:t>
            </a:r>
          </a:p>
          <a:p>
            <a:pPr lvl="1"/>
            <a:r>
              <a:rPr/>
              <a:t>Homeostasis</a:t>
            </a:r>
          </a:p>
          <a:p>
            <a:pPr lvl="1"/>
            <a:r>
              <a:rPr/>
              <a:t>Fragility vs stability</a:t>
            </a:r>
          </a:p>
          <a:p>
            <a:pPr lvl="1"/>
            <a:r>
              <a:rPr/>
              <a:t>Food chains, food webs, trophic cascades</a:t>
            </a:r>
          </a:p>
          <a:p>
            <a:pPr lvl="1"/>
            <a:r>
              <a:rPr/>
              <a:t>Keystone species</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How</a:t>
            </a:r>
            <a:r>
              <a:rPr/>
              <a:t> </a:t>
            </a:r>
            <a:r>
              <a:rPr/>
              <a:t>did</a:t>
            </a:r>
            <a:r>
              <a:rPr/>
              <a:t> </a:t>
            </a:r>
            <a:r>
              <a:rPr/>
              <a:t>the</a:t>
            </a:r>
            <a:r>
              <a:rPr/>
              <a:t> </a:t>
            </a:r>
            <a:r>
              <a:rPr/>
              <a:t>concept</a:t>
            </a:r>
            <a:r>
              <a:rPr/>
              <a:t> </a:t>
            </a:r>
            <a:r>
              <a:rPr/>
              <a:t>evolve?</a:t>
            </a:r>
          </a:p>
        </p:txBody>
      </p:sp>
      <p:sp>
        <p:nvSpPr>
          <p:cNvPr id="3" name="Content Placeholder 2"/>
          <p:cNvSpPr>
            <a:spLocks noGrp="1"/>
          </p:cNvSpPr>
          <p:nvPr>
            <p:ph idx="1"/>
          </p:nvPr>
        </p:nvSpPr>
        <p:spPr/>
        <p:txBody>
          <a:bodyPr/>
          <a:lstStyle/>
          <a:p>
            <a:pPr lvl="1"/>
            <a:r>
              <a:rPr/>
              <a:t>Tansley developed the concept as a counterpoint to the ideas of Clements</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figs/CLEMENTS.jpg" id="0" name="Picture 1"/>
          <p:cNvPicPr>
            <a:picLocks noGrp="1" noChangeAspect="1"/>
          </p:cNvPicPr>
          <p:nvPr/>
        </p:nvPicPr>
        <p:blipFill>
          <a:blip r:embed="rId2"/>
          <a:stretch>
            <a:fillRect/>
          </a:stretch>
        </p:blipFill>
        <p:spPr bwMode="auto">
          <a:xfrm>
            <a:off x="2794000" y="1600200"/>
            <a:ext cx="3543300" cy="4521200"/>
          </a:xfrm>
          <a:prstGeom prst="rect">
            <a:avLst/>
          </a:prstGeom>
          <a:noFill/>
          <a:ln w="9525">
            <a:noFill/>
            <a:headEnd/>
            <a:tailEnd/>
          </a:ln>
        </p:spPr>
      </p:pic>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marL="0" indent="0">
              <a:buNone/>
            </a:pPr>
            <a:r>
              <a:rPr>
                <a:hlinkClick r:id="rId2"/>
              </a:rPr>
              <a:t>https://people.wku.edu/charles.smith/chronob/CLEM1874.htm</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Who</a:t>
            </a:r>
            <a:r>
              <a:rPr/>
              <a:t> </a:t>
            </a:r>
            <a:r>
              <a:rPr/>
              <a:t>was</a:t>
            </a:r>
            <a:r>
              <a:rPr/>
              <a:t> </a:t>
            </a:r>
            <a:r>
              <a:rPr/>
              <a:t>Clements</a:t>
            </a:r>
            <a:r>
              <a:rPr/>
              <a:t> </a:t>
            </a:r>
            <a:r>
              <a:rPr/>
              <a:t>and</a:t>
            </a:r>
            <a:r>
              <a:rPr/>
              <a:t> </a:t>
            </a:r>
            <a:r>
              <a:rPr/>
              <a:t>why</a:t>
            </a:r>
            <a:r>
              <a:rPr/>
              <a:t> </a:t>
            </a:r>
            <a:r>
              <a:rPr/>
              <a:t>were</a:t>
            </a:r>
            <a:r>
              <a:rPr/>
              <a:t> </a:t>
            </a:r>
            <a:r>
              <a:rPr/>
              <a:t>other</a:t>
            </a:r>
            <a:r>
              <a:rPr/>
              <a:t> </a:t>
            </a:r>
            <a:r>
              <a:rPr/>
              <a:t>concepts</a:t>
            </a:r>
            <a:r>
              <a:rPr/>
              <a:t> </a:t>
            </a:r>
            <a:r>
              <a:rPr/>
              <a:t>needed?</a:t>
            </a:r>
          </a:p>
        </p:txBody>
      </p:sp>
      <p:sp>
        <p:nvSpPr>
          <p:cNvPr id="3" name="Content Placeholder 2"/>
          <p:cNvSpPr>
            <a:spLocks noGrp="1"/>
          </p:cNvSpPr>
          <p:nvPr>
            <p:ph idx="1"/>
          </p:nvPr>
        </p:nvSpPr>
        <p:spPr/>
        <p:txBody>
          <a:bodyPr/>
          <a:lstStyle/>
          <a:p>
            <a:pPr lvl="1"/>
            <a:r>
              <a:rPr/>
              <a:t>Frederic Clements was a very influential American ecologist/botanist/taxonomist</a:t>
            </a:r>
          </a:p>
          <a:p>
            <a:pPr lvl="1"/>
            <a:r>
              <a:rPr/>
              <a:t>Considered to be rigid and dogmatic</a:t>
            </a:r>
          </a:p>
          <a:p>
            <a:pPr lvl="1"/>
            <a:r>
              <a:rPr/>
              <a:t>Believed in Lamarkian evolution and teleological processes (goal centred)</a:t>
            </a:r>
          </a:p>
          <a:p>
            <a:pPr lvl="1"/>
            <a:r>
              <a:rPr/>
              <a:t>Orderly progression of succession towards a “climax” community</a:t>
            </a:r>
          </a:p>
          <a:p>
            <a:pPr lvl="1"/>
            <a:r>
              <a:rPr/>
              <a:t>Many American ecologists are still influenced by Clements</a:t>
            </a:r>
          </a:p>
          <a:p>
            <a:pPr lvl="1"/>
            <a:r>
              <a:rPr/>
              <a:t>Clements’ ideas still influential in the climate debate</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marL="0" indent="0">
              <a:buNone/>
            </a:pPr>
            <a:r>
              <a:rPr/>
              <a:t>Tansley</a:t>
            </a:r>
          </a:p>
        </p:txBody>
      </p:sp>
      <p:pic>
        <p:nvPicPr>
          <p:cNvPr descr="figs/Tansley.jpg" id="0" name="Picture 1"/>
          <p:cNvPicPr>
            <a:picLocks noGrp="1" noChangeAspect="1"/>
          </p:cNvPicPr>
          <p:nvPr/>
        </p:nvPicPr>
        <p:blipFill>
          <a:blip r:embed="rId2"/>
          <a:stretch>
            <a:fillRect/>
          </a:stretch>
        </p:blipFill>
        <p:spPr bwMode="auto">
          <a:xfrm>
            <a:off x="2832100" y="1600200"/>
            <a:ext cx="3479800" cy="4521200"/>
          </a:xfrm>
          <a:prstGeom prst="rect">
            <a:avLst/>
          </a:prstGeom>
          <a:noFill/>
          <a:ln w="9525">
            <a:noFill/>
            <a:headEnd/>
            <a:tailEnd/>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49</Words>
  <Application>Microsoft Office PowerPoint</Application>
  <PresentationFormat>On-screen Show (4:3)</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Ecosystems</dc:title>
  <dc:creator>Duncan Golicher</dc:creator>
  <cp:keywords/>
  <dcterms:created xsi:type="dcterms:W3CDTF">2022-09-14T10:36:45Z</dcterms:created>
  <dcterms:modified xsi:type="dcterms:W3CDTF">2022-09-14T10:36:45Z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ibliography">
    <vt:lpwstr>eco.bib</vt:lpwstr>
  </property>
  <property fmtid="{D5CDD505-2E9C-101B-9397-08002B2CF9AE}" pid="3" name="date">
    <vt:lpwstr>16/04/2021</vt:lpwstr>
  </property>
  <property fmtid="{D5CDD505-2E9C-101B-9397-08002B2CF9AE}" pid="4" name="output">
    <vt:lpwstr/>
  </property>
</Properties>
</file>