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74" r:id="rId8"/>
    <p:sldId id="275" r:id="rId9"/>
    <p:sldId id="262" r:id="rId10"/>
    <p:sldId id="263" r:id="rId11"/>
    <p:sldId id="283" r:id="rId12"/>
    <p:sldId id="285" r:id="rId13"/>
    <p:sldId id="284" r:id="rId14"/>
    <p:sldId id="287" r:id="rId15"/>
    <p:sldId id="281" r:id="rId16"/>
    <p:sldId id="282" r:id="rId17"/>
    <p:sldId id="286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2" r:id="rId26"/>
    <p:sldId id="277" r:id="rId27"/>
    <p:sldId id="271" r:id="rId28"/>
    <p:sldId id="279" r:id="rId29"/>
    <p:sldId id="278" r:id="rId30"/>
    <p:sldId id="280" r:id="rId31"/>
    <p:sldId id="27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769"/>
    <p:restoredTop sz="50000"/>
  </p:normalViewPr>
  <p:slideViewPr>
    <p:cSldViewPr snapToGrid="0" snapToObjects="1">
      <p:cViewPr varScale="1">
        <p:scale>
          <a:sx n="92" d="100"/>
          <a:sy n="92" d="100"/>
        </p:scale>
        <p:origin x="184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1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09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3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84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591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31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098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2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8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4718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305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8E313-F59A-B04A-8545-43727826587B}" type="datetimeFigureOut">
              <a:rPr lang="en-US" smtClean="0"/>
              <a:t>11/13/21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9A9E2-DAAB-3F4B-BD73-5C0D6A7C2E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insightmaker.com/insight/172673/Clone-of-Story-of-nitrogen-dynamics-in-a-shallow-lake" TargetMode="External"/><Relationship Id="rId3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07/s12237-008-9111-2" TargetMode="External"/><Relationship Id="rId4" Type="http://schemas.openxmlformats.org/officeDocument/2006/relationships/hyperlink" Target="https://doi.org/10.1038/nature10452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https://doi.org/10.4319/lo.2006.51.1_part_2.0364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.org/10.1038/nature1153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nitrogen cascade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66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focus on nitrogen?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﻿The elements nitrogen (N), carbon (C), phosphorus (P), oxygen (O), and </a:t>
            </a:r>
            <a:r>
              <a:rPr lang="en-US" smtClean="0"/>
              <a:t>sulphur</a:t>
            </a:r>
            <a:r>
              <a:rPr lang="en-US" dirty="0" smtClean="0"/>
              <a:t> (S) are all necessary for life, and so are present in all ecosystems</a:t>
            </a:r>
          </a:p>
          <a:p>
            <a:r>
              <a:rPr lang="en-US" dirty="0" smtClean="0"/>
              <a:t>﻿Total amount of N in the atmosphere, soils, and waters of Earth is approximately 4 × 10</a:t>
            </a:r>
            <a:r>
              <a:rPr lang="en-US" baseline="30000" dirty="0" smtClean="0"/>
              <a:t>21</a:t>
            </a:r>
            <a:r>
              <a:rPr lang="en-US" dirty="0" smtClean="0"/>
              <a:t> grams (g)</a:t>
            </a:r>
          </a:p>
          <a:p>
            <a:r>
              <a:rPr lang="en-US" dirty="0" smtClean="0"/>
              <a:t>More than the total mass of C + P + O + S !</a:t>
            </a:r>
          </a:p>
          <a:p>
            <a:r>
              <a:rPr lang="en-US" dirty="0" smtClean="0"/>
              <a:t>But </a:t>
            </a:r>
            <a:r>
              <a:rPr lang="is-IS" dirty="0" smtClean="0"/>
              <a:t>… &gt; 99% of N unavailable for use</a:t>
            </a:r>
          </a:p>
          <a:p>
            <a:r>
              <a:rPr lang="is-IS" dirty="0" smtClean="0"/>
              <a:t>N</a:t>
            </a:r>
            <a:r>
              <a:rPr lang="is-IS" baseline="-25000" dirty="0" smtClean="0"/>
              <a:t>2</a:t>
            </a:r>
            <a:r>
              <a:rPr lang="is-IS" dirty="0" smtClean="0"/>
              <a:t> held together by triple bond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8732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Chlorophyl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C</a:t>
            </a:r>
            <a:r>
              <a:rPr lang="is-IS" baseline="-25000" dirty="0" smtClean="0"/>
              <a:t>55</a:t>
            </a:r>
            <a:r>
              <a:rPr lang="is-IS" dirty="0" smtClean="0"/>
              <a:t>H</a:t>
            </a:r>
            <a:r>
              <a:rPr lang="is-IS" baseline="-25000" dirty="0" smtClean="0"/>
              <a:t>72</a:t>
            </a:r>
            <a:r>
              <a:rPr lang="is-IS" dirty="0" smtClean="0"/>
              <a:t>O</a:t>
            </a:r>
            <a:r>
              <a:rPr lang="is-IS" baseline="-25000" dirty="0" smtClean="0"/>
              <a:t>5</a:t>
            </a:r>
            <a:r>
              <a:rPr lang="is-IS" dirty="0" smtClean="0"/>
              <a:t>N</a:t>
            </a:r>
            <a:r>
              <a:rPr lang="is-IS" baseline="-25000" dirty="0" smtClean="0"/>
              <a:t>4</a:t>
            </a:r>
            <a:r>
              <a:rPr lang="is-IS" dirty="0" smtClean="0"/>
              <a:t>Mg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2" name="Picture 4" descr="https://upload.wikimedia.org/wikipedia/commons/thumb/5/57/Chlorophyll_c2.svg/800px-Chlorophyll_c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550" y="2462213"/>
            <a:ext cx="3219450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8866" y="3616036"/>
            <a:ext cx="1984866" cy="97927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5181600" y="4045527"/>
            <a:ext cx="2272145" cy="22167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956636" y="3219128"/>
            <a:ext cx="2994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does it from this </a:t>
            </a:r>
            <a:r>
              <a:rPr lang="en-US" smtClean="0"/>
              <a:t>to that?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190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nitrogen fixation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Nitrogen fixation occurs naturally in soils through a range of microbes known as </a:t>
            </a:r>
            <a:r>
              <a:rPr lang="en-US" dirty="0" err="1" smtClean="0"/>
              <a:t>diazatrophs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Bacteria,e.g</a:t>
            </a:r>
            <a:r>
              <a:rPr lang="en-US" dirty="0" smtClean="0"/>
              <a:t>. </a:t>
            </a:r>
            <a:r>
              <a:rPr lang="en-US" dirty="0" err="1" smtClean="0"/>
              <a:t>Azobacter</a:t>
            </a:r>
            <a:endParaRPr lang="en-US" dirty="0" smtClean="0"/>
          </a:p>
          <a:p>
            <a:pPr lvl="1"/>
            <a:r>
              <a:rPr lang="en-US" dirty="0" err="1" smtClean="0"/>
              <a:t>Archea</a:t>
            </a:r>
            <a:r>
              <a:rPr lang="en-US" dirty="0" smtClean="0"/>
              <a:t> (“blue green algae”)</a:t>
            </a:r>
          </a:p>
          <a:p>
            <a:r>
              <a:rPr lang="en-US" dirty="0" smtClean="0"/>
              <a:t>Symbiotic relationships with some plants, particularly legumes.</a:t>
            </a:r>
          </a:p>
          <a:p>
            <a:r>
              <a:rPr lang="en-US" dirty="0" smtClean="0"/>
              <a:t>Looser relationship with other plants, e.g. rice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3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nitrogen fixation</a:t>
            </a:r>
            <a:endParaRPr lang="en-US" dirty="0"/>
          </a:p>
        </p:txBody>
      </p:sp>
      <p:sp>
        <p:nvSpPr>
          <p:cNvPr id="4" name="AutoShape 2" descr="ttps://leeslabber.com/wp-content/uploads/2018/10/p3-bali-rice-paddy.jpg"/>
          <p:cNvSpPr>
            <a:spLocks noChangeAspect="1" noChangeArrowheads="1"/>
          </p:cNvSpPr>
          <p:nvPr/>
        </p:nvSpPr>
        <p:spPr bwMode="auto">
          <a:xfrm>
            <a:off x="0" y="0"/>
            <a:ext cx="100679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ttps://leeslabber.com/wp-content/uploads/2018/10/p3-bali-rice-paddy.jpg"/>
          <p:cNvSpPr>
            <a:spLocks noChangeAspect="1" noChangeArrowheads="1"/>
          </p:cNvSpPr>
          <p:nvPr/>
        </p:nvSpPr>
        <p:spPr bwMode="auto">
          <a:xfrm>
            <a:off x="152400" y="152400"/>
            <a:ext cx="10067925" cy="604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582" y="1787236"/>
            <a:ext cx="3844636" cy="2107393"/>
          </a:xfrm>
          <a:prstGeom prst="rect">
            <a:avLst/>
          </a:prstGeom>
        </p:spPr>
      </p:pic>
      <p:pic>
        <p:nvPicPr>
          <p:cNvPr id="4102" name="Picture 6" descr="hite Dutch Clover Seeds - 50 Lbs. | eB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56" y="1507756"/>
            <a:ext cx="2394671" cy="2394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344" y="4278818"/>
            <a:ext cx="2655455" cy="2018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51146" y="4143855"/>
            <a:ext cx="2365664" cy="22983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9640" y="4471892"/>
            <a:ext cx="2710391" cy="18069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3962" y="2578744"/>
            <a:ext cx="1908008" cy="1195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09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nitrogen fixation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250" y="1410854"/>
            <a:ext cx="6566477" cy="347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5136" y="2251536"/>
            <a:ext cx="2238664" cy="2220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0728" y="2992582"/>
            <a:ext cx="1827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Compare with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0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fixed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﻿</a:t>
            </a:r>
            <a:r>
              <a:rPr lang="en-US" dirty="0" err="1"/>
              <a:t>P</a:t>
            </a:r>
            <a:r>
              <a:rPr lang="en-US" dirty="0" err="1" smtClean="0"/>
              <a:t>rehuman</a:t>
            </a:r>
            <a:r>
              <a:rPr lang="en-US" dirty="0" smtClean="0"/>
              <a:t> world: creation of N</a:t>
            </a:r>
            <a:r>
              <a:rPr lang="en-US" baseline="-25000" dirty="0" smtClean="0"/>
              <a:t>r</a:t>
            </a:r>
            <a:r>
              <a:rPr lang="en-US" dirty="0" smtClean="0"/>
              <a:t> from N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lightning </a:t>
            </a:r>
          </a:p>
          <a:p>
            <a:pPr lvl="1"/>
            <a:r>
              <a:rPr lang="en-US" dirty="0" smtClean="0"/>
              <a:t>biological nitrogen fixation (BNF).</a:t>
            </a:r>
          </a:p>
          <a:p>
            <a:r>
              <a:rPr lang="en-US" dirty="0" smtClean="0"/>
              <a:t>Prior to human influence active N did not accumulate rapidly in environmental reservoirs: Microbial N fixation and denitrification processes were probably approximately equal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49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fixed nitrogen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﻿</a:t>
            </a:r>
            <a:r>
              <a:rPr lang="en-US" dirty="0"/>
              <a:t>P</a:t>
            </a:r>
            <a:r>
              <a:rPr lang="en-US" dirty="0" smtClean="0"/>
              <a:t>roduction of Nr by humans now much greater than production from all natural terrestrial systems. </a:t>
            </a:r>
          </a:p>
          <a:p>
            <a:r>
              <a:rPr lang="en-US" dirty="0"/>
              <a:t>G</a:t>
            </a:r>
            <a:r>
              <a:rPr lang="en-US" dirty="0" smtClean="0"/>
              <a:t>lobal increase in Nr production has three main causes: 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ultivation of legumes, rice, and other crops that promote conversion of N2 to organic N through biological nitrogen fixation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ombustion of fossil fuels, which converts both atmospheric N2 and fossil N to reactive NOx;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b="1" dirty="0" smtClean="0"/>
              <a:t>Haber-Bosch</a:t>
            </a:r>
            <a:r>
              <a:rPr lang="en-US" dirty="0" smtClean="0"/>
              <a:t> process, which converts nonreactive N2 to reactive NH3 to sustain food production and some industrial activities.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66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Haber Bosch process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7345" y="2583870"/>
            <a:ext cx="3650672" cy="23356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39421"/>
            <a:ext cx="4837033" cy="249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3881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</a:t>
            </a:r>
            <a:r>
              <a:rPr lang="en-US" dirty="0" err="1" smtClean="0"/>
              <a:t>fertiliser</a:t>
            </a:r>
            <a:r>
              <a:rPr lang="en-US" dirty="0" smtClean="0"/>
              <a:t> production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091" y="1690688"/>
            <a:ext cx="7202631" cy="481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741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Haber </a:t>
            </a:r>
            <a:r>
              <a:rPr lang="en-US" dirty="0"/>
              <a:t>B</a:t>
            </a:r>
            <a:r>
              <a:rPr lang="en-US" dirty="0" smtClean="0"/>
              <a:t>osch nitrogen fixation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09" y="1573456"/>
            <a:ext cx="7607300" cy="5011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44691" y="3311236"/>
            <a:ext cx="1662545" cy="3831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HB </a:t>
            </a:r>
            <a:r>
              <a:rPr lang="en-US" dirty="0" err="1" smtClean="0"/>
              <a:t>fertiliser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69382" y="4779818"/>
            <a:ext cx="229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fixed by legumes </a:t>
            </a:r>
            <a:r>
              <a:rPr lang="en-US" dirty="0" err="1" smtClean="0"/>
              <a:t>etc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231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Eutrophication  comes from Greek </a:t>
            </a:r>
            <a:r>
              <a:rPr lang="en-US" i="1" dirty="0" err="1" smtClean="0"/>
              <a:t>eu</a:t>
            </a:r>
            <a:r>
              <a:rPr lang="en-US" i="1" dirty="0" smtClean="0"/>
              <a:t> </a:t>
            </a:r>
            <a:r>
              <a:rPr lang="en-US" i="1" dirty="0" err="1" smtClean="0"/>
              <a:t>trophos</a:t>
            </a:r>
            <a:r>
              <a:rPr lang="en-US" dirty="0" smtClean="0"/>
              <a:t>,  i.e. well nourished</a:t>
            </a:r>
            <a:endParaRPr lang="en-US" baseline="30000" dirty="0"/>
          </a:p>
          <a:p>
            <a:r>
              <a:rPr lang="en-US" dirty="0"/>
              <a:t>T</a:t>
            </a:r>
            <a:r>
              <a:rPr lang="en-US" dirty="0" smtClean="0"/>
              <a:t>he process by which an ecosystem, or parts of it, becomes progressively enriched with nutrients. </a:t>
            </a:r>
          </a:p>
          <a:p>
            <a:r>
              <a:rPr lang="en-US" dirty="0" smtClean="0"/>
              <a:t>Terms often used for lakes and other water bodies</a:t>
            </a:r>
          </a:p>
          <a:p>
            <a:pPr lvl="1"/>
            <a:r>
              <a:rPr lang="en-US" dirty="0" smtClean="0"/>
              <a:t>Eutrophic</a:t>
            </a:r>
          </a:p>
          <a:p>
            <a:pPr lvl="1"/>
            <a:r>
              <a:rPr lang="en-US" dirty="0" err="1" smtClean="0"/>
              <a:t>Mesotrophic</a:t>
            </a:r>
            <a:endParaRPr lang="en-US" dirty="0" smtClean="0"/>
          </a:p>
          <a:p>
            <a:pPr lvl="1"/>
            <a:r>
              <a:rPr lang="en-US" dirty="0" smtClean="0"/>
              <a:t>Oligotrophic</a:t>
            </a:r>
          </a:p>
          <a:p>
            <a:r>
              <a:rPr lang="en-US" dirty="0" smtClean="0"/>
              <a:t>When taken to extremes a system may become “dystrophic” or “hypertrophic”</a:t>
            </a:r>
          </a:p>
          <a:p>
            <a:r>
              <a:rPr lang="en-US" dirty="0" smtClean="0"/>
              <a:t>Two key nutrients typically implicated</a:t>
            </a:r>
          </a:p>
          <a:p>
            <a:pPr lvl="1"/>
            <a:r>
              <a:rPr lang="en-US" dirty="0" smtClean="0"/>
              <a:t>Nitrogen </a:t>
            </a:r>
          </a:p>
          <a:p>
            <a:pPr lvl="1"/>
            <a:r>
              <a:rPr lang="en-US" dirty="0" smtClean="0"/>
              <a:t>Phosphorous</a:t>
            </a:r>
          </a:p>
          <a:p>
            <a:r>
              <a:rPr lang="en-US" dirty="0" smtClean="0"/>
              <a:t>Both are added to ecosystems naturally, and through human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34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on crop yields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74719" y="2299855"/>
            <a:ext cx="6079081" cy="3669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5" y="2783681"/>
            <a:ext cx="4042964" cy="2701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99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508" y="258968"/>
            <a:ext cx="8562109" cy="6375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2048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9514"/>
            <a:ext cx="12192000" cy="565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288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691" y="124691"/>
            <a:ext cx="85838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1461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Points to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fixed N added to croplands is “lost” to soil air and water</a:t>
            </a:r>
          </a:p>
          <a:p>
            <a:pPr lvl="1"/>
            <a:r>
              <a:rPr lang="en-US" dirty="0" smtClean="0"/>
              <a:t>Losses can end up somewhere else if not denitrified</a:t>
            </a:r>
          </a:p>
          <a:p>
            <a:r>
              <a:rPr lang="en-US" dirty="0" smtClean="0"/>
              <a:t>Around 66% of the N in crops passes through livestock production, and 34% directly consumed by humans</a:t>
            </a:r>
          </a:p>
          <a:p>
            <a:r>
              <a:rPr lang="en-US" dirty="0" smtClean="0"/>
              <a:t>Human consumption of N is around 25% animal product derived and 75% directly from crops (highly variable between countries)</a:t>
            </a:r>
          </a:p>
          <a:p>
            <a:r>
              <a:rPr lang="en-US" dirty="0" smtClean="0"/>
              <a:t>All fixed nitrogen passing through humans ends up in soil, air and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445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Improving nitrogen use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Loss of fertilizer N results from gaseous plant emission, soil denitrification, surface runoff, volatilization, and leaching. </a:t>
            </a:r>
          </a:p>
          <a:p>
            <a:r>
              <a:rPr lang="en-US" dirty="0" smtClean="0"/>
              <a:t>Worldwide, nitrogen use efficiency (NUE) for cereal production is approximately 33%. </a:t>
            </a:r>
          </a:p>
          <a:p>
            <a:r>
              <a:rPr lang="en-US" dirty="0" smtClean="0"/>
              <a:t>The unaccounted 67% represented a $15.9 billion annual loss of N fertilizer (assuming fertilizer-soil equilibrium in 1999). </a:t>
            </a:r>
          </a:p>
          <a:p>
            <a:r>
              <a:rPr lang="en-US" dirty="0" smtClean="0"/>
              <a:t>Increased cereal NUE requires</a:t>
            </a:r>
          </a:p>
          <a:p>
            <a:pPr lvl="1"/>
            <a:r>
              <a:rPr lang="en-US" dirty="0" smtClean="0"/>
              <a:t>Application of prescribed rates consistent with in-field variability </a:t>
            </a:r>
          </a:p>
          <a:p>
            <a:pPr lvl="1"/>
            <a:r>
              <a:rPr lang="en-US" dirty="0" smtClean="0"/>
              <a:t>Low N rates applied at flowering, and forage production systems. </a:t>
            </a:r>
          </a:p>
          <a:p>
            <a:pPr lvl="1"/>
            <a:r>
              <a:rPr lang="en-US" b="1" dirty="0"/>
              <a:t>A</a:t>
            </a:r>
            <a:r>
              <a:rPr lang="en-US" b="1" dirty="0" smtClean="0"/>
              <a:t>djusting the fertilizer rate by soil mineral N before N application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71668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Nitrogen losses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Denitrification occurs in all ecosystems</a:t>
            </a:r>
          </a:p>
          <a:p>
            <a:r>
              <a:rPr lang="en-US" dirty="0" smtClean="0"/>
              <a:t>Only a fraction of fixed nitrogen reaches the sea</a:t>
            </a:r>
          </a:p>
          <a:p>
            <a:r>
              <a:rPr lang="en-US" dirty="0" smtClean="0"/>
              <a:t>Coastal ecosystems at greatest risk of nitrogen enhanced eutrophication if sources are close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062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4653" y="764348"/>
            <a:ext cx="6075795" cy="488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3407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Return to </a:t>
            </a:r>
            <a:r>
              <a:rPr lang="en-US" dirty="0" err="1" smtClean="0"/>
              <a:t>neverland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ecosystems recover from eutrophication?</a:t>
            </a:r>
          </a:p>
          <a:p>
            <a:r>
              <a:rPr lang="en-US" dirty="0" smtClean="0"/>
              <a:t>In some cases recovery is rapid (short sharp shocks)</a:t>
            </a:r>
          </a:p>
          <a:p>
            <a:r>
              <a:rPr lang="en-US" dirty="0" smtClean="0"/>
              <a:t>In others it is very gradual and may not take the expected trajectory</a:t>
            </a:r>
          </a:p>
          <a:p>
            <a:r>
              <a:rPr lang="en-US" dirty="0" smtClean="0"/>
              <a:t>Return to “</a:t>
            </a:r>
            <a:r>
              <a:rPr lang="en-US" dirty="0" err="1" smtClean="0"/>
              <a:t>neverland</a:t>
            </a:r>
            <a:r>
              <a:rPr lang="en-US" dirty="0" smtClean="0"/>
              <a:t>” baseline may not be achievable</a:t>
            </a:r>
          </a:p>
          <a:p>
            <a:r>
              <a:rPr lang="en-US" dirty="0" smtClean="0"/>
              <a:t>Hysteresis and non linear trajectories of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528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107950"/>
            <a:ext cx="5029200" cy="664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57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Impacts of phosphates and nitrates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was once assumed that phosphorous was the key limiting nutrient in lakes, while nitrogen was the key limit for terrestrial ecosystems</a:t>
            </a:r>
          </a:p>
          <a:p>
            <a:r>
              <a:rPr lang="en-US" dirty="0" smtClean="0"/>
              <a:t>More recent research shows a more complex picture</a:t>
            </a:r>
          </a:p>
          <a:p>
            <a:r>
              <a:rPr lang="en-US" dirty="0" smtClean="0"/>
              <a:t>Phosphate enrichment is a very important element of freshwater eutrophication.</a:t>
            </a:r>
          </a:p>
          <a:p>
            <a:r>
              <a:rPr lang="en-US" dirty="0" smtClean="0"/>
              <a:t>However, nitrogen derived compounds can play a particularly important role in the eutrophication of coastal ecosystems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5270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Ecosystem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https://insightmaker.com/insight/172673/Clone-of-Story-of-nitrogen-dynamics-in-a-shallow-lake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818" y="2711400"/>
            <a:ext cx="9074727" cy="425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7823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Deegan, Linda A., David Samuel Johnson, R. Scott Warren, Bruce J. Peterson, John W. </a:t>
            </a:r>
            <a:r>
              <a:rPr lang="en-US" dirty="0" err="1" smtClean="0"/>
              <a:t>Fleeger</a:t>
            </a:r>
            <a:r>
              <a:rPr lang="en-US" dirty="0" smtClean="0"/>
              <a:t>, Sergio </a:t>
            </a:r>
            <a:r>
              <a:rPr lang="en-US" dirty="0" err="1" smtClean="0"/>
              <a:t>Fagherazzi</a:t>
            </a:r>
            <a:r>
              <a:rPr lang="en-US" dirty="0" smtClean="0"/>
              <a:t>, and Wilfred M. </a:t>
            </a:r>
            <a:r>
              <a:rPr lang="en-US" dirty="0" err="1" smtClean="0"/>
              <a:t>Wollheim</a:t>
            </a:r>
            <a:r>
              <a:rPr lang="en-US" dirty="0" smtClean="0"/>
              <a:t>. 2012. “Coastal eutrophication as a driver of salt marsh loss.” </a:t>
            </a:r>
            <a:r>
              <a:rPr lang="en-US" i="1" dirty="0" smtClean="0"/>
              <a:t>Nature</a:t>
            </a:r>
            <a:r>
              <a:rPr lang="en-US" dirty="0" smtClean="0"/>
              <a:t> 490 (7420): 388–92. </a:t>
            </a:r>
            <a:r>
              <a:rPr lang="en-US" dirty="0" smtClean="0">
                <a:hlinkClick r:id="rId2"/>
              </a:rPr>
              <a:t>https://doi.org/10.1038/nature11533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Duarte, Carlos M., Daniel J. Conley, Jacob </a:t>
            </a:r>
            <a:r>
              <a:rPr lang="en-US" dirty="0" err="1" smtClean="0"/>
              <a:t>Carstensen</a:t>
            </a:r>
            <a:r>
              <a:rPr lang="en-US" dirty="0" smtClean="0"/>
              <a:t>, and </a:t>
            </a:r>
            <a:r>
              <a:rPr lang="en-US" dirty="0" err="1" smtClean="0"/>
              <a:t>María</a:t>
            </a:r>
            <a:r>
              <a:rPr lang="en-US" dirty="0" smtClean="0"/>
              <a:t> Sánchez-Camacho. 2009. “Return to </a:t>
            </a:r>
            <a:r>
              <a:rPr lang="en-US" dirty="0" err="1" smtClean="0"/>
              <a:t>Neverland</a:t>
            </a:r>
            <a:r>
              <a:rPr lang="en-US" dirty="0" smtClean="0"/>
              <a:t>: Shifting baselines affect eutrophication restoration targets.” </a:t>
            </a:r>
            <a:r>
              <a:rPr lang="en-US" i="1" dirty="0" smtClean="0"/>
              <a:t>Estuaries and Coasts</a:t>
            </a:r>
            <a:r>
              <a:rPr lang="en-US" dirty="0" smtClean="0"/>
              <a:t> 32 (1): 29–36. </a:t>
            </a:r>
            <a:r>
              <a:rPr lang="en-US" dirty="0" smtClean="0">
                <a:hlinkClick r:id="rId3"/>
              </a:rPr>
              <a:t>https://doi.org/10.1007/s12237-008-9111-2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Foley, Jonathan A., </a:t>
            </a:r>
            <a:r>
              <a:rPr lang="en-US" dirty="0" err="1" smtClean="0"/>
              <a:t>Navin</a:t>
            </a:r>
            <a:r>
              <a:rPr lang="en-US" dirty="0" smtClean="0"/>
              <a:t> </a:t>
            </a:r>
            <a:r>
              <a:rPr lang="en-US" dirty="0" err="1" smtClean="0"/>
              <a:t>Ramankutty</a:t>
            </a:r>
            <a:r>
              <a:rPr lang="en-US" dirty="0" smtClean="0"/>
              <a:t>, Kate A. </a:t>
            </a:r>
            <a:r>
              <a:rPr lang="en-US" dirty="0" err="1" smtClean="0"/>
              <a:t>Brauman</a:t>
            </a:r>
            <a:r>
              <a:rPr lang="en-US" dirty="0" smtClean="0"/>
              <a:t>, Emily S. Cassidy, James S. Gerber, Matt Johnston, Nathaniel D. Mueller, et al. 2011. “Solutions for a cultivated planet.” </a:t>
            </a:r>
            <a:r>
              <a:rPr lang="en-US" i="1" dirty="0" smtClean="0"/>
              <a:t>Nature</a:t>
            </a:r>
            <a:r>
              <a:rPr lang="en-US" dirty="0" smtClean="0"/>
              <a:t> 478 (7369): 337–42. </a:t>
            </a:r>
            <a:r>
              <a:rPr lang="en-US" dirty="0" smtClean="0">
                <a:hlinkClick r:id="rId4"/>
              </a:rPr>
              <a:t>https://doi.org/10.1038/nature10452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Galloway, James N., John D. </a:t>
            </a:r>
            <a:r>
              <a:rPr lang="en-US" dirty="0" err="1" smtClean="0"/>
              <a:t>Aber</a:t>
            </a:r>
            <a:r>
              <a:rPr lang="en-US" dirty="0" smtClean="0"/>
              <a:t>, Jan Willem </a:t>
            </a:r>
            <a:r>
              <a:rPr lang="en-US" dirty="0" err="1" smtClean="0"/>
              <a:t>Erisman</a:t>
            </a:r>
            <a:r>
              <a:rPr lang="en-US" dirty="0" smtClean="0"/>
              <a:t>, Sybil P. </a:t>
            </a:r>
            <a:r>
              <a:rPr lang="en-US" dirty="0" err="1" smtClean="0"/>
              <a:t>Seitzinger</a:t>
            </a:r>
            <a:r>
              <a:rPr lang="en-US" dirty="0" smtClean="0"/>
              <a:t>, Robert W. </a:t>
            </a:r>
            <a:r>
              <a:rPr lang="en-US" dirty="0" err="1" smtClean="0"/>
              <a:t>Howarth</a:t>
            </a:r>
            <a:r>
              <a:rPr lang="en-US" dirty="0" smtClean="0"/>
              <a:t>, Ellis B. Cowling, and B. Jack Cosby. 2003. “The nitrogen cascade.” </a:t>
            </a:r>
            <a:r>
              <a:rPr lang="en-US" i="1" dirty="0" err="1" smtClean="0"/>
              <a:t>BioScience</a:t>
            </a:r>
            <a:r>
              <a:rPr lang="en-US" dirty="0" smtClean="0"/>
              <a:t> 53 (4): 341–56. </a:t>
            </a:r>
            <a:r>
              <a:rPr lang="en-US" dirty="0" smtClean="0">
                <a:hlinkClick r:id="rId5" invalidUrl="https://doi.org/10.1641/0006-3568(2003)053[0341:TNC]2.0.CO;2"/>
              </a:rPr>
              <a:t>https://doi.org/10.1641/0006-3568(2003)053[0341:TNC]2.0.CO;2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Howarth</a:t>
            </a:r>
            <a:r>
              <a:rPr lang="en-US" dirty="0" smtClean="0"/>
              <a:t>, Robert W., and Roxanne Marino. 2006. “Nitrogen as the limiting nutrient for eutrophication in coastal marine ecosystems: Evolving views over three decades.” </a:t>
            </a:r>
            <a:r>
              <a:rPr lang="en-US" i="1" dirty="0" smtClean="0"/>
              <a:t>Limnology and Oceanography</a:t>
            </a:r>
            <a:r>
              <a:rPr lang="en-US" dirty="0" smtClean="0"/>
              <a:t> 51 (1 II): 364–76. </a:t>
            </a:r>
            <a:r>
              <a:rPr lang="en-US" dirty="0" smtClean="0">
                <a:hlinkClick r:id="rId6"/>
              </a:rPr>
              <a:t>https://doi.org/10.4319/lo.2006.51.1_part_2.0364</a:t>
            </a:r>
            <a:r>
              <a:rPr lang="en-US" dirty="0" smtClean="0"/>
              <a:t>. </a:t>
            </a:r>
          </a:p>
          <a:p>
            <a:r>
              <a:rPr lang="en-US" dirty="0" err="1" smtClean="0"/>
              <a:t>LeBauer</a:t>
            </a:r>
            <a:r>
              <a:rPr lang="en-US" dirty="0" smtClean="0"/>
              <a:t>, D, and K </a:t>
            </a:r>
            <a:r>
              <a:rPr lang="en-US" dirty="0" err="1" smtClean="0"/>
              <a:t>Treseder</a:t>
            </a:r>
            <a:r>
              <a:rPr lang="en-US" dirty="0" smtClean="0"/>
              <a:t>. 2008. “Nitrogen limitation of net primary productivity.” </a:t>
            </a:r>
            <a:r>
              <a:rPr lang="en-US" i="1" dirty="0" smtClean="0"/>
              <a:t>Ecology</a:t>
            </a:r>
            <a:r>
              <a:rPr lang="en-US" dirty="0" smtClean="0"/>
              <a:t> 89 (2): 371–79.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96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Inputs of P and 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P and N are used as fertilizers</a:t>
            </a:r>
          </a:p>
          <a:p>
            <a:r>
              <a:rPr lang="en-US" dirty="0" smtClean="0"/>
              <a:t>N is more mobile than P and moves through run off and ground water</a:t>
            </a:r>
          </a:p>
          <a:p>
            <a:r>
              <a:rPr lang="en-US" dirty="0" smtClean="0"/>
              <a:t>P tends to bind to sediments</a:t>
            </a:r>
          </a:p>
          <a:p>
            <a:r>
              <a:rPr lang="en-US" dirty="0" smtClean="0"/>
              <a:t>Sewage and manure contain both at high concentrations</a:t>
            </a:r>
          </a:p>
          <a:p>
            <a:r>
              <a:rPr lang="en-US" dirty="0" smtClean="0"/>
              <a:t>Phosphates also present in detergents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123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Algal mat (Poole </a:t>
            </a:r>
            <a:r>
              <a:rPr lang="en-US" dirty="0" err="1" smtClean="0"/>
              <a:t>harbour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https://i.dailymail.co.uk/i/pix/2009/08/20/article-1207817-061E6886000005DC-78_964x6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616" y="1505187"/>
            <a:ext cx="7630391" cy="503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10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impact of eutrophication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Algal mats or blooms can have the most visible and damaging impact</a:t>
            </a:r>
          </a:p>
          <a:p>
            <a:r>
              <a:rPr lang="en-US" dirty="0" smtClean="0"/>
              <a:t>When an algal mat (or algal bloom) decays, oxygen is depleted</a:t>
            </a:r>
          </a:p>
          <a:p>
            <a:r>
              <a:rPr lang="en-US" dirty="0" smtClean="0"/>
              <a:t>Can lead to fish kills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3309" y="3682516"/>
            <a:ext cx="3910444" cy="299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1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Toxic blooms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Tends to be associated with intensified agriculture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454" y="2295365"/>
            <a:ext cx="5969000" cy="456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97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on salt marshes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545" y="1489427"/>
            <a:ext cx="10241929" cy="601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525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“Improved” grassland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227" y="2518501"/>
            <a:ext cx="4958773" cy="37056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457" y="2881745"/>
            <a:ext cx="5175343" cy="3342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324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888</Words>
  <Application>Microsoft Macintosh PowerPoint</Application>
  <PresentationFormat>Widescreen</PresentationFormat>
  <Paragraphs>104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Calibri</vt:lpstr>
      <vt:lpstr>Calibri Light</vt:lpstr>
      <vt:lpstr>Arial</vt:lpstr>
      <vt:lpstr>Office Theme</vt:lpstr>
      <vt:lpstr>Eutrophication</vt:lpstr>
      <vt:lpstr>Eutrophication</vt:lpstr>
      <vt:lpstr>Impacts of phosphates and nitrates</vt:lpstr>
      <vt:lpstr>Inputs of P and N</vt:lpstr>
      <vt:lpstr>Algal mat (Poole harbour)</vt:lpstr>
      <vt:lpstr>Direct impact of eutrophication</vt:lpstr>
      <vt:lpstr>Toxic blooms</vt:lpstr>
      <vt:lpstr>Effects on salt marshes</vt:lpstr>
      <vt:lpstr>“Improved” grassland</vt:lpstr>
      <vt:lpstr>Why focus on nitrogen?</vt:lpstr>
      <vt:lpstr>Chlorophyl</vt:lpstr>
      <vt:lpstr>Biological nitrogen fixation</vt:lpstr>
      <vt:lpstr>Biological nitrogen fixation</vt:lpstr>
      <vt:lpstr>Biological nitrogen fixation</vt:lpstr>
      <vt:lpstr>Sources of fixed nitrogen</vt:lpstr>
      <vt:lpstr>Sources of fixed nitrogen</vt:lpstr>
      <vt:lpstr>Haber Bosch process</vt:lpstr>
      <vt:lpstr>Nitrogen fertiliser production</vt:lpstr>
      <vt:lpstr>Haber Bosch nitrogen fixation</vt:lpstr>
      <vt:lpstr>Impact on crop yields</vt:lpstr>
      <vt:lpstr>PowerPoint Presentation</vt:lpstr>
      <vt:lpstr>PowerPoint Presentation</vt:lpstr>
      <vt:lpstr>PowerPoint Presentation</vt:lpstr>
      <vt:lpstr>Points to note</vt:lpstr>
      <vt:lpstr>Improving nitrogen use efficiency</vt:lpstr>
      <vt:lpstr>Nitrogen losses</vt:lpstr>
      <vt:lpstr>PowerPoint Presentation</vt:lpstr>
      <vt:lpstr>Return to neverland?</vt:lpstr>
      <vt:lpstr>PowerPoint Presentation</vt:lpstr>
      <vt:lpstr>Ecosystem model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Eutrophication</dc:title>
  <dc:creator>Microsoft Office User</dc:creator>
  <cp:lastModifiedBy>Microsoft Office User</cp:lastModifiedBy>
  <cp:revision>42</cp:revision>
  <cp:lastPrinted>2021-11-13T19:30:31Z</cp:lastPrinted>
  <dcterms:created xsi:type="dcterms:W3CDTF">2021-11-13T12:16:10Z</dcterms:created>
  <dcterms:modified xsi:type="dcterms:W3CDTF">2021-11-13T19:33:24Z</dcterms:modified>
</cp:coreProperties>
</file>