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302" r:id="rId4"/>
    <p:sldId id="257" r:id="rId5"/>
    <p:sldId id="258" r:id="rId6"/>
    <p:sldId id="260" r:id="rId7"/>
    <p:sldId id="259" r:id="rId8"/>
    <p:sldId id="261" r:id="rId9"/>
    <p:sldId id="274" r:id="rId10"/>
    <p:sldId id="275" r:id="rId11"/>
    <p:sldId id="288" r:id="rId12"/>
    <p:sldId id="262" r:id="rId13"/>
    <p:sldId id="263" r:id="rId14"/>
    <p:sldId id="290" r:id="rId15"/>
    <p:sldId id="289" r:id="rId16"/>
    <p:sldId id="303" r:id="rId17"/>
    <p:sldId id="283" r:id="rId18"/>
    <p:sldId id="292" r:id="rId19"/>
    <p:sldId id="285" r:id="rId20"/>
    <p:sldId id="284" r:id="rId21"/>
    <p:sldId id="287" r:id="rId22"/>
    <p:sldId id="291" r:id="rId23"/>
    <p:sldId id="293" r:id="rId24"/>
    <p:sldId id="294" r:id="rId25"/>
    <p:sldId id="295" r:id="rId26"/>
    <p:sldId id="281" r:id="rId27"/>
    <p:sldId id="282" r:id="rId28"/>
    <p:sldId id="286" r:id="rId29"/>
    <p:sldId id="264" r:id="rId30"/>
    <p:sldId id="265" r:id="rId31"/>
    <p:sldId id="266" r:id="rId32"/>
    <p:sldId id="296" r:id="rId33"/>
    <p:sldId id="297" r:id="rId34"/>
    <p:sldId id="299" r:id="rId35"/>
    <p:sldId id="300" r:id="rId36"/>
    <p:sldId id="307" r:id="rId37"/>
    <p:sldId id="304" r:id="rId38"/>
    <p:sldId id="267" r:id="rId39"/>
    <p:sldId id="268" r:id="rId40"/>
    <p:sldId id="269" r:id="rId41"/>
    <p:sldId id="270" r:id="rId42"/>
    <p:sldId id="272" r:id="rId43"/>
    <p:sldId id="277" r:id="rId44"/>
    <p:sldId id="271" r:id="rId45"/>
    <p:sldId id="279" r:id="rId46"/>
    <p:sldId id="278" r:id="rId47"/>
    <p:sldId id="298" r:id="rId48"/>
    <p:sldId id="305" r:id="rId49"/>
    <p:sldId id="306" r:id="rId50"/>
    <p:sldId id="280" r:id="rId51"/>
    <p:sldId id="27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69"/>
    <p:restoredTop sz="95408"/>
  </p:normalViewPr>
  <p:slideViewPr>
    <p:cSldViewPr snapToGrid="0" snapToObjects="1">
      <p:cViewPr varScale="1">
        <p:scale>
          <a:sx n="92" d="100"/>
          <a:sy n="92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0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E313-F59A-B04A-8545-43727826587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sightmaker.com/insight/172673/Clone-of-Story-of-nitrogen-dynamics-in-a-shallow-lake" TargetMode="External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237-008-9111-2" TargetMode="External"/><Relationship Id="rId4" Type="http://schemas.openxmlformats.org/officeDocument/2006/relationships/hyperlink" Target="https://doi.org/10.1038/nature10452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doi.org/10.4319/lo.2006.51.1_part_2.036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38/nature115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Eutrophication and t</a:t>
            </a:r>
            <a:r>
              <a:rPr lang="en-US" dirty="0" smtClean="0"/>
              <a:t>he </a:t>
            </a:r>
            <a:r>
              <a:rPr lang="en-US" dirty="0" smtClean="0"/>
              <a:t>nitrogen cascade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6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salt marshes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" y="1489427"/>
            <a:ext cx="10241929" cy="60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productivity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can be a “hump backed” relationship between productivity and species richness.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8" y="2677968"/>
            <a:ext cx="51054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9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“Improved” grassland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27" y="2518501"/>
            <a:ext cx="4958773" cy="3705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57" y="2881745"/>
            <a:ext cx="5175343" cy="33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nitrogen?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﻿The elements nitrogen (N), carbon (C), phosphorus (P), oxygen (O), and </a:t>
            </a:r>
            <a:r>
              <a:rPr lang="en-US" dirty="0" err="1" smtClean="0"/>
              <a:t>sulphur</a:t>
            </a:r>
            <a:r>
              <a:rPr lang="en-US" dirty="0" smtClean="0"/>
              <a:t> (S) are all necessary for life, and so are present in all ecosystems</a:t>
            </a:r>
          </a:p>
          <a:p>
            <a:r>
              <a:rPr lang="en-US" dirty="0" smtClean="0"/>
              <a:t>﻿Total amount of N in the atmosphere, soils, and waters of Earth is approximately 4 × 10</a:t>
            </a:r>
            <a:r>
              <a:rPr lang="en-US" baseline="30000" dirty="0" smtClean="0"/>
              <a:t>21</a:t>
            </a:r>
            <a:r>
              <a:rPr lang="en-US" dirty="0" smtClean="0"/>
              <a:t> grams (g)</a:t>
            </a:r>
          </a:p>
          <a:p>
            <a:r>
              <a:rPr lang="en-US" dirty="0" smtClean="0"/>
              <a:t>More than the total mass of C + P + O + S !</a:t>
            </a:r>
          </a:p>
          <a:p>
            <a:r>
              <a:rPr lang="en-US" dirty="0" smtClean="0"/>
              <a:t>But </a:t>
            </a:r>
            <a:r>
              <a:rPr lang="is-IS" dirty="0" smtClean="0"/>
              <a:t>… &gt; 99% of N unavailable for use</a:t>
            </a:r>
          </a:p>
          <a:p>
            <a:r>
              <a:rPr lang="is-IS" dirty="0" smtClean="0"/>
              <a:t>N</a:t>
            </a:r>
            <a:r>
              <a:rPr lang="is-IS" baseline="-25000" dirty="0" smtClean="0"/>
              <a:t>2</a:t>
            </a:r>
            <a:r>
              <a:rPr lang="is-IS" dirty="0" smtClean="0"/>
              <a:t> held together by triple </a:t>
            </a:r>
            <a:r>
              <a:rPr lang="is-IS" dirty="0" smtClean="0"/>
              <a:t>bond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1" y="4857016"/>
            <a:ext cx="1480126" cy="8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3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atmosphere also contains nitrous oxides as trace gases</a:t>
            </a:r>
          </a:p>
          <a:p>
            <a:r>
              <a:rPr lang="en-US" dirty="0" smtClean="0"/>
              <a:t>Three oxides of nitrogen</a:t>
            </a:r>
          </a:p>
          <a:p>
            <a:r>
              <a:rPr lang="en-US" dirty="0" smtClean="0"/>
              <a:t>Commonest is N</a:t>
            </a:r>
            <a:r>
              <a:rPr lang="en-US" baseline="-25000" dirty="0" smtClean="0"/>
              <a:t>2</a:t>
            </a:r>
            <a:r>
              <a:rPr lang="en-US" dirty="0" smtClean="0"/>
              <a:t>0 at around </a:t>
            </a:r>
            <a:r>
              <a:rPr lang="pt-BR" dirty="0" smtClean="0"/>
              <a:t>0.34 </a:t>
            </a:r>
            <a:r>
              <a:rPr lang="pt-BR" dirty="0" err="1" smtClean="0"/>
              <a:t>ppm</a:t>
            </a:r>
            <a:r>
              <a:rPr lang="pt-BR" dirty="0" smtClean="0"/>
              <a:t> (compare </a:t>
            </a:r>
            <a:r>
              <a:rPr lang="pt-BR" dirty="0" err="1" smtClean="0"/>
              <a:t>with</a:t>
            </a:r>
            <a:r>
              <a:rPr lang="pt-BR" dirty="0" smtClean="0"/>
              <a:t> CO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around</a:t>
            </a:r>
            <a:r>
              <a:rPr lang="pt-BR" dirty="0" smtClean="0"/>
              <a:t> 460 </a:t>
            </a:r>
            <a:r>
              <a:rPr lang="pt-BR" dirty="0" err="1" smtClean="0"/>
              <a:t>ppm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Released</a:t>
            </a:r>
            <a:r>
              <a:rPr lang="pt-BR" dirty="0" smtClean="0"/>
              <a:t> </a:t>
            </a:r>
            <a:r>
              <a:rPr lang="pt-BR" dirty="0" err="1" smtClean="0"/>
              <a:t>through</a:t>
            </a:r>
            <a:r>
              <a:rPr lang="pt-BR" dirty="0" smtClean="0"/>
              <a:t> </a:t>
            </a:r>
            <a:r>
              <a:rPr lang="pt-BR" dirty="0" err="1" smtClean="0"/>
              <a:t>burning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fossil</a:t>
            </a:r>
            <a:r>
              <a:rPr lang="pt-BR" dirty="0" smtClean="0"/>
              <a:t> </a:t>
            </a:r>
            <a:r>
              <a:rPr lang="pt-BR" dirty="0" err="1" smtClean="0"/>
              <a:t>fuels</a:t>
            </a:r>
            <a:r>
              <a:rPr lang="pt-BR" dirty="0" smtClean="0"/>
              <a:t>.</a:t>
            </a:r>
          </a:p>
          <a:p>
            <a:r>
              <a:rPr lang="pt-BR" dirty="0" smtClean="0"/>
              <a:t>Dissolves in </a:t>
            </a:r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form</a:t>
            </a:r>
            <a:r>
              <a:rPr lang="pt-BR" dirty="0" smtClean="0"/>
              <a:t> </a:t>
            </a:r>
            <a:r>
              <a:rPr lang="pt-BR" dirty="0" err="1" smtClean="0"/>
              <a:t>nitric</a:t>
            </a:r>
            <a:r>
              <a:rPr lang="pt-BR" dirty="0" smtClean="0"/>
              <a:t> </a:t>
            </a:r>
            <a:r>
              <a:rPr lang="pt-BR" dirty="0" err="1" smtClean="0"/>
              <a:t>acid</a:t>
            </a:r>
            <a:endParaRPr lang="pt-BR" dirty="0" smtClean="0"/>
          </a:p>
          <a:p>
            <a:r>
              <a:rPr lang="pt-BR" dirty="0" err="1" smtClean="0"/>
              <a:t>Contributes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“</a:t>
            </a:r>
            <a:r>
              <a:rPr lang="pt-BR" dirty="0" err="1" smtClean="0"/>
              <a:t>acid</a:t>
            </a:r>
            <a:r>
              <a:rPr lang="pt-BR" dirty="0" smtClean="0"/>
              <a:t> </a:t>
            </a:r>
            <a:r>
              <a:rPr lang="pt-BR" dirty="0" err="1" smtClean="0"/>
              <a:t>rain</a:t>
            </a:r>
            <a:r>
              <a:rPr lang="pt-BR" dirty="0" smtClean="0"/>
              <a:t>”</a:t>
            </a:r>
          </a:p>
          <a:p>
            <a:r>
              <a:rPr lang="pt-BR" dirty="0" err="1" smtClean="0"/>
              <a:t>Harmful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human</a:t>
            </a:r>
            <a:r>
              <a:rPr lang="pt-BR" dirty="0" smtClean="0"/>
              <a:t> </a:t>
            </a:r>
            <a:r>
              <a:rPr lang="pt-BR" dirty="0" err="1" smtClean="0"/>
              <a:t>health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high </a:t>
            </a:r>
            <a:r>
              <a:rPr lang="pt-BR" dirty="0" err="1" smtClean="0"/>
              <a:t>concentrations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10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2311423"/>
            <a:ext cx="6248400" cy="33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4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triple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play a role in ecosystems the nitrogen triple bond has to be broken.</a:t>
            </a:r>
          </a:p>
          <a:p>
            <a:r>
              <a:rPr lang="en-US" dirty="0" smtClean="0"/>
              <a:t>Nitrogen is a component of chlorophyll, amino acids and ATP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1" y="3772754"/>
            <a:ext cx="2255982" cy="12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C</a:t>
            </a:r>
            <a:r>
              <a:rPr lang="is-IS" baseline="-25000" dirty="0" smtClean="0"/>
              <a:t>55</a:t>
            </a:r>
            <a:r>
              <a:rPr lang="is-IS" dirty="0" smtClean="0"/>
              <a:t>H</a:t>
            </a:r>
            <a:r>
              <a:rPr lang="is-IS" baseline="-25000" dirty="0" smtClean="0"/>
              <a:t>72</a:t>
            </a:r>
            <a:r>
              <a:rPr lang="is-IS" dirty="0" smtClean="0"/>
              <a:t>O</a:t>
            </a:r>
            <a:r>
              <a:rPr lang="is-IS" baseline="-25000" dirty="0" smtClean="0"/>
              <a:t>5</a:t>
            </a:r>
            <a:r>
              <a:rPr lang="is-IS" dirty="0" smtClean="0"/>
              <a:t>N</a:t>
            </a:r>
            <a:r>
              <a:rPr lang="is-IS" baseline="-25000" dirty="0" smtClean="0"/>
              <a:t>4</a:t>
            </a:r>
            <a:r>
              <a:rPr lang="is-IS" dirty="0" smtClean="0"/>
              <a:t>Mg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s://upload.wikimedia.org/wikipedia/commons/thumb/5/57/Chlorophyll_c2.svg/800px-Chlorophyll_c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462213"/>
            <a:ext cx="32194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66" y="3616036"/>
            <a:ext cx="1984866" cy="9792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81600" y="4045527"/>
            <a:ext cx="2272145" cy="221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6636" y="3219128"/>
            <a:ext cx="327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</a:t>
            </a:r>
            <a:r>
              <a:rPr lang="en-US" dirty="0" smtClean="0"/>
              <a:t>it go </a:t>
            </a:r>
            <a:r>
              <a:rPr lang="en-US" dirty="0" smtClean="0"/>
              <a:t>from this to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 and ATP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1521962"/>
            <a:ext cx="8683914" cy="48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Nitrogen fixation occurs naturally in soils through a range of microbes known as </a:t>
            </a:r>
            <a:r>
              <a:rPr lang="en-US" dirty="0" err="1" smtClean="0"/>
              <a:t>diazatrophs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Bacteria,e.g</a:t>
            </a:r>
            <a:r>
              <a:rPr lang="en-US" dirty="0" smtClean="0"/>
              <a:t>. </a:t>
            </a:r>
            <a:r>
              <a:rPr lang="en-US" dirty="0" err="1" smtClean="0"/>
              <a:t>Azobacter</a:t>
            </a:r>
            <a:endParaRPr lang="en-US" dirty="0" smtClean="0"/>
          </a:p>
          <a:p>
            <a:pPr lvl="1"/>
            <a:r>
              <a:rPr lang="en-US" dirty="0" err="1" smtClean="0"/>
              <a:t>Archea</a:t>
            </a:r>
            <a:r>
              <a:rPr lang="en-US" dirty="0" smtClean="0"/>
              <a:t> (“blue green algae”)</a:t>
            </a:r>
          </a:p>
          <a:p>
            <a:r>
              <a:rPr lang="en-US" dirty="0" smtClean="0"/>
              <a:t>Symbiotic relationships with some plants, particularly legumes.</a:t>
            </a:r>
          </a:p>
          <a:p>
            <a:r>
              <a:rPr lang="en-US" dirty="0" smtClean="0"/>
              <a:t>Looser relationship with other plants, e.g. 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biogeochemical cycles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details underlying biogeochemical cycles may be rather technical.</a:t>
            </a:r>
          </a:p>
          <a:p>
            <a:r>
              <a:rPr lang="en-US" dirty="0" smtClean="0"/>
              <a:t>Conservation of ecosystems may focus on the “bio” rather than the “geochemical”</a:t>
            </a:r>
          </a:p>
          <a:p>
            <a:r>
              <a:rPr lang="en-US" dirty="0" smtClean="0"/>
              <a:t>However, chronic changes in ecosystems that lead to notable changes in the “bio” component often can be traced back to the “geochemical” elements.</a:t>
            </a:r>
          </a:p>
          <a:p>
            <a:r>
              <a:rPr lang="en-US" dirty="0" smtClean="0"/>
              <a:t>For example, Wareham forest is a mosaic of ecosystems that depend on the complex geochemistry of </a:t>
            </a:r>
            <a:r>
              <a:rPr lang="en-US" dirty="0" err="1" smtClean="0"/>
              <a:t>podzol</a:t>
            </a:r>
            <a:r>
              <a:rPr lang="en-US" dirty="0" smtClean="0"/>
              <a:t> like soils</a:t>
            </a:r>
          </a:p>
          <a:p>
            <a:r>
              <a:rPr lang="en-US" dirty="0" smtClean="0"/>
              <a:t>Carbon to nitrogen ratios are very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sp>
        <p:nvSpPr>
          <p:cNvPr id="4" name="AutoShape 2" descr="ttps://leeslabber.com/wp-content/uploads/2018/10/p3-bali-rice-paddy.jpg"/>
          <p:cNvSpPr>
            <a:spLocks noChangeAspect="1" noChangeArrowheads="1"/>
          </p:cNvSpPr>
          <p:nvPr/>
        </p:nvSpPr>
        <p:spPr bwMode="auto">
          <a:xfrm>
            <a:off x="0" y="0"/>
            <a:ext cx="100679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tps://leeslabber.com/wp-content/uploads/2018/10/p3-bali-rice-paddy.jpg"/>
          <p:cNvSpPr>
            <a:spLocks noChangeAspect="1" noChangeArrowheads="1"/>
          </p:cNvSpPr>
          <p:nvPr/>
        </p:nvSpPr>
        <p:spPr bwMode="auto">
          <a:xfrm>
            <a:off x="152400" y="152400"/>
            <a:ext cx="100679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82" y="1787236"/>
            <a:ext cx="3844636" cy="2107393"/>
          </a:xfrm>
          <a:prstGeom prst="rect">
            <a:avLst/>
          </a:prstGeom>
        </p:spPr>
      </p:pic>
      <p:pic>
        <p:nvPicPr>
          <p:cNvPr id="4102" name="Picture 6" descr="hite Dutch Clover Seeds - 50 Lbs.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56" y="1507756"/>
            <a:ext cx="2394671" cy="23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44" y="4278818"/>
            <a:ext cx="2655455" cy="2018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146" y="4143855"/>
            <a:ext cx="2365664" cy="2298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640" y="4471892"/>
            <a:ext cx="2710391" cy="1806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962" y="2578744"/>
            <a:ext cx="1908008" cy="11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410854"/>
            <a:ext cx="6566477" cy="347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36" y="2251536"/>
            <a:ext cx="2238664" cy="222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728" y="2992582"/>
            <a:ext cx="182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Compare with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0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200" y="415636"/>
            <a:ext cx="10211052" cy="57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in the soil (nitrification)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oxygenated soil ammonia is converted to nitrates by </a:t>
            </a:r>
            <a:r>
              <a:rPr lang="en-US" dirty="0" err="1" smtClean="0"/>
              <a:t>specialised</a:t>
            </a:r>
            <a:r>
              <a:rPr lang="en-US" dirty="0" smtClean="0"/>
              <a:t> microorganisms (ammonia </a:t>
            </a:r>
            <a:r>
              <a:rPr lang="en-US" dirty="0" err="1" smtClean="0"/>
              <a:t>oxidisers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37" y="3132210"/>
            <a:ext cx="59690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31" y="4397447"/>
            <a:ext cx="3543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Denitrification (loss of soil nitrogen to the atmosphere)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place in oxygen poor conditions</a:t>
            </a:r>
          </a:p>
          <a:p>
            <a:r>
              <a:rPr lang="en-US" dirty="0" smtClean="0"/>
              <a:t>Microbes use the reaction as a source of energy</a:t>
            </a:r>
          </a:p>
          <a:p>
            <a:r>
              <a:rPr lang="en-US" dirty="0" smtClean="0"/>
              <a:t>Without denitrification nitrates could reach toxic levels in the soil</a:t>
            </a:r>
          </a:p>
          <a:p>
            <a:r>
              <a:rPr lang="en-US" dirty="0" smtClean="0"/>
              <a:t>Important in treatment of sewage to prevent eutrophication</a:t>
            </a:r>
          </a:p>
          <a:p>
            <a:r>
              <a:rPr lang="en-US" dirty="0" smtClean="0"/>
              <a:t>Releases nitrogen back to the atmosphere.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14" y="4720936"/>
            <a:ext cx="7480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ammonia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involve organic matter</a:t>
            </a:r>
          </a:p>
          <a:p>
            <a:r>
              <a:rPr lang="en-US" dirty="0" smtClean="0"/>
              <a:t>Source of energy for some anaerobic microbes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46" y="3227532"/>
            <a:ext cx="5509456" cy="11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4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fixed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 err="1"/>
              <a:t>P</a:t>
            </a:r>
            <a:r>
              <a:rPr lang="en-US" dirty="0" err="1" smtClean="0"/>
              <a:t>rehuman</a:t>
            </a:r>
            <a:r>
              <a:rPr lang="en-US" dirty="0" smtClean="0"/>
              <a:t> world: creation of N</a:t>
            </a:r>
            <a:r>
              <a:rPr lang="en-US" baseline="-25000" dirty="0" smtClean="0"/>
              <a:t>r</a:t>
            </a:r>
            <a:r>
              <a:rPr lang="en-US" dirty="0" smtClean="0"/>
              <a:t> from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lightning </a:t>
            </a:r>
          </a:p>
          <a:p>
            <a:pPr lvl="1"/>
            <a:r>
              <a:rPr lang="en-US" dirty="0" smtClean="0"/>
              <a:t>biological nitrogen fixation (BNF).</a:t>
            </a:r>
          </a:p>
          <a:p>
            <a:r>
              <a:rPr lang="en-US" dirty="0" smtClean="0"/>
              <a:t>Prior to human influence active N did not accumulate rapidly in environmental reservoirs: Microbial N fixation and denitrification processes were probably approximately 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4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fixed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/>
              <a:t>P</a:t>
            </a:r>
            <a:r>
              <a:rPr lang="en-US" dirty="0" smtClean="0"/>
              <a:t>roduction of N</a:t>
            </a:r>
            <a:r>
              <a:rPr lang="en-US" baseline="-25000" dirty="0" smtClean="0"/>
              <a:t>r</a:t>
            </a:r>
            <a:r>
              <a:rPr lang="en-US" dirty="0" smtClean="0"/>
              <a:t> by humans now much greater than production from all natural terrestrial systems. </a:t>
            </a:r>
          </a:p>
          <a:p>
            <a:r>
              <a:rPr lang="en-US" dirty="0"/>
              <a:t>G</a:t>
            </a:r>
            <a:r>
              <a:rPr lang="en-US" dirty="0" smtClean="0"/>
              <a:t>lobal increase in N</a:t>
            </a:r>
            <a:r>
              <a:rPr lang="en-US" baseline="-25000" dirty="0" smtClean="0"/>
              <a:t>r </a:t>
            </a:r>
            <a:r>
              <a:rPr lang="en-US" dirty="0" smtClean="0"/>
              <a:t>production has three main causes: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ultivation of legumes, rice, and other crops that promote conversion of N</a:t>
            </a:r>
            <a:r>
              <a:rPr lang="en-US" baseline="-25000" dirty="0" smtClean="0"/>
              <a:t>2</a:t>
            </a:r>
            <a:r>
              <a:rPr lang="en-US" dirty="0" smtClean="0"/>
              <a:t> to organic N through biological nitrogen fixation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ombustion of fossil fuels, which converts both atmospheric N</a:t>
            </a:r>
            <a:r>
              <a:rPr lang="en-US" baseline="-25000" dirty="0" smtClean="0"/>
              <a:t>2</a:t>
            </a:r>
            <a:r>
              <a:rPr lang="en-US" dirty="0" smtClean="0"/>
              <a:t> and fossil N to reactive NO</a:t>
            </a:r>
            <a:r>
              <a:rPr lang="en-US" baseline="-25000" dirty="0" smtClean="0"/>
              <a:t>x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Haber-Bosch</a:t>
            </a:r>
            <a:r>
              <a:rPr lang="en-US" dirty="0" smtClean="0"/>
              <a:t> process, which converts nonreactive N</a:t>
            </a:r>
            <a:r>
              <a:rPr lang="en-US" baseline="-25000" dirty="0" smtClean="0"/>
              <a:t>2 </a:t>
            </a:r>
            <a:r>
              <a:rPr lang="en-US" dirty="0" smtClean="0"/>
              <a:t>to reactive NH</a:t>
            </a:r>
            <a:r>
              <a:rPr lang="en-US" baseline="-25000" dirty="0" smtClean="0"/>
              <a:t>3</a:t>
            </a:r>
            <a:r>
              <a:rPr lang="en-US" dirty="0" smtClean="0"/>
              <a:t> to sustain food production and some industrial activities.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Haber Bosch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5" y="2583870"/>
            <a:ext cx="3650672" cy="233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39421"/>
            <a:ext cx="4837033" cy="24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</a:t>
            </a:r>
            <a:r>
              <a:rPr lang="en-US" dirty="0" err="1" smtClean="0"/>
              <a:t>fertiliser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1690688"/>
            <a:ext cx="7202631" cy="48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biogeochemical cycles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taking place in the soil (terrestrial) or water (aquatic) ecosystems have visible effects on the biota.</a:t>
            </a:r>
          </a:p>
          <a:p>
            <a:r>
              <a:rPr lang="en-US" dirty="0" smtClean="0"/>
              <a:t>Net primary productivity (the underlying driver of all ecosystems) depends on biogeochemical cycles.</a:t>
            </a:r>
          </a:p>
          <a:p>
            <a:r>
              <a:rPr lang="en-US" dirty="0" smtClean="0"/>
              <a:t>Biogeochemical processes also may be of global concern, particularly when they affect the atmosphere. </a:t>
            </a:r>
          </a:p>
          <a:p>
            <a:r>
              <a:rPr lang="en-US" dirty="0" smtClean="0"/>
              <a:t>At a local level a key process is eutrophication. This may change an ecosystem from one (temporally) stable state into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69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Haber </a:t>
            </a:r>
            <a:r>
              <a:rPr lang="en-US" dirty="0"/>
              <a:t>B</a:t>
            </a:r>
            <a:r>
              <a:rPr lang="en-US" dirty="0" smtClean="0"/>
              <a:t>osch nitrogen fixation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573456"/>
            <a:ext cx="7607300" cy="501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691" y="3311236"/>
            <a:ext cx="1662545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 </a:t>
            </a:r>
            <a:r>
              <a:rPr lang="en-US" dirty="0" err="1" smtClean="0"/>
              <a:t>fertiliser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9382" y="4779818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fixed by legumes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31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crop yields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719" y="2299855"/>
            <a:ext cx="6079081" cy="366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2783681"/>
            <a:ext cx="4042964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Cereal production and nitrogen </a:t>
            </a:r>
            <a:r>
              <a:rPr lang="en-US" dirty="0" err="1" smtClean="0"/>
              <a:t>fertiliser</a:t>
            </a:r>
            <a:r>
              <a:rPr lang="en-US" dirty="0" smtClean="0"/>
              <a:t>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0" y="1385888"/>
            <a:ext cx="9255751" cy="52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wattsupwiththat.com/wp-content/uploads/2022/11/image-45.png?resize=822%2C505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31373"/>
            <a:ext cx="10474036" cy="64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22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 nitrogen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always </a:t>
            </a:r>
            <a:r>
              <a:rPr lang="en-US" dirty="0"/>
              <a:t>more carbon than nitrogen in organic matter.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an organic substrate has a C:N ratio between 1 and 15, rapid mineralization and release of N occurs, which is available for plant </a:t>
            </a:r>
            <a:r>
              <a:rPr lang="en-US" dirty="0" smtClean="0"/>
              <a:t>uptake. </a:t>
            </a:r>
          </a:p>
          <a:p>
            <a:r>
              <a:rPr lang="en-US" dirty="0" smtClean="0"/>
              <a:t>The </a:t>
            </a:r>
            <a:r>
              <a:rPr lang="en-US" dirty="0"/>
              <a:t>lower the C:N ratio, the more rapidly nitrogen will be released into the soil for </a:t>
            </a:r>
            <a:r>
              <a:rPr lang="en-US" dirty="0" smtClean="0"/>
              <a:t>plant use</a:t>
            </a:r>
          </a:p>
          <a:p>
            <a:r>
              <a:rPr lang="en-US" dirty="0"/>
              <a:t>20–30 results in an equilibrium state between mineralization and immobilization.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C:N ratio &gt; 35 results in microbial immobilization. </a:t>
            </a:r>
          </a:p>
          <a:p>
            <a:r>
              <a:rPr lang="en-US" dirty="0" smtClean="0"/>
              <a:t>Soil </a:t>
            </a:r>
            <a:r>
              <a:rPr lang="en-US" dirty="0"/>
              <a:t>microorganisms have a C:N ratio of around 8. </a:t>
            </a:r>
          </a:p>
        </p:txBody>
      </p:sp>
    </p:spTree>
    <p:extLst>
      <p:ext uri="{BB962C8B-B14F-4D97-AF65-F5344CB8AC3E}">
        <p14:creationId xmlns:p14="http://schemas.microsoft.com/office/powerpoint/2010/main" val="125066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high C:N ratios lead plants to find alternative sources of nitrogen (</a:t>
            </a:r>
            <a:r>
              <a:rPr lang="en-US" dirty="0" err="1" smtClean="0"/>
              <a:t>e.g</a:t>
            </a:r>
            <a:r>
              <a:rPr lang="en-US" dirty="0" smtClean="0"/>
              <a:t> in Wareham forest)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308" y="2060670"/>
            <a:ext cx="4284581" cy="40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in Wareham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Conifer plantations tend to add carbon to the soil, but relatively little nitrogen</a:t>
            </a:r>
          </a:p>
          <a:p>
            <a:r>
              <a:rPr lang="en-US" dirty="0" smtClean="0"/>
              <a:t>This can lead to acidification and difficulties in obtaining nitrogen</a:t>
            </a:r>
          </a:p>
          <a:p>
            <a:r>
              <a:rPr lang="en-US" dirty="0" smtClean="0"/>
              <a:t>Fire may make nitrogen temporarily more available</a:t>
            </a:r>
          </a:p>
          <a:p>
            <a:r>
              <a:rPr lang="en-US" dirty="0" smtClean="0"/>
              <a:t>Legumes such as gorse fix nitrogen</a:t>
            </a:r>
          </a:p>
          <a:p>
            <a:r>
              <a:rPr lang="en-US" dirty="0" smtClean="0"/>
              <a:t>Waterlogged soil (mires) lose nitrogen in anoxic conditions through denitrification.</a:t>
            </a:r>
          </a:p>
          <a:p>
            <a:r>
              <a:rPr lang="en-US" dirty="0" smtClean="0"/>
              <a:t>Conversion to agricultural land requires lowering C and raising N</a:t>
            </a:r>
          </a:p>
          <a:p>
            <a:r>
              <a:rPr lang="en-US" dirty="0" smtClean="0"/>
              <a:t>Changing pH through liming makes N more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7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nitrogen can be thought of as “cascading” through terrestrial ecosystems </a:t>
            </a:r>
          </a:p>
          <a:p>
            <a:r>
              <a:rPr lang="en-US" dirty="0" smtClean="0"/>
              <a:t>Much is returned to the atmosphere through denitrification</a:t>
            </a:r>
          </a:p>
          <a:p>
            <a:r>
              <a:rPr lang="en-US" dirty="0" smtClean="0"/>
              <a:t>Some finds it way into rivers</a:t>
            </a:r>
          </a:p>
          <a:p>
            <a:r>
              <a:rPr lang="en-US" dirty="0" smtClean="0"/>
              <a:t>Rivers flow into estuaries</a:t>
            </a:r>
          </a:p>
          <a:p>
            <a:r>
              <a:rPr lang="en-US" dirty="0" smtClean="0"/>
              <a:t>Estuaries are joined to near shore maritime ecosystems</a:t>
            </a:r>
          </a:p>
          <a:p>
            <a:r>
              <a:rPr lang="en-US" dirty="0" smtClean="0"/>
              <a:t>Seas are linked to the large oceans.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4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8" y="245113"/>
            <a:ext cx="8562109" cy="63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514"/>
            <a:ext cx="12192000" cy="5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</a:t>
            </a:r>
            <a:r>
              <a:rPr lang="en-US" dirty="0" smtClean="0"/>
              <a:t>utrophication?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Eutrophication  comes from Greek </a:t>
            </a:r>
            <a:r>
              <a:rPr lang="en-US" i="1" dirty="0" err="1" smtClean="0"/>
              <a:t>eu</a:t>
            </a:r>
            <a:r>
              <a:rPr lang="en-US" i="1" dirty="0" smtClean="0"/>
              <a:t> </a:t>
            </a:r>
            <a:r>
              <a:rPr lang="en-US" i="1" dirty="0" err="1" smtClean="0"/>
              <a:t>trophos</a:t>
            </a:r>
            <a:r>
              <a:rPr lang="en-US" dirty="0" smtClean="0"/>
              <a:t>,  i.e. well nourished</a:t>
            </a:r>
            <a:endParaRPr lang="en-US" baseline="30000" dirty="0"/>
          </a:p>
          <a:p>
            <a:r>
              <a:rPr lang="en-US" dirty="0"/>
              <a:t>T</a:t>
            </a:r>
            <a:r>
              <a:rPr lang="en-US" dirty="0" smtClean="0"/>
              <a:t>he process by which an ecosystem, or parts of it, becomes progressively enriched with nutrients. </a:t>
            </a:r>
          </a:p>
          <a:p>
            <a:r>
              <a:rPr lang="en-US" dirty="0" smtClean="0"/>
              <a:t>Terms often used for lakes and other water bodies</a:t>
            </a:r>
          </a:p>
          <a:p>
            <a:pPr lvl="1"/>
            <a:r>
              <a:rPr lang="en-US" dirty="0" smtClean="0"/>
              <a:t>Eutrophic</a:t>
            </a:r>
          </a:p>
          <a:p>
            <a:pPr lvl="1"/>
            <a:r>
              <a:rPr lang="en-US" dirty="0" err="1" smtClean="0"/>
              <a:t>Mesotrophic</a:t>
            </a:r>
            <a:endParaRPr lang="en-US" dirty="0" smtClean="0"/>
          </a:p>
          <a:p>
            <a:pPr lvl="1"/>
            <a:r>
              <a:rPr lang="en-US" dirty="0" smtClean="0"/>
              <a:t>Oligotrophic</a:t>
            </a:r>
          </a:p>
          <a:p>
            <a:r>
              <a:rPr lang="en-US" dirty="0" smtClean="0"/>
              <a:t>When taken to extremes a system may become “dystrophic” or “hypertrophic”</a:t>
            </a:r>
          </a:p>
          <a:p>
            <a:r>
              <a:rPr lang="en-US" dirty="0" smtClean="0"/>
              <a:t>Two key nutrients typically implicated</a:t>
            </a:r>
          </a:p>
          <a:p>
            <a:pPr lvl="1"/>
            <a:r>
              <a:rPr lang="en-US" dirty="0" smtClean="0"/>
              <a:t>Nitrogen </a:t>
            </a:r>
          </a:p>
          <a:p>
            <a:pPr lvl="1"/>
            <a:r>
              <a:rPr lang="en-US" dirty="0" smtClean="0"/>
              <a:t>Phosphorous</a:t>
            </a:r>
          </a:p>
          <a:p>
            <a:r>
              <a:rPr lang="en-US" dirty="0" smtClean="0"/>
              <a:t>Both are added to ecosystems naturally, and through human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3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1" y="797515"/>
            <a:ext cx="7741709" cy="61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6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fixed N added to croplands is “lost” to soil air and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Losses </a:t>
            </a:r>
            <a:r>
              <a:rPr lang="en-US" dirty="0" smtClean="0"/>
              <a:t>can end up somewhere else if not denitrified</a:t>
            </a:r>
          </a:p>
          <a:p>
            <a:r>
              <a:rPr lang="en-US" dirty="0" smtClean="0"/>
              <a:t>Around 66% of the N in crops passes through livestock production, and 34% directly consumed by humans</a:t>
            </a:r>
          </a:p>
          <a:p>
            <a:r>
              <a:rPr lang="en-US" dirty="0" smtClean="0"/>
              <a:t>Human consumption of N is around 25% animal product derived and 75% directly from crops (highly variable between countries)</a:t>
            </a:r>
          </a:p>
          <a:p>
            <a:r>
              <a:rPr lang="en-US" dirty="0" smtClean="0"/>
              <a:t>All fixed nitrogen passing through humans ends up in soil, air and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nitrogen use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Loss of fertilizer N results from gaseous plant emission, soil denitrification, surface runoff, volatilization, and leaching. </a:t>
            </a:r>
          </a:p>
          <a:p>
            <a:r>
              <a:rPr lang="en-US" dirty="0" smtClean="0"/>
              <a:t>Worldwide, nitrogen use efficiency (NUE) for cereal production is approximately 33%. </a:t>
            </a:r>
          </a:p>
          <a:p>
            <a:r>
              <a:rPr lang="en-US" dirty="0" smtClean="0"/>
              <a:t>The unaccounted 67% represented a $15.9 billion annual loss of N fertilizer (assuming fertilizer-soil equilibrium in 1999). </a:t>
            </a:r>
          </a:p>
          <a:p>
            <a:r>
              <a:rPr lang="en-US" dirty="0" smtClean="0"/>
              <a:t>Increased cereal NUE requires</a:t>
            </a:r>
          </a:p>
          <a:p>
            <a:pPr lvl="1"/>
            <a:r>
              <a:rPr lang="en-US" dirty="0" smtClean="0"/>
              <a:t>Application of prescribed rates consistent with in-field variability </a:t>
            </a:r>
          </a:p>
          <a:p>
            <a:pPr lvl="1"/>
            <a:r>
              <a:rPr lang="en-US" dirty="0" smtClean="0"/>
              <a:t>Low N rates applied at flowering, and forage production systems. 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djusting the fertilizer rate by soil mineral N before N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166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Denitrification occurs in all ecosystems</a:t>
            </a:r>
          </a:p>
          <a:p>
            <a:r>
              <a:rPr lang="en-US" dirty="0" smtClean="0"/>
              <a:t>Only a fraction of fixed nitrogen reaches the sea</a:t>
            </a:r>
          </a:p>
          <a:p>
            <a:r>
              <a:rPr lang="en-US" dirty="0" smtClean="0"/>
              <a:t>Coastal ecosystems at greatest risk of nitrogen enhanced eutrophication if sources are close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2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3" y="764348"/>
            <a:ext cx="6075795" cy="48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0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</a:t>
            </a:r>
            <a:r>
              <a:rPr lang="en-US" dirty="0" err="1" smtClean="0"/>
              <a:t>neverland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ecosystems recover from eutrophication?</a:t>
            </a:r>
          </a:p>
          <a:p>
            <a:r>
              <a:rPr lang="en-US" dirty="0" smtClean="0"/>
              <a:t>In some cases recovery is rapid (short sharp shocks)</a:t>
            </a:r>
          </a:p>
          <a:p>
            <a:r>
              <a:rPr lang="en-US" dirty="0" smtClean="0"/>
              <a:t>In others it is very gradual and may not take the expected trajectory</a:t>
            </a:r>
          </a:p>
          <a:p>
            <a:r>
              <a:rPr lang="en-US" dirty="0" smtClean="0"/>
              <a:t>Return to “</a:t>
            </a:r>
            <a:r>
              <a:rPr lang="en-US" dirty="0" err="1" smtClean="0"/>
              <a:t>neverland</a:t>
            </a:r>
            <a:r>
              <a:rPr lang="en-US" dirty="0" smtClean="0"/>
              <a:t>” baseline may not be achievable</a:t>
            </a:r>
          </a:p>
          <a:p>
            <a:r>
              <a:rPr lang="en-US" dirty="0" smtClean="0"/>
              <a:t>Hysteresis and non linear trajectories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28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7950"/>
            <a:ext cx="50292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7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nitrous oxides contribute to the greenhouse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has </a:t>
            </a:r>
            <a:r>
              <a:rPr lang="en-US" dirty="0" smtClean="0"/>
              <a:t>any noticeable </a:t>
            </a:r>
            <a:r>
              <a:rPr lang="en-US" dirty="0"/>
              <a:t>greenhouse </a:t>
            </a:r>
            <a:r>
              <a:rPr lang="en-US" dirty="0" smtClean="0"/>
              <a:t>effect (levels of the other nitrous oxide concentrations are effectively negligible)</a:t>
            </a:r>
          </a:p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concentrations have more or less tracked increases in CO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1" y="3334103"/>
            <a:ext cx="8243455" cy="28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39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role of N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adiative </a:t>
            </a:r>
            <a:r>
              <a:rPr lang="en-US" dirty="0"/>
              <a:t>forcing per added N</a:t>
            </a:r>
            <a:r>
              <a:rPr lang="en-US" baseline="-25000" dirty="0"/>
              <a:t>2</a:t>
            </a:r>
            <a:r>
              <a:rPr lang="en-US" dirty="0"/>
              <a:t>O molecule is about 230 times larger than the forcing per added CO</a:t>
            </a:r>
            <a:r>
              <a:rPr lang="en-US" baseline="-25000" dirty="0"/>
              <a:t>2</a:t>
            </a:r>
            <a:r>
              <a:rPr lang="en-US" dirty="0"/>
              <a:t> molecule </a:t>
            </a:r>
            <a:endParaRPr lang="en-US" dirty="0" smtClean="0"/>
          </a:p>
          <a:p>
            <a:r>
              <a:rPr lang="en-US" dirty="0" smtClean="0"/>
              <a:t>However, concentrations are much lower.</a:t>
            </a:r>
          </a:p>
          <a:p>
            <a:r>
              <a:rPr lang="en-US" dirty="0" smtClean="0"/>
              <a:t>The observed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rate of </a:t>
            </a:r>
            <a:r>
              <a:rPr lang="en-US" dirty="0" smtClean="0"/>
              <a:t>increase is about </a:t>
            </a:r>
            <a:r>
              <a:rPr lang="en-US" dirty="0"/>
              <a:t>2.5 </a:t>
            </a:r>
            <a:r>
              <a:rPr lang="en-US" dirty="0" smtClean="0"/>
              <a:t>ppm/year.</a:t>
            </a:r>
          </a:p>
          <a:p>
            <a:r>
              <a:rPr lang="en-US" dirty="0" smtClean="0"/>
              <a:t>This is </a:t>
            </a:r>
            <a:r>
              <a:rPr lang="en-US" dirty="0"/>
              <a:t>about 3000 times larger than the N</a:t>
            </a:r>
            <a:r>
              <a:rPr lang="en-US" baseline="-25000" dirty="0"/>
              <a:t>2</a:t>
            </a:r>
            <a:r>
              <a:rPr lang="en-US" dirty="0"/>
              <a:t>O rate of </a:t>
            </a:r>
            <a:r>
              <a:rPr lang="en-US" dirty="0" smtClean="0"/>
              <a:t>increase, which is about </a:t>
            </a:r>
            <a:r>
              <a:rPr lang="en-US" dirty="0"/>
              <a:t>0.0085 </a:t>
            </a:r>
            <a:r>
              <a:rPr lang="en-US" dirty="0" smtClean="0"/>
              <a:t>ppm/year.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contribution of nitrous oxide to the annual increase in forcing </a:t>
            </a:r>
            <a:r>
              <a:rPr lang="en-US" dirty="0" smtClean="0"/>
              <a:t>is therefore around 1/13 </a:t>
            </a:r>
            <a:r>
              <a:rPr lang="en-US" dirty="0"/>
              <a:t>that of CO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nitrogen cycle is </a:t>
            </a:r>
            <a:r>
              <a:rPr lang="en-US" b="1" dirty="0" smtClean="0"/>
              <a:t>not</a:t>
            </a:r>
            <a:r>
              <a:rPr lang="en-US" dirty="0" smtClean="0"/>
              <a:t> boring!</a:t>
            </a:r>
          </a:p>
          <a:p>
            <a:r>
              <a:rPr lang="en-US" dirty="0" smtClean="0"/>
              <a:t>It is </a:t>
            </a:r>
            <a:r>
              <a:rPr lang="en-US" b="1" dirty="0" smtClean="0"/>
              <a:t>complex</a:t>
            </a:r>
            <a:r>
              <a:rPr lang="en-US" dirty="0" smtClean="0"/>
              <a:t> and very challenging to understand.</a:t>
            </a:r>
          </a:p>
          <a:p>
            <a:r>
              <a:rPr lang="en-US" dirty="0" smtClean="0"/>
              <a:t>Fixed nitrogen levels in soil and water have a major impact on biodiversity.</a:t>
            </a:r>
          </a:p>
          <a:p>
            <a:r>
              <a:rPr lang="en-US" dirty="0" smtClean="0"/>
              <a:t>Most nitrogen tends to cycle locally but there is a cascade through ecosystems</a:t>
            </a:r>
          </a:p>
          <a:p>
            <a:r>
              <a:rPr lang="en-US" dirty="0" smtClean="0"/>
              <a:t>Like carbon, nitrogen is essential to primary productivity, including food production.</a:t>
            </a:r>
          </a:p>
          <a:p>
            <a:r>
              <a:rPr lang="en-US" dirty="0" smtClean="0"/>
              <a:t>Careful management of nitrogen is essential.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phosphates and nitrates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once assumed that phosphorous was the key </a:t>
            </a:r>
            <a:r>
              <a:rPr lang="en-US" b="1" dirty="0" smtClean="0"/>
              <a:t>limiting</a:t>
            </a:r>
            <a:r>
              <a:rPr lang="en-US" dirty="0" smtClean="0"/>
              <a:t> nutrient in lakes, while nitrogen was </a:t>
            </a:r>
            <a:r>
              <a:rPr lang="en-US" dirty="0" smtClean="0"/>
              <a:t>a key </a:t>
            </a:r>
            <a:r>
              <a:rPr lang="en-US" b="1" dirty="0" smtClean="0"/>
              <a:t>limit</a:t>
            </a:r>
            <a:r>
              <a:rPr lang="en-US" dirty="0" smtClean="0"/>
              <a:t> for terrestrial </a:t>
            </a:r>
            <a:r>
              <a:rPr lang="en-US" dirty="0" smtClean="0"/>
              <a:t>ecosystems (remember Leibnitz and modelling)</a:t>
            </a:r>
            <a:endParaRPr lang="en-US" dirty="0" smtClean="0"/>
          </a:p>
          <a:p>
            <a:r>
              <a:rPr lang="en-US" dirty="0" smtClean="0"/>
              <a:t>More recent research shows a more complex picture</a:t>
            </a:r>
          </a:p>
          <a:p>
            <a:r>
              <a:rPr lang="en-US" dirty="0" smtClean="0"/>
              <a:t>Phosphate enrichment is a very important element of freshwater eutrophication.</a:t>
            </a:r>
          </a:p>
          <a:p>
            <a:r>
              <a:rPr lang="en-US" dirty="0" smtClean="0"/>
              <a:t>However, nitrogen derived compounds can play a particularly important role in the eutrophication of coastal ecosystems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27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https://insightmaker.com/insight/172673/Clone-of-Story-of-nitrogen-dynamics-in-a-shallow-lake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711400"/>
            <a:ext cx="9074727" cy="42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2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Deegan, Linda A., David Samuel Johnson, R. Scott Warren, Bruce J. Peterson, John W. </a:t>
            </a:r>
            <a:r>
              <a:rPr lang="en-US" dirty="0" err="1" smtClean="0"/>
              <a:t>Fleeger</a:t>
            </a:r>
            <a:r>
              <a:rPr lang="en-US" dirty="0" smtClean="0"/>
              <a:t>, Sergio </a:t>
            </a:r>
            <a:r>
              <a:rPr lang="en-US" dirty="0" err="1" smtClean="0"/>
              <a:t>Fagherazzi</a:t>
            </a:r>
            <a:r>
              <a:rPr lang="en-US" dirty="0" smtClean="0"/>
              <a:t>, and Wilfred M. </a:t>
            </a:r>
            <a:r>
              <a:rPr lang="en-US" dirty="0" err="1" smtClean="0"/>
              <a:t>Wollheim</a:t>
            </a:r>
            <a:r>
              <a:rPr lang="en-US" dirty="0" smtClean="0"/>
              <a:t>. 2012. “Coastal eutrophication as a driver of salt marsh loss.” </a:t>
            </a:r>
            <a:r>
              <a:rPr lang="en-US" i="1" dirty="0" smtClean="0"/>
              <a:t>Nature</a:t>
            </a:r>
            <a:r>
              <a:rPr lang="en-US" dirty="0" smtClean="0"/>
              <a:t> 490 (7420): 388–92. </a:t>
            </a:r>
            <a:r>
              <a:rPr lang="en-US" dirty="0" smtClean="0">
                <a:hlinkClick r:id="rId2"/>
              </a:rPr>
              <a:t>https://doi.org/10.1038/nature11533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Duarte, Carlos M., Daniel J. Conley, Jacob </a:t>
            </a:r>
            <a:r>
              <a:rPr lang="en-US" dirty="0" err="1" smtClean="0"/>
              <a:t>Carstensen</a:t>
            </a:r>
            <a:r>
              <a:rPr lang="en-US" dirty="0" smtClean="0"/>
              <a:t>, and </a:t>
            </a:r>
            <a:r>
              <a:rPr lang="en-US" dirty="0" err="1" smtClean="0"/>
              <a:t>María</a:t>
            </a:r>
            <a:r>
              <a:rPr lang="en-US" dirty="0" smtClean="0"/>
              <a:t> Sánchez-Camacho. 2009. “Return to </a:t>
            </a:r>
            <a:r>
              <a:rPr lang="en-US" dirty="0" err="1" smtClean="0"/>
              <a:t>Neverland</a:t>
            </a:r>
            <a:r>
              <a:rPr lang="en-US" dirty="0" smtClean="0"/>
              <a:t>: Shifting baselines affect eutrophication restoration targets.” </a:t>
            </a:r>
            <a:r>
              <a:rPr lang="en-US" i="1" dirty="0" smtClean="0"/>
              <a:t>Estuaries and Coasts</a:t>
            </a:r>
            <a:r>
              <a:rPr lang="en-US" dirty="0" smtClean="0"/>
              <a:t> 32 (1): 29–36. </a:t>
            </a:r>
            <a:r>
              <a:rPr lang="en-US" dirty="0" smtClean="0">
                <a:hlinkClick r:id="rId3"/>
              </a:rPr>
              <a:t>https://doi.org/10.1007/s12237-008-9111-2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Foley, Jonathan A., </a:t>
            </a:r>
            <a:r>
              <a:rPr lang="en-US" dirty="0" err="1" smtClean="0"/>
              <a:t>Navin</a:t>
            </a:r>
            <a:r>
              <a:rPr lang="en-US" dirty="0" smtClean="0"/>
              <a:t> </a:t>
            </a:r>
            <a:r>
              <a:rPr lang="en-US" dirty="0" err="1" smtClean="0"/>
              <a:t>Ramankutty</a:t>
            </a:r>
            <a:r>
              <a:rPr lang="en-US" dirty="0" smtClean="0"/>
              <a:t>, Kate A. </a:t>
            </a:r>
            <a:r>
              <a:rPr lang="en-US" dirty="0" err="1" smtClean="0"/>
              <a:t>Brauman</a:t>
            </a:r>
            <a:r>
              <a:rPr lang="en-US" dirty="0" smtClean="0"/>
              <a:t>, Emily S. Cassidy, James S. Gerber, Matt Johnston, Nathaniel D. Mueller, et al. 2011. “Solutions for a cultivated planet.” </a:t>
            </a:r>
            <a:r>
              <a:rPr lang="en-US" i="1" dirty="0" smtClean="0"/>
              <a:t>Nature</a:t>
            </a:r>
            <a:r>
              <a:rPr lang="en-US" dirty="0" smtClean="0"/>
              <a:t> 478 (7369): 337–42. </a:t>
            </a:r>
            <a:r>
              <a:rPr lang="en-US" dirty="0" smtClean="0">
                <a:hlinkClick r:id="rId4"/>
              </a:rPr>
              <a:t>https://doi.org/10.1038/nature10452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Galloway, James N., John D. </a:t>
            </a:r>
            <a:r>
              <a:rPr lang="en-US" dirty="0" err="1" smtClean="0"/>
              <a:t>Aber</a:t>
            </a:r>
            <a:r>
              <a:rPr lang="en-US" dirty="0" smtClean="0"/>
              <a:t>, Jan Willem </a:t>
            </a:r>
            <a:r>
              <a:rPr lang="en-US" dirty="0" err="1" smtClean="0"/>
              <a:t>Erisman</a:t>
            </a:r>
            <a:r>
              <a:rPr lang="en-US" dirty="0" smtClean="0"/>
              <a:t>, Sybil P. </a:t>
            </a:r>
            <a:r>
              <a:rPr lang="en-US" dirty="0" err="1" smtClean="0"/>
              <a:t>Seitzinger</a:t>
            </a:r>
            <a:r>
              <a:rPr lang="en-US" dirty="0" smtClean="0"/>
              <a:t>, Robert W. </a:t>
            </a:r>
            <a:r>
              <a:rPr lang="en-US" dirty="0" err="1" smtClean="0"/>
              <a:t>Howarth</a:t>
            </a:r>
            <a:r>
              <a:rPr lang="en-US" dirty="0" smtClean="0"/>
              <a:t>, Ellis B. Cowling, and B. Jack Cosby. 2003. “The nitrogen cascade.” </a:t>
            </a:r>
            <a:r>
              <a:rPr lang="en-US" i="1" dirty="0" err="1" smtClean="0"/>
              <a:t>BioScience</a:t>
            </a:r>
            <a:r>
              <a:rPr lang="en-US" dirty="0" smtClean="0"/>
              <a:t> 53 (4): 341–56. </a:t>
            </a:r>
            <a:r>
              <a:rPr lang="en-US" dirty="0" smtClean="0">
                <a:hlinkClick r:id="rId5" invalidUrl="https://doi.org/10.1641/0006-3568(2003)053[0341:TNC]2.0.CO;2"/>
              </a:rPr>
              <a:t>https://doi.org/10.1641/0006-3568(2003)053[0341:TNC]2.0.CO;2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Howarth</a:t>
            </a:r>
            <a:r>
              <a:rPr lang="en-US" dirty="0" smtClean="0"/>
              <a:t>, Robert W., and Roxanne Marino. 2006. “Nitrogen as the limiting nutrient for eutrophication in coastal marine ecosystems: Evolving views over three decades.” </a:t>
            </a:r>
            <a:r>
              <a:rPr lang="en-US" i="1" dirty="0" smtClean="0"/>
              <a:t>Limnology and Oceanography</a:t>
            </a:r>
            <a:r>
              <a:rPr lang="en-US" dirty="0" smtClean="0"/>
              <a:t> 51 (1 II): 364–76. </a:t>
            </a:r>
            <a:r>
              <a:rPr lang="en-US" dirty="0" smtClean="0">
                <a:hlinkClick r:id="rId6"/>
              </a:rPr>
              <a:t>https://doi.org/10.4319/lo.2006.51.1_part_2.0364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LeBauer</a:t>
            </a:r>
            <a:r>
              <a:rPr lang="en-US" dirty="0" smtClean="0"/>
              <a:t>, D, and K </a:t>
            </a:r>
            <a:r>
              <a:rPr lang="en-US" dirty="0" err="1" smtClean="0"/>
              <a:t>Treseder</a:t>
            </a:r>
            <a:r>
              <a:rPr lang="en-US" dirty="0" smtClean="0"/>
              <a:t>. 2008. “Nitrogen limitation of net primary productivity.” </a:t>
            </a:r>
            <a:r>
              <a:rPr lang="en-US" i="1" dirty="0" smtClean="0"/>
              <a:t>Ecology</a:t>
            </a:r>
            <a:r>
              <a:rPr lang="en-US" dirty="0" smtClean="0"/>
              <a:t> 89 (2): 371–79.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9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</a:t>
            </a:r>
            <a:r>
              <a:rPr lang="en-US" dirty="0" smtClean="0"/>
              <a:t>nputs </a:t>
            </a:r>
            <a:r>
              <a:rPr lang="en-US" dirty="0" smtClean="0"/>
              <a:t>of P and </a:t>
            </a:r>
            <a:r>
              <a:rPr lang="en-US" dirty="0" smtClean="0"/>
              <a:t>N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 and N are used as fertilizers</a:t>
            </a:r>
          </a:p>
          <a:p>
            <a:r>
              <a:rPr lang="en-US" dirty="0" smtClean="0"/>
              <a:t>N is more mobile than P and moves through run off and ground water</a:t>
            </a:r>
          </a:p>
          <a:p>
            <a:r>
              <a:rPr lang="en-US" dirty="0" smtClean="0"/>
              <a:t>P tends to bind to sediments</a:t>
            </a:r>
          </a:p>
          <a:p>
            <a:r>
              <a:rPr lang="en-US" dirty="0" smtClean="0"/>
              <a:t>Sewage and manure contain both at high concentrations</a:t>
            </a:r>
          </a:p>
          <a:p>
            <a:r>
              <a:rPr lang="en-US" dirty="0" smtClean="0"/>
              <a:t>Phosphates are </a:t>
            </a:r>
            <a:r>
              <a:rPr lang="en-US" dirty="0" smtClean="0"/>
              <a:t>also present in detergents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2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mat (Poole </a:t>
            </a:r>
            <a:r>
              <a:rPr lang="en-US" dirty="0" err="1" smtClean="0"/>
              <a:t>harbour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s://i.dailymail.co.uk/i/pix/2009/08/20/article-1207817-061E6886000005DC-78_964x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6" y="1505187"/>
            <a:ext cx="7630391" cy="5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0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impact of 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Algal mats or blooms can have the most visible and damaging impact</a:t>
            </a:r>
          </a:p>
          <a:p>
            <a:r>
              <a:rPr lang="en-US" dirty="0" smtClean="0"/>
              <a:t>When an algal mat (or algal bloom) decays, oxygen is depleted</a:t>
            </a:r>
          </a:p>
          <a:p>
            <a:r>
              <a:rPr lang="en-US" dirty="0" smtClean="0"/>
              <a:t>Can lead to fish kills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9" y="3682516"/>
            <a:ext cx="3910444" cy="29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to be associated with intensified </a:t>
            </a:r>
            <a:r>
              <a:rPr lang="en-US" dirty="0" smtClean="0"/>
              <a:t>agriculture (blooms common in countries with high inputs)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2" y="2807983"/>
            <a:ext cx="5969000" cy="45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1697</Words>
  <Application>Microsoft Macintosh PowerPoint</Application>
  <PresentationFormat>Widescreen</PresentationFormat>
  <Paragraphs>190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Calibri Light</vt:lpstr>
      <vt:lpstr>Arial</vt:lpstr>
      <vt:lpstr>Office Theme</vt:lpstr>
      <vt:lpstr>The nitrogen cycle</vt:lpstr>
      <vt:lpstr>Why are biogeochemical cycles interesting?</vt:lpstr>
      <vt:lpstr>Why are biogeochemical cycles important?</vt:lpstr>
      <vt:lpstr>What is eutrophication?</vt:lpstr>
      <vt:lpstr>Impacts of phosphates and nitrates</vt:lpstr>
      <vt:lpstr>Where do inputs of P and N come from?</vt:lpstr>
      <vt:lpstr>Algal mat (Poole harbour)</vt:lpstr>
      <vt:lpstr>Direct impact of eutrophication</vt:lpstr>
      <vt:lpstr>Toxic blooms</vt:lpstr>
      <vt:lpstr>Effects on salt marshes</vt:lpstr>
      <vt:lpstr>Intermediate productivity hypothesis</vt:lpstr>
      <vt:lpstr>“Improved” grassland</vt:lpstr>
      <vt:lpstr>Why focus on nitrogen?</vt:lpstr>
      <vt:lpstr>Nitrous oxides</vt:lpstr>
      <vt:lpstr>Nitrous oxides</vt:lpstr>
      <vt:lpstr>Breaking the triple bond</vt:lpstr>
      <vt:lpstr>Chlorophyll</vt:lpstr>
      <vt:lpstr>Amino acids and ATP</vt:lpstr>
      <vt:lpstr>Biological nitrogen fixation</vt:lpstr>
      <vt:lpstr>Biological nitrogen fixation</vt:lpstr>
      <vt:lpstr>Biological nitrogen fixation</vt:lpstr>
      <vt:lpstr>PowerPoint Presentation</vt:lpstr>
      <vt:lpstr>Reactions in the soil (nitrification)</vt:lpstr>
      <vt:lpstr>Denitrification (loss of soil nitrogen to the atmosphere)</vt:lpstr>
      <vt:lpstr>Anaerobic ammonia oxidation</vt:lpstr>
      <vt:lpstr>Sources of fixed nitrogen</vt:lpstr>
      <vt:lpstr>Sources of fixed nitrogen</vt:lpstr>
      <vt:lpstr>Haber Bosch process</vt:lpstr>
      <vt:lpstr>Nitrogen fertiliser production</vt:lpstr>
      <vt:lpstr>Haber Bosch nitrogen fixation</vt:lpstr>
      <vt:lpstr>Impact on crop yields</vt:lpstr>
      <vt:lpstr>Cereal production and nitrogen fertiliser use</vt:lpstr>
      <vt:lpstr>PowerPoint Presentation</vt:lpstr>
      <vt:lpstr>Carbon to nitrogen ratio</vt:lpstr>
      <vt:lpstr>Very high C:N ratios lead plants to find alternative sources of nitrogen (e.g in Wareham forest)</vt:lpstr>
      <vt:lpstr>Processes in Wareham forest</vt:lpstr>
      <vt:lpstr>The nitrogen cascade</vt:lpstr>
      <vt:lpstr>PowerPoint Presentation</vt:lpstr>
      <vt:lpstr>PowerPoint Presentation</vt:lpstr>
      <vt:lpstr>PowerPoint Presentation</vt:lpstr>
      <vt:lpstr>Points to note</vt:lpstr>
      <vt:lpstr>Improving nitrogen use efficiency</vt:lpstr>
      <vt:lpstr>Nitrogen losses</vt:lpstr>
      <vt:lpstr>PowerPoint Presentation</vt:lpstr>
      <vt:lpstr>Return to neverland?</vt:lpstr>
      <vt:lpstr>PowerPoint Presentation</vt:lpstr>
      <vt:lpstr>Do nitrous oxides contribute to the greenhouse effect?</vt:lpstr>
      <vt:lpstr>Comparative role of N20</vt:lpstr>
      <vt:lpstr>Conclusions</vt:lpstr>
      <vt:lpstr>Ecosystem model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Eutrophication</dc:title>
  <dc:creator>Microsoft Office User</dc:creator>
  <cp:lastModifiedBy>Microsoft Office User</cp:lastModifiedBy>
  <cp:revision>69</cp:revision>
  <cp:lastPrinted>2021-11-13T19:30:31Z</cp:lastPrinted>
  <dcterms:created xsi:type="dcterms:W3CDTF">2021-11-13T12:16:10Z</dcterms:created>
  <dcterms:modified xsi:type="dcterms:W3CDTF">2022-11-16T23:19:43Z</dcterms:modified>
</cp:coreProperties>
</file>