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1" autoAdjust="0"/>
  </p:normalViewPr>
  <p:slideViewPr>
    <p:cSldViewPr snapToGrid="0" snapToObjects="1">
      <p:cViewPr varScale="1">
        <p:scale>
          <a:sx n="84" d="100"/>
          <a:sy n="84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1" Type="http://schemas.openxmlformats.org/officeDocument/2006/relationships/viewProps" Target="viewProps.xml" /><Relationship Id="rId1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3" Type="http://schemas.openxmlformats.org/officeDocument/2006/relationships/tableStyles" Target="tableStyles.xml" /><Relationship Id="rId1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g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23/A:1014237331082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 marL="0" indent="0">
              <a:buNone/>
            </a:pPr>
            <a:r>
              <a:rPr/>
              <a:t>Gaia,</a:t>
            </a:r>
            <a:r>
              <a:rPr/>
              <a:t> </a:t>
            </a:r>
            <a:r>
              <a:rPr/>
              <a:t>modelling</a:t>
            </a:r>
            <a:r>
              <a:rPr/>
              <a:t> </a:t>
            </a:r>
            <a:r>
              <a:rPr/>
              <a:t>concepts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global</a:t>
            </a:r>
            <a:r>
              <a:rPr/>
              <a:t> </a:t>
            </a:r>
            <a:r>
              <a:rPr/>
              <a:t>greening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lvl="0" marL="0" indent="0">
              <a:buNone/>
            </a:pPr>
            <a:br/>
            <a:br/>
            <a:r>
              <a:rPr/>
              <a:t>Duncan</a:t>
            </a:r>
            <a:r>
              <a:rPr/>
              <a:t> </a:t>
            </a:r>
            <a:r>
              <a:rPr/>
              <a:t>Golicher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16/04/2021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Gaia</a:t>
            </a:r>
            <a:r>
              <a:rPr/>
              <a:t> </a:t>
            </a:r>
            <a:r>
              <a:rPr/>
              <a:t>hypothesis</a:t>
            </a:r>
            <a:r>
              <a:rPr/>
              <a:t> </a:t>
            </a:r>
            <a:r>
              <a:rPr/>
              <a:t>revisited: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does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Three (at least) propositions of the Gaia hypothesis(Kirchner 2002)</a:t>
            </a:r>
          </a:p>
          <a:p>
            <a:pPr lvl="2">
              <a:buAutoNum type="arabicPeriod"/>
            </a:pPr>
            <a:r>
              <a:rPr b="1"/>
              <a:t>Biologically</a:t>
            </a:r>
            <a:r>
              <a:rPr/>
              <a:t> mediated </a:t>
            </a:r>
            <a:r>
              <a:rPr b="1"/>
              <a:t>feedbacks</a:t>
            </a:r>
            <a:r>
              <a:rPr/>
              <a:t> contribute to environmental homeostasis</a:t>
            </a:r>
          </a:p>
          <a:p>
            <a:pPr lvl="2">
              <a:buAutoNum type="arabicPeriod"/>
            </a:pPr>
            <a:r>
              <a:rPr/>
              <a:t>These make the environment </a:t>
            </a:r>
            <a:r>
              <a:rPr b="1"/>
              <a:t>more suitable</a:t>
            </a:r>
            <a:r>
              <a:rPr/>
              <a:t> for life</a:t>
            </a:r>
          </a:p>
          <a:p>
            <a:pPr lvl="2">
              <a:buAutoNum type="arabicPeriod"/>
            </a:pPr>
            <a:r>
              <a:rPr/>
              <a:t>Feedbacks should arise by </a:t>
            </a:r>
            <a:r>
              <a:rPr b="1"/>
              <a:t>Darwinian natural selection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Which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these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most</a:t>
            </a:r>
            <a:r>
              <a:rPr/>
              <a:t> </a:t>
            </a:r>
            <a:r>
              <a:rPr/>
              <a:t>relevant?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 most popular interpretations of Gaia use 1 and 2.</a:t>
            </a:r>
          </a:p>
          <a:p>
            <a:pPr lvl="1"/>
            <a:r>
              <a:rPr/>
              <a:t>The idea that life evolves to influence the feedbacks is more difficult</a:t>
            </a:r>
          </a:p>
          <a:p>
            <a:pPr lvl="1"/>
            <a:r>
              <a:rPr/>
              <a:t>The concept that life (the biota) mediates physical processes (e.g. climate) is uncontroversial.</a:t>
            </a:r>
          </a:p>
          <a:p>
            <a:pPr lvl="1"/>
            <a:r>
              <a:rPr/>
              <a:t>However: Do biotic mediated feedbacks lead to homeostatasis?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ever</a:t>
            </a:r>
            <a:r>
              <a:rPr/>
              <a:t> </a:t>
            </a:r>
            <a:r>
              <a:rPr/>
              <a:t>understand</a:t>
            </a:r>
            <a:r>
              <a:rPr/>
              <a:t> </a:t>
            </a:r>
            <a:r>
              <a:rPr/>
              <a:t>Gaia</a:t>
            </a:r>
            <a:r>
              <a:rPr/>
              <a:t> </a:t>
            </a:r>
            <a:r>
              <a:rPr/>
              <a:t>through</a:t>
            </a:r>
            <a:r>
              <a:rPr/>
              <a:t> </a:t>
            </a:r>
            <a:r>
              <a:rPr/>
              <a:t>modelling?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 Earth can be thought of as an ecosystem.</a:t>
            </a:r>
          </a:p>
          <a:p>
            <a:pPr lvl="1"/>
            <a:r>
              <a:rPr/>
              <a:t>Ecosystems and complexity.</a:t>
            </a:r>
          </a:p>
          <a:p>
            <a:pPr lvl="1"/>
            <a:r>
              <a:rPr/>
              <a:t>A </a:t>
            </a:r>
            <a:r>
              <a:rPr b="1"/>
              <a:t>complicated</a:t>
            </a:r>
            <a:r>
              <a:rPr/>
              <a:t> system can be described in full (e.g an internal combustion engine is a </a:t>
            </a:r>
            <a:r>
              <a:rPr b="1"/>
              <a:t>complicated</a:t>
            </a:r>
            <a:r>
              <a:rPr/>
              <a:t> system)</a:t>
            </a:r>
          </a:p>
          <a:p>
            <a:pPr lvl="1"/>
            <a:r>
              <a:rPr/>
              <a:t>A </a:t>
            </a:r>
            <a:r>
              <a:rPr b="1"/>
              <a:t>complex</a:t>
            </a:r>
            <a:r>
              <a:rPr/>
              <a:t> system can never be fully understood and predicted.</a:t>
            </a:r>
          </a:p>
          <a:p>
            <a:pPr lvl="2"/>
            <a:r>
              <a:rPr/>
              <a:t>Complicated systems have a design. Each part has a function.</a:t>
            </a:r>
          </a:p>
          <a:p>
            <a:pPr lvl="2"/>
            <a:r>
              <a:rPr/>
              <a:t>Complex system are not designed. Each part may have numerous roles and functions</a:t>
            </a:r>
          </a:p>
          <a:p>
            <a:pPr lvl="2"/>
            <a:r>
              <a:rPr/>
              <a:t>Some interactions within a complex system can be understood. However the whole system is inherently unpredictable.</a:t>
            </a:r>
          </a:p>
          <a:p>
            <a:pPr lvl="2"/>
            <a:r>
              <a:rPr/>
              <a:t>Complex systems show emergent properties that occur as the result of diverse interactions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Is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earth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homeostatic</a:t>
            </a:r>
            <a:r>
              <a:rPr/>
              <a:t> </a:t>
            </a:r>
            <a:r>
              <a:rPr/>
              <a:t>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Homeostasis returns a systen to its initial state when perturbated.</a:t>
            </a:r>
          </a:p>
          <a:p>
            <a:pPr lvl="1"/>
            <a:r>
              <a:rPr/>
              <a:t>A simplistic interpretation implies one single negative feedback loop</a:t>
            </a:r>
          </a:p>
          <a:p>
            <a:pPr lvl="1"/>
            <a:r>
              <a:rPr/>
              <a:t>A more refined interpretation implies more negative feedbacks than positive feedbacks</a:t>
            </a:r>
          </a:p>
          <a:p>
            <a:pPr lvl="1"/>
            <a:r>
              <a:rPr/>
              <a:t>Attempts to predict measure the strength of each process that leads to feedbacks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Anthropogenic</a:t>
            </a:r>
            <a:r>
              <a:rPr/>
              <a:t> </a:t>
            </a:r>
            <a:r>
              <a:rPr/>
              <a:t>climate</a:t>
            </a:r>
            <a:r>
              <a:rPr/>
              <a:t> </a:t>
            </a:r>
            <a:r>
              <a:rPr/>
              <a:t>change</a:t>
            </a:r>
          </a:p>
        </p:txBody>
      </p:sp>
      <p:pic>
        <p:nvPicPr>
          <p:cNvPr descr="figs/ipcc1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47900" y="1600200"/>
            <a:ext cx="46355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Positive</a:t>
            </a:r>
            <a:r>
              <a:rPr/>
              <a:t> </a:t>
            </a:r>
            <a:r>
              <a:rPr/>
              <a:t>feedbacks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terrestrial</a:t>
            </a:r>
            <a:r>
              <a:rPr/>
              <a:t> </a:t>
            </a:r>
            <a:r>
              <a:rPr/>
              <a:t>ecosystems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/>
                  <a:t>Warmer temperatures increase soil respiration rates, releasing organic carbon stored in soils</a:t>
                </a:r>
              </a:p>
              <a:p>
                <a:pPr lvl="1"/>
                <a:r>
                  <a:rPr/>
                  <a:t>Warmer temperatures increase fire frequency, leading to net replacement of older, larger trees with younger, smaller ones, resulting in net release of carbon from forest biomass</a:t>
                </a:r>
              </a:p>
              <a:p>
                <a:pPr lvl="1"/>
                <a:r>
                  <a:rPr/>
                  <a:t>Higher atmospheric CO2 concentrations may increase drought tolerance in plants, potentially leading to expansion of shrublands into deserts,thus reducing planetary albedo and atmospheric dust concentrations</a:t>
                </a:r>
              </a:p>
              <a:p>
                <a:pPr lvl="1"/>
                <a:r>
                  <a:rPr/>
                  <a:t>Warming leads to replacement of tundra by boreal forest, decreasing planetary albedo</a:t>
                </a:r>
              </a:p>
              <a:p>
                <a:pPr lvl="1"/>
                <a:r>
                  <a:rPr/>
                  <a:t>Warming of soils accelerates methane production more than methane consumption</a:t>
                </a:r>
              </a:p>
              <a:p>
                <a:pPr lvl="1"/>
                <a:r>
                  <a:rPr/>
                  <a:t>Warming of soils accelerates </a:t>
                </a:r>
                <a14:m>
                  <m:oMath xmlns:m="http://schemas.openxmlformats.org/officeDocument/2006/math">
                    <m:sSub>
                      <m:e>
                        <m:r>
                          <m:t>N</m:t>
                        </m:r>
                      </m:e>
                      <m:sub>
                        <m:r>
                          <m:t>20</m:t>
                        </m:r>
                      </m:sub>
                    </m:sSub>
                  </m:oMath>
                </a14:m>
                <a:r>
                  <a:rPr/>
                  <a:t> production rates</a:t>
                </a:r>
              </a:p>
              <a:p>
                <a:pPr lvl="0" marL="0" indent="0">
                  <a:buNone/>
                </a:pPr>
                <a:r>
                  <a:rPr/>
                  <a:t>-Increased atmospheric CO2concentrations stimulate increased photosynthe-sis, leading to carbon sequestration in biomass (negative feedback).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Kirchner, James W. 2002. “The Gaia hypothesis: Fact, theory, and wishful thinking.” </a:t>
            </a:r>
            <a:r>
              <a:rPr i="1"/>
              <a:t>Climatic Change</a:t>
            </a:r>
            <a:r>
              <a:rPr/>
              <a:t> 52 (4): 391–408. </a:t>
            </a:r>
            <a:r>
              <a:rPr>
                <a:hlinkClick r:id="rId2"/>
              </a:rPr>
              <a:t>https://doi.org/10.1023/A:1014237331082</a:t>
            </a:r>
            <a:r>
              <a:rPr/>
              <a:t>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Gaia, modelling concepts and global greening</dc:title>
  <dc:creator>Duncan Golicher</dc:creator>
  <cp:keywords/>
  <dcterms:created xsi:type="dcterms:W3CDTF">2022-09-12T09:22:57Z</dcterms:created>
  <dcterms:modified xsi:type="dcterms:W3CDTF">2022-09-12T09:22:57Z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graphy">
    <vt:lpwstr>eco.bib</vt:lpwstr>
  </property>
  <property fmtid="{D5CDD505-2E9C-101B-9397-08002B2CF9AE}" pid="3" name="date">
    <vt:lpwstr>16/04/2021</vt:lpwstr>
  </property>
  <property fmtid="{D5CDD505-2E9C-101B-9397-08002B2CF9AE}" pid="4" name="output">
    <vt:lpwstr/>
  </property>
</Properties>
</file>