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6"/>
  </p:notesMasterIdLst>
  <p:handoutMasterIdLst>
    <p:handoutMasterId r:id="rId37"/>
  </p:handoutMasterIdLst>
  <p:sldIdLst>
    <p:sldId id="375" r:id="rId2"/>
    <p:sldId id="318" r:id="rId3"/>
    <p:sldId id="328" r:id="rId4"/>
    <p:sldId id="335" r:id="rId5"/>
    <p:sldId id="422" r:id="rId6"/>
    <p:sldId id="390" r:id="rId7"/>
    <p:sldId id="384" r:id="rId8"/>
    <p:sldId id="339" r:id="rId9"/>
    <p:sldId id="338" r:id="rId10"/>
    <p:sldId id="340" r:id="rId11"/>
    <p:sldId id="337" r:id="rId12"/>
    <p:sldId id="331" r:id="rId13"/>
    <p:sldId id="365" r:id="rId14"/>
    <p:sldId id="385" r:id="rId15"/>
    <p:sldId id="386" r:id="rId16"/>
    <p:sldId id="370" r:id="rId17"/>
    <p:sldId id="391" r:id="rId18"/>
    <p:sldId id="356" r:id="rId19"/>
    <p:sldId id="372" r:id="rId20"/>
    <p:sldId id="327" r:id="rId21"/>
    <p:sldId id="325" r:id="rId22"/>
    <p:sldId id="343" r:id="rId23"/>
    <p:sldId id="344" r:id="rId24"/>
    <p:sldId id="345" r:id="rId25"/>
    <p:sldId id="349" r:id="rId26"/>
    <p:sldId id="351" r:id="rId27"/>
    <p:sldId id="359" r:id="rId28"/>
    <p:sldId id="361" r:id="rId29"/>
    <p:sldId id="362" r:id="rId30"/>
    <p:sldId id="388" r:id="rId31"/>
    <p:sldId id="363" r:id="rId32"/>
    <p:sldId id="421" r:id="rId33"/>
    <p:sldId id="418" r:id="rId34"/>
    <p:sldId id="374" r:id="rId35"/>
  </p:sldIdLst>
  <p:sldSz cx="12198350" cy="6858000"/>
  <p:notesSz cx="9931400" cy="67945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FF3300"/>
    <a:srgbClr val="73C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3" autoAdjust="0"/>
    <p:restoredTop sz="91021" autoAdjust="0"/>
  </p:normalViewPr>
  <p:slideViewPr>
    <p:cSldViewPr snapToGrid="0">
      <p:cViewPr varScale="1">
        <p:scale>
          <a:sx n="91" d="100"/>
          <a:sy n="91" d="100"/>
        </p:scale>
        <p:origin x="-576" y="-102"/>
      </p:cViewPr>
      <p:guideLst>
        <p:guide orient="horz" pos="2160"/>
        <p:guide pos="3842"/>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hdr" sz="quarter"/>
          </p:nvPr>
        </p:nvSpPr>
        <p:spPr bwMode="auto">
          <a:xfrm>
            <a:off x="0" y="0"/>
            <a:ext cx="430371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256003" name="Rectangle 3"/>
          <p:cNvSpPr>
            <a:spLocks noGrp="1" noChangeArrowheads="1"/>
          </p:cNvSpPr>
          <p:nvPr>
            <p:ph type="dt" sz="quarter" idx="1"/>
          </p:nvPr>
        </p:nvSpPr>
        <p:spPr bwMode="auto">
          <a:xfrm>
            <a:off x="5624513" y="0"/>
            <a:ext cx="43053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256004" name="Rectangle 4"/>
          <p:cNvSpPr>
            <a:spLocks noGrp="1" noChangeArrowheads="1"/>
          </p:cNvSpPr>
          <p:nvPr>
            <p:ph type="ftr" sz="quarter" idx="2"/>
          </p:nvPr>
        </p:nvSpPr>
        <p:spPr bwMode="auto">
          <a:xfrm>
            <a:off x="0" y="6453188"/>
            <a:ext cx="4303713"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256005" name="Rectangle 5"/>
          <p:cNvSpPr>
            <a:spLocks noGrp="1" noChangeArrowheads="1"/>
          </p:cNvSpPr>
          <p:nvPr>
            <p:ph type="sldNum" sz="quarter" idx="3"/>
          </p:nvPr>
        </p:nvSpPr>
        <p:spPr bwMode="auto">
          <a:xfrm>
            <a:off x="5624513" y="6453188"/>
            <a:ext cx="4305300"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85DF366-3DA6-4145-BECE-7FD6E8322265}" type="slidenum">
              <a:rPr lang="en-GB"/>
              <a:pPr/>
              <a:t>‹#›</a:t>
            </a:fld>
            <a:endParaRPr lang="en-GB"/>
          </a:p>
        </p:txBody>
      </p:sp>
    </p:spTree>
    <p:extLst>
      <p:ext uri="{BB962C8B-B14F-4D97-AF65-F5344CB8AC3E}">
        <p14:creationId xmlns:p14="http://schemas.microsoft.com/office/powerpoint/2010/main" val="450242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430371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128003" name="Rectangle 3"/>
          <p:cNvSpPr>
            <a:spLocks noGrp="1" noChangeArrowheads="1"/>
          </p:cNvSpPr>
          <p:nvPr>
            <p:ph type="dt" idx="1"/>
          </p:nvPr>
        </p:nvSpPr>
        <p:spPr bwMode="auto">
          <a:xfrm>
            <a:off x="5624513" y="0"/>
            <a:ext cx="43053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128004" name="Rectangle 4"/>
          <p:cNvSpPr>
            <a:spLocks noGrp="1" noRot="1" noChangeAspect="1" noChangeArrowheads="1" noTextEdit="1"/>
          </p:cNvSpPr>
          <p:nvPr>
            <p:ph type="sldImg" idx="2"/>
          </p:nvPr>
        </p:nvSpPr>
        <p:spPr bwMode="auto">
          <a:xfrm>
            <a:off x="2700338" y="509588"/>
            <a:ext cx="4530725" cy="2547937"/>
          </a:xfrm>
          <a:prstGeom prst="rect">
            <a:avLst/>
          </a:prstGeom>
          <a:noFill/>
          <a:ln w="9525">
            <a:solidFill>
              <a:srgbClr val="000000"/>
            </a:solidFill>
            <a:miter lim="800000"/>
            <a:headEnd/>
            <a:tailEnd/>
          </a:ln>
          <a:effectLst/>
        </p:spPr>
      </p:sp>
      <p:sp>
        <p:nvSpPr>
          <p:cNvPr id="128005" name="Rectangle 5"/>
          <p:cNvSpPr>
            <a:spLocks noGrp="1" noChangeArrowheads="1"/>
          </p:cNvSpPr>
          <p:nvPr>
            <p:ph type="body" sz="quarter" idx="3"/>
          </p:nvPr>
        </p:nvSpPr>
        <p:spPr bwMode="auto">
          <a:xfrm>
            <a:off x="993775" y="3227388"/>
            <a:ext cx="7943850" cy="3057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8006" name="Rectangle 6"/>
          <p:cNvSpPr>
            <a:spLocks noGrp="1" noChangeArrowheads="1"/>
          </p:cNvSpPr>
          <p:nvPr>
            <p:ph type="ftr" sz="quarter" idx="4"/>
          </p:nvPr>
        </p:nvSpPr>
        <p:spPr bwMode="auto">
          <a:xfrm>
            <a:off x="0" y="6453188"/>
            <a:ext cx="4303713"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128007" name="Rectangle 7"/>
          <p:cNvSpPr>
            <a:spLocks noGrp="1" noChangeArrowheads="1"/>
          </p:cNvSpPr>
          <p:nvPr>
            <p:ph type="sldNum" sz="quarter" idx="5"/>
          </p:nvPr>
        </p:nvSpPr>
        <p:spPr bwMode="auto">
          <a:xfrm>
            <a:off x="5624513" y="6453188"/>
            <a:ext cx="4305300"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D86776C-5F8F-4920-80ED-BCC9957D7BBE}" type="slidenum">
              <a:rPr lang="en-GB"/>
              <a:pPr/>
              <a:t>‹#›</a:t>
            </a:fld>
            <a:endParaRPr lang="en-GB"/>
          </a:p>
        </p:txBody>
      </p:sp>
    </p:spTree>
    <p:extLst>
      <p:ext uri="{BB962C8B-B14F-4D97-AF65-F5344CB8AC3E}">
        <p14:creationId xmlns:p14="http://schemas.microsoft.com/office/powerpoint/2010/main" val="41669864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9D61A-364B-4A8F-8614-E6368369DC26}" type="slidenum">
              <a:rPr lang="en-GB"/>
              <a:pPr/>
              <a:t>1</a:t>
            </a:fld>
            <a:endParaRPr lang="en-GB"/>
          </a:p>
        </p:txBody>
      </p:sp>
      <p:sp>
        <p:nvSpPr>
          <p:cNvPr id="129026" name="Rectangle 2"/>
          <p:cNvSpPr>
            <a:spLocks noGrp="1" noRot="1" noChangeAspect="1" noChangeArrowheads="1" noTextEdit="1"/>
          </p:cNvSpPr>
          <p:nvPr>
            <p:ph type="sldImg"/>
          </p:nvPr>
        </p:nvSpPr>
        <p:spPr>
          <a:xfrm>
            <a:off x="2700338" y="509588"/>
            <a:ext cx="4530725" cy="2547937"/>
          </a:xfrm>
          <a:ln/>
        </p:spPr>
      </p:sp>
      <p:sp>
        <p:nvSpPr>
          <p:cNvPr id="1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361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6EED-11E1-4ED7-AC5B-4B4E3F004F23}" type="slidenum">
              <a:rPr lang="en-GB"/>
              <a:pPr/>
              <a:t>16</a:t>
            </a:fld>
            <a:endParaRPr lang="en-GB"/>
          </a:p>
        </p:txBody>
      </p:sp>
      <p:sp>
        <p:nvSpPr>
          <p:cNvPr id="198658" name="Rectangle 2"/>
          <p:cNvSpPr>
            <a:spLocks noGrp="1" noRot="1" noChangeAspect="1" noChangeArrowheads="1" noTextEdit="1"/>
          </p:cNvSpPr>
          <p:nvPr>
            <p:ph type="sldImg"/>
          </p:nvPr>
        </p:nvSpPr>
        <p:spPr>
          <a:xfrm>
            <a:off x="2700338" y="509588"/>
            <a:ext cx="4530725" cy="2547937"/>
          </a:xfrm>
          <a:ln/>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9794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6EED-11E1-4ED7-AC5B-4B4E3F004F23}" type="slidenum">
              <a:rPr lang="en-GB"/>
              <a:pPr/>
              <a:t>19</a:t>
            </a:fld>
            <a:endParaRPr lang="en-GB"/>
          </a:p>
        </p:txBody>
      </p:sp>
      <p:sp>
        <p:nvSpPr>
          <p:cNvPr id="198658" name="Rectangle 2"/>
          <p:cNvSpPr>
            <a:spLocks noGrp="1" noRot="1" noChangeAspect="1" noChangeArrowheads="1" noTextEdit="1"/>
          </p:cNvSpPr>
          <p:nvPr>
            <p:ph type="sldImg"/>
          </p:nvPr>
        </p:nvSpPr>
        <p:spPr>
          <a:xfrm>
            <a:off x="2700338" y="509588"/>
            <a:ext cx="4530725" cy="2547937"/>
          </a:xfrm>
          <a:ln/>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7263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86776C-5F8F-4920-80ED-BCC9957D7BBE}" type="slidenum">
              <a:rPr lang="en-GB" smtClean="0"/>
              <a:pPr/>
              <a:t>21</a:t>
            </a:fld>
            <a:endParaRPr lang="en-GB"/>
          </a:p>
        </p:txBody>
      </p:sp>
    </p:spTree>
    <p:extLst>
      <p:ext uri="{BB962C8B-B14F-4D97-AF65-F5344CB8AC3E}">
        <p14:creationId xmlns:p14="http://schemas.microsoft.com/office/powerpoint/2010/main" val="495715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86776C-5F8F-4920-80ED-BCC9957D7BBE}" type="slidenum">
              <a:rPr lang="en-GB" smtClean="0"/>
              <a:pPr/>
              <a:t>23</a:t>
            </a:fld>
            <a:endParaRPr lang="en-GB"/>
          </a:p>
        </p:txBody>
      </p:sp>
    </p:spTree>
    <p:extLst>
      <p:ext uri="{BB962C8B-B14F-4D97-AF65-F5344CB8AC3E}">
        <p14:creationId xmlns:p14="http://schemas.microsoft.com/office/powerpoint/2010/main" val="1378144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6EED-11E1-4ED7-AC5B-4B4E3F004F23}" type="slidenum">
              <a:rPr lang="en-GB"/>
              <a:pPr/>
              <a:t>25</a:t>
            </a:fld>
            <a:endParaRPr lang="en-GB"/>
          </a:p>
        </p:txBody>
      </p:sp>
      <p:sp>
        <p:nvSpPr>
          <p:cNvPr id="198658" name="Rectangle 2"/>
          <p:cNvSpPr>
            <a:spLocks noGrp="1" noRot="1" noChangeAspect="1" noChangeArrowheads="1" noTextEdit="1"/>
          </p:cNvSpPr>
          <p:nvPr>
            <p:ph type="sldImg"/>
          </p:nvPr>
        </p:nvSpPr>
        <p:spPr>
          <a:xfrm>
            <a:off x="2700338" y="509588"/>
            <a:ext cx="4530725" cy="2547937"/>
          </a:xfrm>
          <a:ln/>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4043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6EED-11E1-4ED7-AC5B-4B4E3F004F23}" type="slidenum">
              <a:rPr lang="en-GB"/>
              <a:pPr/>
              <a:t>26</a:t>
            </a:fld>
            <a:endParaRPr lang="en-GB"/>
          </a:p>
        </p:txBody>
      </p:sp>
      <p:sp>
        <p:nvSpPr>
          <p:cNvPr id="198658" name="Rectangle 2"/>
          <p:cNvSpPr>
            <a:spLocks noGrp="1" noRot="1" noChangeAspect="1" noChangeArrowheads="1" noTextEdit="1"/>
          </p:cNvSpPr>
          <p:nvPr>
            <p:ph type="sldImg"/>
          </p:nvPr>
        </p:nvSpPr>
        <p:spPr>
          <a:xfrm>
            <a:off x="2700338" y="509588"/>
            <a:ext cx="4530725" cy="2547937"/>
          </a:xfrm>
          <a:ln/>
        </p:spPr>
      </p:sp>
      <p:sp>
        <p:nvSpPr>
          <p:cNvPr id="198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85861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86776C-5F8F-4920-80ED-BCC9957D7BBE}" type="slidenum">
              <a:rPr lang="en-GB" smtClean="0"/>
              <a:pPr/>
              <a:t>32</a:t>
            </a:fld>
            <a:endParaRPr lang="en-GB"/>
          </a:p>
        </p:txBody>
      </p:sp>
    </p:spTree>
    <p:extLst>
      <p:ext uri="{BB962C8B-B14F-4D97-AF65-F5344CB8AC3E}">
        <p14:creationId xmlns:p14="http://schemas.microsoft.com/office/powerpoint/2010/main" val="2091476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6EED-11E1-4ED7-AC5B-4B4E3F004F23}" type="slidenum">
              <a:rPr lang="en-GB"/>
              <a:pPr/>
              <a:t>34</a:t>
            </a:fld>
            <a:endParaRPr lang="en-GB"/>
          </a:p>
        </p:txBody>
      </p:sp>
      <p:sp>
        <p:nvSpPr>
          <p:cNvPr id="198658" name="Rectangle 2"/>
          <p:cNvSpPr>
            <a:spLocks noGrp="1" noRot="1" noChangeAspect="1" noChangeArrowheads="1" noTextEdit="1"/>
          </p:cNvSpPr>
          <p:nvPr>
            <p:ph type="sldImg"/>
          </p:nvPr>
        </p:nvSpPr>
        <p:spPr>
          <a:xfrm>
            <a:off x="2700338" y="509588"/>
            <a:ext cx="4530725" cy="2547937"/>
          </a:xfrm>
          <a:ln/>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6402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6EED-11E1-4ED7-AC5B-4B4E3F004F23}" type="slidenum">
              <a:rPr lang="en-GB"/>
              <a:pPr/>
              <a:t>2</a:t>
            </a:fld>
            <a:endParaRPr lang="en-GB"/>
          </a:p>
        </p:txBody>
      </p:sp>
      <p:sp>
        <p:nvSpPr>
          <p:cNvPr id="198658" name="Rectangle 2"/>
          <p:cNvSpPr>
            <a:spLocks noGrp="1" noRot="1" noChangeAspect="1" noChangeArrowheads="1" noTextEdit="1"/>
          </p:cNvSpPr>
          <p:nvPr>
            <p:ph type="sldImg"/>
          </p:nvPr>
        </p:nvSpPr>
        <p:spPr>
          <a:xfrm>
            <a:off x="2700338" y="509588"/>
            <a:ext cx="4530725" cy="2547937"/>
          </a:xfrm>
          <a:ln/>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415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6EED-11E1-4ED7-AC5B-4B4E3F004F23}" type="slidenum">
              <a:rPr lang="en-GB"/>
              <a:pPr/>
              <a:t>3</a:t>
            </a:fld>
            <a:endParaRPr lang="en-GB"/>
          </a:p>
        </p:txBody>
      </p:sp>
      <p:sp>
        <p:nvSpPr>
          <p:cNvPr id="198658" name="Rectangle 2"/>
          <p:cNvSpPr>
            <a:spLocks noGrp="1" noRot="1" noChangeAspect="1" noChangeArrowheads="1" noTextEdit="1"/>
          </p:cNvSpPr>
          <p:nvPr>
            <p:ph type="sldImg"/>
          </p:nvPr>
        </p:nvSpPr>
        <p:spPr>
          <a:xfrm>
            <a:off x="2700338" y="509588"/>
            <a:ext cx="4530725" cy="2547937"/>
          </a:xfrm>
          <a:ln/>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054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86776C-5F8F-4920-80ED-BCC9957D7BBE}" type="slidenum">
              <a:rPr lang="en-GB" smtClean="0"/>
              <a:pPr/>
              <a:t>4</a:t>
            </a:fld>
            <a:endParaRPr lang="en-GB"/>
          </a:p>
        </p:txBody>
      </p:sp>
    </p:spTree>
    <p:extLst>
      <p:ext uri="{BB962C8B-B14F-4D97-AF65-F5344CB8AC3E}">
        <p14:creationId xmlns:p14="http://schemas.microsoft.com/office/powerpoint/2010/main" val="2029720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6776C-5F8F-4920-80ED-BCC9957D7BBE}" type="slidenum">
              <a:rPr lang="en-GB" smtClean="0"/>
              <a:pPr/>
              <a:t>5</a:t>
            </a:fld>
            <a:endParaRPr lang="en-GB"/>
          </a:p>
        </p:txBody>
      </p:sp>
    </p:spTree>
    <p:extLst>
      <p:ext uri="{BB962C8B-B14F-4D97-AF65-F5344CB8AC3E}">
        <p14:creationId xmlns:p14="http://schemas.microsoft.com/office/powerpoint/2010/main" val="1919364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6776C-5F8F-4920-80ED-BCC9957D7BBE}" type="slidenum">
              <a:rPr lang="en-GB" smtClean="0"/>
              <a:pPr/>
              <a:t>6</a:t>
            </a:fld>
            <a:endParaRPr lang="en-GB"/>
          </a:p>
        </p:txBody>
      </p:sp>
    </p:spTree>
    <p:extLst>
      <p:ext uri="{BB962C8B-B14F-4D97-AF65-F5344CB8AC3E}">
        <p14:creationId xmlns:p14="http://schemas.microsoft.com/office/powerpoint/2010/main" val="191936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6EED-11E1-4ED7-AC5B-4B4E3F004F23}" type="slidenum">
              <a:rPr lang="en-GB"/>
              <a:pPr/>
              <a:t>7</a:t>
            </a:fld>
            <a:endParaRPr lang="en-GB"/>
          </a:p>
        </p:txBody>
      </p:sp>
      <p:sp>
        <p:nvSpPr>
          <p:cNvPr id="198658" name="Rectangle 2"/>
          <p:cNvSpPr>
            <a:spLocks noGrp="1" noRot="1" noChangeAspect="1" noChangeArrowheads="1" noTextEdit="1"/>
          </p:cNvSpPr>
          <p:nvPr>
            <p:ph type="sldImg"/>
          </p:nvPr>
        </p:nvSpPr>
        <p:spPr>
          <a:xfrm>
            <a:off x="2700338" y="511175"/>
            <a:ext cx="4540250" cy="2552700"/>
          </a:xfrm>
          <a:ln/>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244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6EED-11E1-4ED7-AC5B-4B4E3F004F23}" type="slidenum">
              <a:rPr lang="en-GB"/>
              <a:pPr/>
              <a:t>12</a:t>
            </a:fld>
            <a:endParaRPr lang="en-GB"/>
          </a:p>
        </p:txBody>
      </p:sp>
      <p:sp>
        <p:nvSpPr>
          <p:cNvPr id="198658" name="Rectangle 2"/>
          <p:cNvSpPr>
            <a:spLocks noGrp="1" noRot="1" noChangeAspect="1" noChangeArrowheads="1" noTextEdit="1"/>
          </p:cNvSpPr>
          <p:nvPr>
            <p:ph type="sldImg"/>
          </p:nvPr>
        </p:nvSpPr>
        <p:spPr>
          <a:xfrm>
            <a:off x="2700338" y="509588"/>
            <a:ext cx="4530725" cy="2547937"/>
          </a:xfrm>
          <a:ln/>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0122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6EED-11E1-4ED7-AC5B-4B4E3F004F23}" type="slidenum">
              <a:rPr lang="en-GB"/>
              <a:pPr/>
              <a:t>14</a:t>
            </a:fld>
            <a:endParaRPr lang="en-GB"/>
          </a:p>
        </p:txBody>
      </p:sp>
      <p:sp>
        <p:nvSpPr>
          <p:cNvPr id="198658" name="Rectangle 2"/>
          <p:cNvSpPr>
            <a:spLocks noGrp="1" noRot="1" noChangeAspect="1" noChangeArrowheads="1" noTextEdit="1"/>
          </p:cNvSpPr>
          <p:nvPr>
            <p:ph type="sldImg"/>
          </p:nvPr>
        </p:nvSpPr>
        <p:spPr>
          <a:xfrm>
            <a:off x="2700338" y="511175"/>
            <a:ext cx="4540250" cy="2552700"/>
          </a:xfrm>
          <a:ln/>
        </p:spPr>
      </p:sp>
      <p:sp>
        <p:nvSpPr>
          <p:cNvPr id="198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65902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5017671"/>
            <a:ext cx="12198350" cy="1840328"/>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94" name="Rectangle 2"/>
          <p:cNvSpPr>
            <a:spLocks noChangeArrowheads="1"/>
          </p:cNvSpPr>
          <p:nvPr/>
        </p:nvSpPr>
        <p:spPr bwMode="auto">
          <a:xfrm>
            <a:off x="474381" y="2286001"/>
            <a:ext cx="11249589" cy="4238625"/>
          </a:xfrm>
          <a:prstGeom prst="rect">
            <a:avLst/>
          </a:prstGeom>
          <a:noFill/>
          <a:ln w="9525">
            <a:noFill/>
            <a:miter lim="800000"/>
            <a:headEnd/>
            <a:tailEnd/>
          </a:ln>
        </p:spPr>
        <p:txBody>
          <a:bodyPr wrap="none" anchor="ctr"/>
          <a:lstStyle/>
          <a:p>
            <a:endParaRPr lang="en-GB"/>
          </a:p>
        </p:txBody>
      </p:sp>
      <p:sp>
        <p:nvSpPr>
          <p:cNvPr id="8195" name="Rectangle 3"/>
          <p:cNvSpPr>
            <a:spLocks noGrp="1" noChangeArrowheads="1"/>
          </p:cNvSpPr>
          <p:nvPr>
            <p:ph type="ctrTitle" hasCustomPrompt="1"/>
          </p:nvPr>
        </p:nvSpPr>
        <p:spPr>
          <a:xfrm>
            <a:off x="474381" y="3499980"/>
            <a:ext cx="11191959" cy="1435096"/>
          </a:xfrm>
          <a:noFill/>
        </p:spPr>
        <p:txBody>
          <a:bodyPr/>
          <a:lstStyle>
            <a:lvl1pPr>
              <a:defRPr sz="3600"/>
            </a:lvl1pPr>
          </a:lstStyle>
          <a:p>
            <a:r>
              <a:rPr lang="en-GB" dirty="0"/>
              <a:t>Click to edit master title style</a:t>
            </a:r>
          </a:p>
        </p:txBody>
      </p:sp>
      <p:sp>
        <p:nvSpPr>
          <p:cNvPr id="8196" name="Rectangle 4"/>
          <p:cNvSpPr>
            <a:spLocks noGrp="1" noChangeArrowheads="1"/>
          </p:cNvSpPr>
          <p:nvPr>
            <p:ph type="subTitle" idx="1" hasCustomPrompt="1"/>
          </p:nvPr>
        </p:nvSpPr>
        <p:spPr>
          <a:xfrm>
            <a:off x="474380" y="5379026"/>
            <a:ext cx="11150639" cy="1197633"/>
          </a:xfrm>
        </p:spPr>
        <p:txBody>
          <a:bodyPr anchor="t" anchorCtr="0"/>
          <a:lstStyle>
            <a:lvl1pPr marL="180975" indent="0">
              <a:buFontTx/>
              <a:buNone/>
              <a:defRPr sz="2800" b="1">
                <a:solidFill>
                  <a:schemeClr val="bg1"/>
                </a:solidFill>
              </a:defRPr>
            </a:lvl1pPr>
          </a:lstStyle>
          <a:p>
            <a:r>
              <a:rPr lang="en-GB" dirty="0"/>
              <a:t>Click to edit master subtitle style</a:t>
            </a:r>
          </a:p>
        </p:txBody>
      </p:sp>
      <p:cxnSp>
        <p:nvCxnSpPr>
          <p:cNvPr id="3" name="Straight Connector 2"/>
          <p:cNvCxnSpPr/>
          <p:nvPr userDrawn="1"/>
        </p:nvCxnSpPr>
        <p:spPr>
          <a:xfrm>
            <a:off x="0" y="4997022"/>
            <a:ext cx="12198350" cy="0"/>
          </a:xfrm>
          <a:prstGeom prst="line">
            <a:avLst/>
          </a:prstGeom>
          <a:ln w="57150" cmpd="sng">
            <a:solidFill>
              <a:schemeClr val="accent5"/>
            </a:solidFill>
          </a:ln>
          <a:effectLst/>
        </p:spPr>
        <p:style>
          <a:lnRef idx="1">
            <a:schemeClr val="dk1"/>
          </a:lnRef>
          <a:fillRef idx="0">
            <a:schemeClr val="dk1"/>
          </a:fillRef>
          <a:effectRef idx="0">
            <a:schemeClr val="dk1"/>
          </a:effectRef>
          <a:fontRef idx="minor">
            <a:schemeClr val="tx1"/>
          </a:fontRef>
        </p:style>
      </p:cxnSp>
      <p:pic>
        <p:nvPicPr>
          <p:cNvPr id="8" name="Picture 7" descr="Portrait-Logos-Colour.pn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716190" y="443598"/>
            <a:ext cx="1981200" cy="21375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p>
        </p:txBody>
      </p:sp>
      <p:sp>
        <p:nvSpPr>
          <p:cNvPr id="3" name="Content Placeholder 2"/>
          <p:cNvSpPr>
            <a:spLocks noGrp="1"/>
          </p:cNvSpPr>
          <p:nvPr>
            <p:ph idx="1"/>
          </p:nvPr>
        </p:nvSpPr>
        <p:spPr>
          <a:xfrm>
            <a:off x="474381" y="1383613"/>
            <a:ext cx="11384792" cy="527564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p>
        </p:txBody>
      </p:sp>
      <p:sp>
        <p:nvSpPr>
          <p:cNvPr id="3" name="Content Placeholder 2"/>
          <p:cNvSpPr>
            <a:spLocks noGrp="1"/>
          </p:cNvSpPr>
          <p:nvPr>
            <p:ph sz="half" idx="1"/>
          </p:nvPr>
        </p:nvSpPr>
        <p:spPr>
          <a:xfrm>
            <a:off x="474380" y="1383613"/>
            <a:ext cx="5420771" cy="5244669"/>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6084352" y="1383614"/>
            <a:ext cx="5719725" cy="5265317"/>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p>
        </p:txBody>
      </p:sp>
      <p:sp>
        <p:nvSpPr>
          <p:cNvPr id="6" name="Text Placeholder 5"/>
          <p:cNvSpPr>
            <a:spLocks noGrp="1"/>
          </p:cNvSpPr>
          <p:nvPr>
            <p:ph type="body" sz="quarter" idx="10"/>
          </p:nvPr>
        </p:nvSpPr>
        <p:spPr>
          <a:xfrm>
            <a:off x="469095" y="1383354"/>
            <a:ext cx="5453604" cy="5244928"/>
          </a:xfrm>
        </p:spPr>
        <p:txBody>
          <a:bodyPr/>
          <a:lstStyle>
            <a:lvl1pPr marL="0" indent="0">
              <a:spcBef>
                <a:spcPts val="200"/>
              </a:spcBef>
              <a:buFontTx/>
              <a:buNone/>
              <a:defRPr sz="1800"/>
            </a:lvl1pPr>
            <a:lvl2pPr marL="0" indent="0">
              <a:spcBef>
                <a:spcPts val="200"/>
              </a:spcBef>
              <a:buFontTx/>
              <a:buNone/>
              <a:defRPr sz="1800"/>
            </a:lvl2pPr>
            <a:lvl3pPr marL="0" indent="0">
              <a:spcBef>
                <a:spcPts val="200"/>
              </a:spcBef>
              <a:buFontTx/>
              <a:buNone/>
              <a:defRPr sz="1800"/>
            </a:lvl3pPr>
            <a:lvl4pPr marL="0" indent="0">
              <a:spcBef>
                <a:spcPts val="200"/>
              </a:spcBef>
              <a:buFontTx/>
              <a:buNone/>
              <a:defRPr sz="1800"/>
            </a:lvl4pPr>
            <a:lvl5pPr marL="0" indent="0">
              <a:spcBef>
                <a:spcPts val="200"/>
              </a:spcBef>
              <a:buFontTx/>
              <a:buNone/>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5"/>
          <p:cNvSpPr>
            <a:spLocks noGrp="1"/>
          </p:cNvSpPr>
          <p:nvPr>
            <p:ph type="body" sz="quarter" idx="11"/>
          </p:nvPr>
        </p:nvSpPr>
        <p:spPr>
          <a:xfrm>
            <a:off x="6057924" y="1380888"/>
            <a:ext cx="5732379" cy="5268042"/>
          </a:xfrm>
        </p:spPr>
        <p:txBody>
          <a:bodyPr/>
          <a:lstStyle>
            <a:lvl1pPr marL="0" indent="0">
              <a:spcBef>
                <a:spcPts val="200"/>
              </a:spcBef>
              <a:buFontTx/>
              <a:buNone/>
              <a:defRPr sz="1800"/>
            </a:lvl1pPr>
            <a:lvl2pPr marL="0" indent="0">
              <a:spcBef>
                <a:spcPts val="200"/>
              </a:spcBef>
              <a:buFontTx/>
              <a:buNone/>
              <a:defRPr sz="1800"/>
            </a:lvl2pPr>
            <a:lvl3pPr marL="0" indent="0">
              <a:spcBef>
                <a:spcPts val="200"/>
              </a:spcBef>
              <a:buFontTx/>
              <a:buNone/>
              <a:defRPr sz="1800"/>
            </a:lvl3pPr>
            <a:lvl4pPr marL="0" indent="0">
              <a:spcBef>
                <a:spcPts val="200"/>
              </a:spcBef>
              <a:buFontTx/>
              <a:buNone/>
              <a:defRPr sz="1800"/>
            </a:lvl4pPr>
            <a:lvl5pPr marL="0" indent="0">
              <a:spcBef>
                <a:spcPts val="200"/>
              </a:spcBef>
              <a:buFontTx/>
              <a:buNone/>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81397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p>
        </p:txBody>
      </p:sp>
      <p:sp>
        <p:nvSpPr>
          <p:cNvPr id="8" name="Picture Placeholder 7"/>
          <p:cNvSpPr>
            <a:spLocks noGrp="1"/>
          </p:cNvSpPr>
          <p:nvPr>
            <p:ph type="pic" sz="quarter" idx="12"/>
          </p:nvPr>
        </p:nvSpPr>
        <p:spPr>
          <a:xfrm>
            <a:off x="565511" y="1507243"/>
            <a:ext cx="3443493" cy="3892550"/>
          </a:xfrm>
        </p:spPr>
        <p:txBody>
          <a:bodyPr/>
          <a:lstStyle/>
          <a:p>
            <a:endParaRPr lang="en-GB"/>
          </a:p>
        </p:txBody>
      </p:sp>
      <p:sp>
        <p:nvSpPr>
          <p:cNvPr id="9" name="Picture Placeholder 7"/>
          <p:cNvSpPr>
            <a:spLocks noGrp="1"/>
          </p:cNvSpPr>
          <p:nvPr>
            <p:ph type="pic" sz="quarter" idx="13"/>
          </p:nvPr>
        </p:nvSpPr>
        <p:spPr>
          <a:xfrm>
            <a:off x="4460174" y="1504776"/>
            <a:ext cx="3443493" cy="3892550"/>
          </a:xfrm>
        </p:spPr>
        <p:txBody>
          <a:bodyPr/>
          <a:lstStyle/>
          <a:p>
            <a:endParaRPr lang="en-GB"/>
          </a:p>
        </p:txBody>
      </p:sp>
      <p:sp>
        <p:nvSpPr>
          <p:cNvPr id="10" name="Picture Placeholder 7"/>
          <p:cNvSpPr>
            <a:spLocks noGrp="1"/>
          </p:cNvSpPr>
          <p:nvPr>
            <p:ph type="pic" sz="quarter" idx="14"/>
          </p:nvPr>
        </p:nvSpPr>
        <p:spPr>
          <a:xfrm>
            <a:off x="8354836" y="1502310"/>
            <a:ext cx="3443493" cy="3892550"/>
          </a:xfrm>
        </p:spPr>
        <p:txBody>
          <a:bodyPr/>
          <a:lstStyle/>
          <a:p>
            <a:endParaRPr lang="en-GB"/>
          </a:p>
        </p:txBody>
      </p:sp>
    </p:spTree>
    <p:extLst>
      <p:ext uri="{BB962C8B-B14F-4D97-AF65-F5344CB8AC3E}">
        <p14:creationId xmlns:p14="http://schemas.microsoft.com/office/powerpoint/2010/main" val="2618637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p>
        </p:txBody>
      </p:sp>
      <p:sp>
        <p:nvSpPr>
          <p:cNvPr id="8" name="Picture Placeholder 7"/>
          <p:cNvSpPr>
            <a:spLocks noGrp="1"/>
          </p:cNvSpPr>
          <p:nvPr>
            <p:ph type="pic" sz="quarter" idx="12"/>
          </p:nvPr>
        </p:nvSpPr>
        <p:spPr>
          <a:xfrm>
            <a:off x="565510" y="1507243"/>
            <a:ext cx="11252340" cy="3892550"/>
          </a:xfrm>
        </p:spPr>
        <p:txBody>
          <a:bodyPr/>
          <a:lstStyle/>
          <a:p>
            <a:endParaRPr lang="en-GB"/>
          </a:p>
        </p:txBody>
      </p:sp>
    </p:spTree>
    <p:extLst>
      <p:ext uri="{BB962C8B-B14F-4D97-AF65-F5344CB8AC3E}">
        <p14:creationId xmlns:p14="http://schemas.microsoft.com/office/powerpoint/2010/main" val="227051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x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p>
        </p:txBody>
      </p:sp>
      <p:sp>
        <p:nvSpPr>
          <p:cNvPr id="8" name="Picture Placeholder 7"/>
          <p:cNvSpPr>
            <a:spLocks noGrp="1"/>
          </p:cNvSpPr>
          <p:nvPr>
            <p:ph type="pic" sz="quarter" idx="12"/>
          </p:nvPr>
        </p:nvSpPr>
        <p:spPr>
          <a:xfrm>
            <a:off x="565511" y="1507244"/>
            <a:ext cx="3443493" cy="1819689"/>
          </a:xfrm>
        </p:spPr>
        <p:txBody>
          <a:bodyPr/>
          <a:lstStyle/>
          <a:p>
            <a:endParaRPr lang="en-GB"/>
          </a:p>
        </p:txBody>
      </p:sp>
      <p:sp>
        <p:nvSpPr>
          <p:cNvPr id="9" name="Picture Placeholder 7"/>
          <p:cNvSpPr>
            <a:spLocks noGrp="1"/>
          </p:cNvSpPr>
          <p:nvPr>
            <p:ph type="pic" sz="quarter" idx="13"/>
          </p:nvPr>
        </p:nvSpPr>
        <p:spPr>
          <a:xfrm>
            <a:off x="4460174" y="1504777"/>
            <a:ext cx="3443493" cy="1819689"/>
          </a:xfrm>
        </p:spPr>
        <p:txBody>
          <a:bodyPr/>
          <a:lstStyle/>
          <a:p>
            <a:endParaRPr lang="en-GB"/>
          </a:p>
        </p:txBody>
      </p:sp>
      <p:sp>
        <p:nvSpPr>
          <p:cNvPr id="10" name="Picture Placeholder 7"/>
          <p:cNvSpPr>
            <a:spLocks noGrp="1"/>
          </p:cNvSpPr>
          <p:nvPr>
            <p:ph type="pic" sz="quarter" idx="14"/>
          </p:nvPr>
        </p:nvSpPr>
        <p:spPr>
          <a:xfrm>
            <a:off x="8354836" y="1502311"/>
            <a:ext cx="3443493" cy="1819689"/>
          </a:xfrm>
        </p:spPr>
        <p:txBody>
          <a:bodyPr/>
          <a:lstStyle/>
          <a:p>
            <a:endParaRPr lang="en-GB"/>
          </a:p>
        </p:txBody>
      </p:sp>
      <p:sp>
        <p:nvSpPr>
          <p:cNvPr id="6" name="Picture Placeholder 7"/>
          <p:cNvSpPr>
            <a:spLocks noGrp="1"/>
          </p:cNvSpPr>
          <p:nvPr>
            <p:ph type="pic" sz="quarter" idx="15"/>
          </p:nvPr>
        </p:nvSpPr>
        <p:spPr>
          <a:xfrm>
            <a:off x="562210" y="3579986"/>
            <a:ext cx="3443493" cy="1819689"/>
          </a:xfrm>
        </p:spPr>
        <p:txBody>
          <a:bodyPr/>
          <a:lstStyle/>
          <a:p>
            <a:endParaRPr lang="en-GB"/>
          </a:p>
        </p:txBody>
      </p:sp>
      <p:sp>
        <p:nvSpPr>
          <p:cNvPr id="7" name="Picture Placeholder 7"/>
          <p:cNvSpPr>
            <a:spLocks noGrp="1"/>
          </p:cNvSpPr>
          <p:nvPr>
            <p:ph type="pic" sz="quarter" idx="16"/>
          </p:nvPr>
        </p:nvSpPr>
        <p:spPr>
          <a:xfrm>
            <a:off x="4456874" y="3577519"/>
            <a:ext cx="3443493" cy="1819689"/>
          </a:xfrm>
        </p:spPr>
        <p:txBody>
          <a:bodyPr/>
          <a:lstStyle/>
          <a:p>
            <a:endParaRPr lang="en-GB"/>
          </a:p>
        </p:txBody>
      </p:sp>
      <p:sp>
        <p:nvSpPr>
          <p:cNvPr id="11" name="Picture Placeholder 7"/>
          <p:cNvSpPr>
            <a:spLocks noGrp="1"/>
          </p:cNvSpPr>
          <p:nvPr>
            <p:ph type="pic" sz="quarter" idx="17"/>
          </p:nvPr>
        </p:nvSpPr>
        <p:spPr>
          <a:xfrm>
            <a:off x="8351536" y="3575053"/>
            <a:ext cx="3443493" cy="1819689"/>
          </a:xfrm>
        </p:spPr>
        <p:txBody>
          <a:bodyPr/>
          <a:lstStyle/>
          <a:p>
            <a:endParaRPr lang="en-GB"/>
          </a:p>
        </p:txBody>
      </p:sp>
    </p:spTree>
    <p:extLst>
      <p:ext uri="{BB962C8B-B14F-4D97-AF65-F5344CB8AC3E}">
        <p14:creationId xmlns:p14="http://schemas.microsoft.com/office/powerpoint/2010/main" val="3510299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5390" y="80687"/>
            <a:ext cx="10346115" cy="939555"/>
          </a:xfrm>
        </p:spPr>
        <p:txBody>
          <a:bodyPr/>
          <a:lstStyle>
            <a:lvl1pPr>
              <a:defRPr/>
            </a:lvl1pPr>
          </a:lstStyle>
          <a:p>
            <a:r>
              <a:rPr lang="en-GB" dirty="0"/>
              <a:t>Click to edit Master title style</a:t>
            </a:r>
          </a:p>
        </p:txBody>
      </p:sp>
      <p:sp>
        <p:nvSpPr>
          <p:cNvPr id="3" name="Text Placeholder 2"/>
          <p:cNvSpPr>
            <a:spLocks noGrp="1"/>
          </p:cNvSpPr>
          <p:nvPr>
            <p:ph type="body" idx="1"/>
          </p:nvPr>
        </p:nvSpPr>
        <p:spPr>
          <a:xfrm>
            <a:off x="607840" y="1535113"/>
            <a:ext cx="5389723" cy="639762"/>
          </a:xfrm>
        </p:spPr>
        <p:txBody>
          <a:bodyPr anchor="t" anchorCtr="0"/>
          <a:lstStyle>
            <a:lvl1pPr marL="0" indent="0">
              <a:buNone/>
              <a:defRPr sz="2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7840" y="2174875"/>
            <a:ext cx="5389723" cy="4302125"/>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p:cNvSpPr>
            <a:spLocks noGrp="1"/>
          </p:cNvSpPr>
          <p:nvPr>
            <p:ph type="body" sz="quarter" idx="3"/>
          </p:nvPr>
        </p:nvSpPr>
        <p:spPr>
          <a:xfrm>
            <a:off x="6194516" y="1535113"/>
            <a:ext cx="5391840" cy="639762"/>
          </a:xfrm>
        </p:spPr>
        <p:txBody>
          <a:bodyPr anchor="t" anchorCtr="0"/>
          <a:lstStyle>
            <a:lvl1pPr marL="0" indent="0">
              <a:buNone/>
              <a:defRPr sz="2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194516" y="2174875"/>
            <a:ext cx="5391840" cy="4302125"/>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850472" y="20822"/>
            <a:ext cx="9912161" cy="11035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7171" name="Rectangle 3"/>
          <p:cNvSpPr>
            <a:spLocks noGrp="1" noChangeArrowheads="1"/>
          </p:cNvSpPr>
          <p:nvPr>
            <p:ph type="body" idx="1"/>
          </p:nvPr>
        </p:nvSpPr>
        <p:spPr bwMode="auto">
          <a:xfrm>
            <a:off x="474380" y="1383614"/>
            <a:ext cx="11343470" cy="5265317"/>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descr="Portrait-Logos-Colour.png"/>
          <p:cNvPicPr>
            <a:picLocks/>
          </p:cNvPicPr>
          <p:nvPr userDrawn="1"/>
        </p:nvPicPr>
        <p:blipFill>
          <a:blip r:embed="rId12" cstate="screen">
            <a:extLst>
              <a:ext uri="{28A0092B-C50C-407E-A947-70E740481C1C}">
                <a14:useLocalDpi xmlns:a14="http://schemas.microsoft.com/office/drawing/2010/main"/>
              </a:ext>
            </a:extLst>
          </a:blip>
          <a:stretch>
            <a:fillRect/>
          </a:stretch>
        </p:blipFill>
        <p:spPr>
          <a:xfrm>
            <a:off x="455959" y="182477"/>
            <a:ext cx="838200" cy="902462"/>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68" r:id="rId4"/>
    <p:sldLayoutId id="2147483666" r:id="rId5"/>
    <p:sldLayoutId id="2147483669" r:id="rId6"/>
    <p:sldLayoutId id="2147483667" r:id="rId7"/>
    <p:sldLayoutId id="2147483654" r:id="rId8"/>
    <p:sldLayoutId id="2147483655" r:id="rId9"/>
    <p:sldLayoutId id="2147483656" r:id="rId10"/>
  </p:sldLayoutIdLst>
  <p:txStyles>
    <p:titleStyle>
      <a:lvl1pPr marL="180975" algn="l" rtl="0" eaLnBrk="1" fontAlgn="base" hangingPunct="1">
        <a:spcBef>
          <a:spcPct val="0"/>
        </a:spcBef>
        <a:spcAft>
          <a:spcPct val="0"/>
        </a:spcAft>
        <a:defRPr sz="3200" b="1" i="0">
          <a:solidFill>
            <a:srgbClr val="73C9BB"/>
          </a:solidFill>
          <a:latin typeface="Bitter"/>
          <a:ea typeface="+mj-ea"/>
          <a:cs typeface="Bitter"/>
        </a:defRPr>
      </a:lvl1pPr>
      <a:lvl2pPr marL="180975" algn="l" rtl="0" eaLnBrk="1" fontAlgn="base" hangingPunct="1">
        <a:spcBef>
          <a:spcPct val="0"/>
        </a:spcBef>
        <a:spcAft>
          <a:spcPct val="0"/>
        </a:spcAft>
        <a:defRPr sz="3600">
          <a:solidFill>
            <a:schemeClr val="bg1"/>
          </a:solidFill>
          <a:latin typeface="Arial" charset="0"/>
          <a:cs typeface="Arial" charset="0"/>
        </a:defRPr>
      </a:lvl2pPr>
      <a:lvl3pPr marL="180975" algn="l" rtl="0" eaLnBrk="1" fontAlgn="base" hangingPunct="1">
        <a:spcBef>
          <a:spcPct val="0"/>
        </a:spcBef>
        <a:spcAft>
          <a:spcPct val="0"/>
        </a:spcAft>
        <a:defRPr sz="3600">
          <a:solidFill>
            <a:schemeClr val="bg1"/>
          </a:solidFill>
          <a:latin typeface="Arial" charset="0"/>
          <a:cs typeface="Arial" charset="0"/>
        </a:defRPr>
      </a:lvl3pPr>
      <a:lvl4pPr marL="180975" algn="l" rtl="0" eaLnBrk="1" fontAlgn="base" hangingPunct="1">
        <a:spcBef>
          <a:spcPct val="0"/>
        </a:spcBef>
        <a:spcAft>
          <a:spcPct val="0"/>
        </a:spcAft>
        <a:defRPr sz="3600">
          <a:solidFill>
            <a:schemeClr val="bg1"/>
          </a:solidFill>
          <a:latin typeface="Arial" charset="0"/>
          <a:cs typeface="Arial" charset="0"/>
        </a:defRPr>
      </a:lvl4pPr>
      <a:lvl5pPr marL="180975" algn="l" rtl="0" eaLnBrk="1" fontAlgn="base" hangingPunct="1">
        <a:spcBef>
          <a:spcPct val="0"/>
        </a:spcBef>
        <a:spcAft>
          <a:spcPct val="0"/>
        </a:spcAft>
        <a:defRPr sz="3600">
          <a:solidFill>
            <a:schemeClr val="bg1"/>
          </a:solidFill>
          <a:latin typeface="Arial" charset="0"/>
          <a:cs typeface="Arial" charset="0"/>
        </a:defRPr>
      </a:lvl5pPr>
      <a:lvl6pPr marL="638175" algn="l" rtl="0" eaLnBrk="1" fontAlgn="base" hangingPunct="1">
        <a:spcBef>
          <a:spcPct val="0"/>
        </a:spcBef>
        <a:spcAft>
          <a:spcPct val="0"/>
        </a:spcAft>
        <a:defRPr sz="3600">
          <a:solidFill>
            <a:schemeClr val="bg1"/>
          </a:solidFill>
          <a:latin typeface="Arial" charset="0"/>
          <a:cs typeface="Arial" charset="0"/>
        </a:defRPr>
      </a:lvl6pPr>
      <a:lvl7pPr marL="1095375" algn="l" rtl="0" eaLnBrk="1" fontAlgn="base" hangingPunct="1">
        <a:spcBef>
          <a:spcPct val="0"/>
        </a:spcBef>
        <a:spcAft>
          <a:spcPct val="0"/>
        </a:spcAft>
        <a:defRPr sz="3600">
          <a:solidFill>
            <a:schemeClr val="bg1"/>
          </a:solidFill>
          <a:latin typeface="Arial" charset="0"/>
          <a:cs typeface="Arial" charset="0"/>
        </a:defRPr>
      </a:lvl7pPr>
      <a:lvl8pPr marL="1552575" algn="l" rtl="0" eaLnBrk="1" fontAlgn="base" hangingPunct="1">
        <a:spcBef>
          <a:spcPct val="0"/>
        </a:spcBef>
        <a:spcAft>
          <a:spcPct val="0"/>
        </a:spcAft>
        <a:defRPr sz="3600">
          <a:solidFill>
            <a:schemeClr val="bg1"/>
          </a:solidFill>
          <a:latin typeface="Arial" charset="0"/>
          <a:cs typeface="Arial" charset="0"/>
        </a:defRPr>
      </a:lvl8pPr>
      <a:lvl9pPr marL="2009775" algn="l" rtl="0" eaLnBrk="1" fontAlgn="base" hangingPunct="1">
        <a:spcBef>
          <a:spcPct val="0"/>
        </a:spcBef>
        <a:spcAft>
          <a:spcPct val="0"/>
        </a:spcAft>
        <a:defRPr sz="3600">
          <a:solidFill>
            <a:schemeClr val="bg1"/>
          </a:solidFill>
          <a:latin typeface="Arial" charset="0"/>
          <a:cs typeface="Arial" charset="0"/>
        </a:defRPr>
      </a:lvl9pPr>
    </p:titleStyle>
    <p:body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tif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4.jpe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6.xml"/><Relationship Id="rId4" Type="http://schemas.openxmlformats.org/officeDocument/2006/relationships/image" Target="../media/image71.emf"/></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www.cocreate4science.or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b="-2"/>
          <a:stretch/>
        </p:blipFill>
        <p:spPr>
          <a:xfrm>
            <a:off x="0" y="0"/>
            <a:ext cx="12289790" cy="4982651"/>
          </a:xfrm>
          <a:prstGeom prst="rect">
            <a:avLst/>
          </a:prstGeom>
        </p:spPr>
      </p:pic>
      <p:sp>
        <p:nvSpPr>
          <p:cNvPr id="5122" name="Rectangle 2"/>
          <p:cNvSpPr>
            <a:spLocks noGrp="1" noChangeArrowheads="1"/>
          </p:cNvSpPr>
          <p:nvPr>
            <p:ph type="ctrTitle"/>
          </p:nvPr>
        </p:nvSpPr>
        <p:spPr>
          <a:xfrm>
            <a:off x="171987" y="2959278"/>
            <a:ext cx="11945815" cy="1684954"/>
          </a:xfrm>
        </p:spPr>
        <p:txBody>
          <a:bodyPr/>
          <a:lstStyle/>
          <a:p>
            <a:r>
              <a:rPr lang="en-GB" sz="4400" dirty="0">
                <a:solidFill>
                  <a:schemeClr val="bg1"/>
                </a:solidFill>
              </a:rPr>
              <a:t>Department of</a:t>
            </a:r>
            <a:br>
              <a:rPr lang="en-GB" sz="4400" dirty="0">
                <a:solidFill>
                  <a:schemeClr val="bg1"/>
                </a:solidFill>
              </a:rPr>
            </a:br>
            <a:r>
              <a:rPr lang="en-GB" sz="4400" dirty="0">
                <a:solidFill>
                  <a:schemeClr val="bg1"/>
                </a:solidFill>
              </a:rPr>
              <a:t>Life and Environmental Sciences</a:t>
            </a:r>
          </a:p>
        </p:txBody>
      </p:sp>
      <p:sp>
        <p:nvSpPr>
          <p:cNvPr id="3" name="Subtitle 2"/>
          <p:cNvSpPr>
            <a:spLocks noGrp="1"/>
          </p:cNvSpPr>
          <p:nvPr>
            <p:ph type="subTitle" idx="1"/>
          </p:nvPr>
        </p:nvSpPr>
        <p:spPr>
          <a:xfrm>
            <a:off x="474380" y="5181600"/>
            <a:ext cx="11150639" cy="1395060"/>
          </a:xfrm>
        </p:spPr>
        <p:txBody>
          <a:bodyPr/>
          <a:lstStyle/>
          <a:p>
            <a:r>
              <a:rPr lang="en-GB" sz="3600" dirty="0"/>
              <a:t>BSc Ecology and Wildlife Conservation</a:t>
            </a:r>
          </a:p>
          <a:p>
            <a:r>
              <a:rPr lang="en-GB" b="0" dirty="0"/>
              <a:t>Professor Richard Stillman – Head of Department </a:t>
            </a:r>
          </a:p>
        </p:txBody>
      </p:sp>
      <p:sp>
        <p:nvSpPr>
          <p:cNvPr id="4" name="TextBox 3"/>
          <p:cNvSpPr txBox="1"/>
          <p:nvPr/>
        </p:nvSpPr>
        <p:spPr>
          <a:xfrm>
            <a:off x="9483036" y="5268565"/>
            <a:ext cx="2433680" cy="954107"/>
          </a:xfrm>
          <a:prstGeom prst="rect">
            <a:avLst/>
          </a:prstGeom>
          <a:noFill/>
        </p:spPr>
        <p:txBody>
          <a:bodyPr wrap="none" rtlCol="0">
            <a:spAutoFit/>
          </a:bodyPr>
          <a:lstStyle/>
          <a:p>
            <a:r>
              <a:rPr lang="en-US" sz="2800" dirty="0">
                <a:solidFill>
                  <a:schemeClr val="bg1"/>
                </a:solidFill>
                <a:latin typeface="Bitter" charset="0"/>
                <a:ea typeface="Bitter" charset="0"/>
                <a:cs typeface="Bitter" charset="0"/>
              </a:rPr>
              <a:t>#</a:t>
            </a:r>
            <a:r>
              <a:rPr lang="en-US" sz="2800" dirty="0" err="1">
                <a:solidFill>
                  <a:schemeClr val="bg1"/>
                </a:solidFill>
                <a:latin typeface="Bitter" charset="0"/>
                <a:ea typeface="Bitter" charset="0"/>
                <a:cs typeface="Bitter" charset="0"/>
              </a:rPr>
              <a:t>BUopenday</a:t>
            </a:r>
            <a:endParaRPr lang="en-US" sz="2800" dirty="0">
              <a:solidFill>
                <a:schemeClr val="bg1"/>
              </a:solidFill>
              <a:latin typeface="Bitter" charset="0"/>
              <a:ea typeface="Bitter" charset="0"/>
              <a:cs typeface="Bitter" charset="0"/>
            </a:endParaRPr>
          </a:p>
          <a:p>
            <a:r>
              <a:rPr lang="en-US" sz="2800" dirty="0">
                <a:solidFill>
                  <a:schemeClr val="bg1"/>
                </a:solidFill>
                <a:latin typeface="Bitter" charset="0"/>
                <a:ea typeface="Bitter" charset="0"/>
                <a:cs typeface="Bitter" charset="0"/>
              </a:rPr>
              <a:t>#</a:t>
            </a:r>
            <a:r>
              <a:rPr lang="en-US" sz="2800" dirty="0" err="1">
                <a:solidFill>
                  <a:schemeClr val="bg1"/>
                </a:solidFill>
                <a:latin typeface="Bitter" charset="0"/>
                <a:ea typeface="Bitter" charset="0"/>
                <a:cs typeface="Bitter" charset="0"/>
              </a:rPr>
              <a:t>belongatbu</a:t>
            </a:r>
            <a:endParaRPr lang="en-US" sz="2800" dirty="0">
              <a:solidFill>
                <a:schemeClr val="bg1"/>
              </a:solidFill>
              <a:latin typeface="Bitter" charset="0"/>
              <a:ea typeface="Bitter" charset="0"/>
              <a:cs typeface="Bitter" charset="0"/>
            </a:endParaRPr>
          </a:p>
        </p:txBody>
      </p:sp>
      <p:grpSp>
        <p:nvGrpSpPr>
          <p:cNvPr id="5" name="Group 4"/>
          <p:cNvGrpSpPr/>
          <p:nvPr/>
        </p:nvGrpSpPr>
        <p:grpSpPr>
          <a:xfrm>
            <a:off x="9541071" y="336391"/>
            <a:ext cx="2317604" cy="2286496"/>
            <a:chOff x="1520061" y="586687"/>
            <a:chExt cx="2887441" cy="2848684"/>
          </a:xfrm>
        </p:grpSpPr>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0061" y="586687"/>
              <a:ext cx="2887441" cy="2848684"/>
            </a:xfrm>
            <a:prstGeom prst="rect">
              <a:avLst/>
            </a:prstGeom>
          </p:spPr>
        </p:pic>
        <p:sp>
          <p:nvSpPr>
            <p:cNvPr id="7" name="Title 1"/>
            <p:cNvSpPr txBox="1">
              <a:spLocks/>
            </p:cNvSpPr>
            <p:nvPr/>
          </p:nvSpPr>
          <p:spPr bwMode="auto">
            <a:xfrm>
              <a:off x="1619672" y="764704"/>
              <a:ext cx="2592288" cy="2296758"/>
            </a:xfrm>
            <a:prstGeom prst="rect">
              <a:avLst/>
            </a:prstGeom>
            <a:noFill/>
            <a:ln w="28575">
              <a:noFill/>
            </a:ln>
            <a:extLst/>
          </p:spPr>
          <p:txBody>
            <a:bodyPr vert="horz" wrap="square" lIns="91440" tIns="45720" rIns="91440" bIns="45720" numCol="1" anchor="ctr" anchorCtr="0" compatLnSpc="1">
              <a:prstTxWarp prst="textNoShape">
                <a:avLst/>
              </a:prstTxWarp>
            </a:bodyPr>
            <a:lstStyle>
              <a:lvl1pPr marL="180975" indent="-180975" algn="l" rtl="0" eaLnBrk="0" fontAlgn="base" hangingPunct="0">
                <a:spcBef>
                  <a:spcPct val="0"/>
                </a:spcBef>
                <a:spcAft>
                  <a:spcPct val="0"/>
                </a:spcAft>
                <a:defRPr sz="4400">
                  <a:solidFill>
                    <a:schemeClr val="bg1"/>
                  </a:solidFill>
                  <a:latin typeface="Glypha LT Std Black" pitchFamily="18" charset="0"/>
                  <a:ea typeface="+mj-ea"/>
                  <a:cs typeface="+mj-cs"/>
                </a:defRPr>
              </a:lvl1pPr>
              <a:lvl2pPr marL="180975" indent="-180975" algn="l" rtl="0" eaLnBrk="0" fontAlgn="base" hangingPunct="0">
                <a:spcBef>
                  <a:spcPct val="0"/>
                </a:spcBef>
                <a:spcAft>
                  <a:spcPct val="0"/>
                </a:spcAft>
                <a:defRPr sz="2400">
                  <a:solidFill>
                    <a:schemeClr val="bg1"/>
                  </a:solidFill>
                  <a:latin typeface="Glypha LT Std Black" pitchFamily="18" charset="0"/>
                  <a:cs typeface="Arial" charset="0"/>
                </a:defRPr>
              </a:lvl2pPr>
              <a:lvl3pPr marL="180975" indent="-180975" algn="l" rtl="0" eaLnBrk="0" fontAlgn="base" hangingPunct="0">
                <a:spcBef>
                  <a:spcPct val="0"/>
                </a:spcBef>
                <a:spcAft>
                  <a:spcPct val="0"/>
                </a:spcAft>
                <a:defRPr sz="2400">
                  <a:solidFill>
                    <a:schemeClr val="bg1"/>
                  </a:solidFill>
                  <a:latin typeface="Glypha LT Std Black" pitchFamily="18" charset="0"/>
                  <a:cs typeface="Arial" charset="0"/>
                </a:defRPr>
              </a:lvl3pPr>
              <a:lvl4pPr marL="180975" indent="-180975" algn="l" rtl="0" eaLnBrk="0" fontAlgn="base" hangingPunct="0">
                <a:spcBef>
                  <a:spcPct val="0"/>
                </a:spcBef>
                <a:spcAft>
                  <a:spcPct val="0"/>
                </a:spcAft>
                <a:defRPr sz="2400">
                  <a:solidFill>
                    <a:schemeClr val="bg1"/>
                  </a:solidFill>
                  <a:latin typeface="Glypha LT Std Black" pitchFamily="18" charset="0"/>
                  <a:cs typeface="Arial" charset="0"/>
                </a:defRPr>
              </a:lvl4pPr>
              <a:lvl5pPr marL="180975" indent="-180975" algn="l" rtl="0" eaLnBrk="0" fontAlgn="base" hangingPunct="0">
                <a:spcBef>
                  <a:spcPct val="0"/>
                </a:spcBef>
                <a:spcAft>
                  <a:spcPct val="0"/>
                </a:spcAft>
                <a:defRPr sz="2400">
                  <a:solidFill>
                    <a:schemeClr val="bg1"/>
                  </a:solidFill>
                  <a:latin typeface="Glypha LT Std Black" pitchFamily="18" charset="0"/>
                  <a:cs typeface="Arial" charset="0"/>
                </a:defRPr>
              </a:lvl5pPr>
              <a:lvl6pPr marL="638175" algn="l" rtl="0" fontAlgn="base">
                <a:spcBef>
                  <a:spcPct val="0"/>
                </a:spcBef>
                <a:spcAft>
                  <a:spcPct val="0"/>
                </a:spcAft>
                <a:defRPr sz="3600">
                  <a:solidFill>
                    <a:schemeClr val="bg1"/>
                  </a:solidFill>
                  <a:latin typeface="Arial" charset="0"/>
                  <a:cs typeface="Arial" charset="0"/>
                </a:defRPr>
              </a:lvl6pPr>
              <a:lvl7pPr marL="1095375" algn="l" rtl="0" fontAlgn="base">
                <a:spcBef>
                  <a:spcPct val="0"/>
                </a:spcBef>
                <a:spcAft>
                  <a:spcPct val="0"/>
                </a:spcAft>
                <a:defRPr sz="3600">
                  <a:solidFill>
                    <a:schemeClr val="bg1"/>
                  </a:solidFill>
                  <a:latin typeface="Arial" charset="0"/>
                  <a:cs typeface="Arial" charset="0"/>
                </a:defRPr>
              </a:lvl7pPr>
              <a:lvl8pPr marL="1552575" algn="l" rtl="0" fontAlgn="base">
                <a:spcBef>
                  <a:spcPct val="0"/>
                </a:spcBef>
                <a:spcAft>
                  <a:spcPct val="0"/>
                </a:spcAft>
                <a:defRPr sz="3600">
                  <a:solidFill>
                    <a:schemeClr val="bg1"/>
                  </a:solidFill>
                  <a:latin typeface="Arial" charset="0"/>
                  <a:cs typeface="Arial" charset="0"/>
                </a:defRPr>
              </a:lvl8pPr>
              <a:lvl9pPr marL="2009775" algn="l" rtl="0" fontAlgn="base">
                <a:spcBef>
                  <a:spcPct val="0"/>
                </a:spcBef>
                <a:spcAft>
                  <a:spcPct val="0"/>
                </a:spcAft>
                <a:defRPr sz="3600">
                  <a:solidFill>
                    <a:schemeClr val="bg1"/>
                  </a:solidFill>
                  <a:latin typeface="Arial" charset="0"/>
                  <a:cs typeface="Arial" charset="0"/>
                </a:defRPr>
              </a:lvl9pPr>
            </a:lstStyle>
            <a:p>
              <a:pPr marL="0" indent="0" algn="ctr">
                <a:defRPr/>
              </a:pPr>
              <a:endParaRPr lang="en-GB" sz="2800" b="1" dirty="0">
                <a:latin typeface="PT Sans" charset="-52"/>
                <a:ea typeface="PT Sans" charset="-52"/>
                <a:cs typeface="PT Sans" charset="-52"/>
              </a:endParaRPr>
            </a:p>
            <a:p>
              <a:pPr marL="0" indent="0" algn="ctr">
                <a:defRPr/>
              </a:pPr>
              <a:endParaRPr lang="en-GB" sz="2800" b="1" dirty="0">
                <a:latin typeface="PT Sans" charset="-52"/>
                <a:ea typeface="PT Sans" charset="-52"/>
                <a:cs typeface="PT Sans" charset="-52"/>
              </a:endParaRPr>
            </a:p>
            <a:p>
              <a:pPr marL="0" indent="0" algn="ctr">
                <a:defRPr/>
              </a:pPr>
              <a:endParaRPr lang="en-GB" sz="2800" b="1" dirty="0">
                <a:latin typeface="PT Sans" charset="-52"/>
                <a:ea typeface="PT Sans" charset="-52"/>
                <a:cs typeface="PT Sans" charset="-52"/>
              </a:endParaRPr>
            </a:p>
            <a:p>
              <a:pPr marL="0" indent="0" algn="ctr">
                <a:defRPr/>
              </a:pPr>
              <a:r>
                <a:rPr lang="en-GB" sz="1800" b="1" dirty="0">
                  <a:latin typeface="PT Sans" charset="-52"/>
                  <a:ea typeface="PT Sans" charset="-52"/>
                  <a:cs typeface="PT Sans" charset="-52"/>
                </a:rPr>
                <a:t>Download our free Open Day app</a:t>
              </a:r>
            </a:p>
          </p:txBody>
        </p:sp>
      </p:grpSp>
      <p:pic>
        <p:nvPicPr>
          <p:cNvPr id="8" name="Picture 6" descr="https://lh4.ggpht.com/eXaeXlNESh2YVY_pseI4pAfNhB2JEOs43JIl1ScxQXpfKZoVI0Nocx9p1xw3CaB-9Ao=w30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198342" y="721324"/>
            <a:ext cx="1003070" cy="9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2876" y="336391"/>
            <a:ext cx="1487721" cy="1555688"/>
          </a:xfrm>
          <a:prstGeom prst="rect">
            <a:avLst/>
          </a:prstGeom>
        </p:spPr>
      </p:pic>
    </p:spTree>
    <p:extLst>
      <p:ext uri="{BB962C8B-B14F-4D97-AF65-F5344CB8AC3E}">
        <p14:creationId xmlns:p14="http://schemas.microsoft.com/office/powerpoint/2010/main" val="3980874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Jurassic Coast World Heritage Site</a:t>
            </a:r>
          </a:p>
        </p:txBody>
      </p:sp>
      <p:pic>
        <p:nvPicPr>
          <p:cNvPr id="5" name="Picture 4" descr="\\bournemouth.ac.uk\data\staff\home\rstillman\Profile\Desktop\Durdle Door.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3036" y="1164778"/>
            <a:ext cx="10792278" cy="542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795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Bournemouth </a:t>
            </a:r>
            <a:r>
              <a:rPr lang="mr-IN" dirty="0"/>
              <a:t>–</a:t>
            </a:r>
            <a:r>
              <a:rPr lang="en-GB" dirty="0"/>
              <a:t> a great place to study and live</a:t>
            </a:r>
          </a:p>
        </p:txBody>
      </p:sp>
      <p:pic>
        <p:nvPicPr>
          <p:cNvPr id="5" name="Picture 4" descr="\\bournemouth.ac.uk\data\staff\home\rstillman\Profile\Desktop\Bournemouth Beach.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4949" y="1197429"/>
            <a:ext cx="11728452" cy="529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852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GB" dirty="0"/>
              <a:t>Key features of the course</a:t>
            </a:r>
          </a:p>
        </p:txBody>
      </p:sp>
      <p:sp>
        <p:nvSpPr>
          <p:cNvPr id="197635" name="Rectangle 3"/>
          <p:cNvSpPr>
            <a:spLocks noGrp="1" noChangeArrowheads="1"/>
          </p:cNvSpPr>
          <p:nvPr>
            <p:ph type="body" idx="1"/>
          </p:nvPr>
        </p:nvSpPr>
        <p:spPr>
          <a:xfrm>
            <a:off x="474381" y="1203158"/>
            <a:ext cx="11384792" cy="5419023"/>
          </a:xfrm>
        </p:spPr>
        <p:txBody>
          <a:bodyPr/>
          <a:lstStyle/>
          <a:p>
            <a:r>
              <a:rPr lang="en-US" sz="2800" dirty="0"/>
              <a:t>National and international fieldwork</a:t>
            </a:r>
            <a:br>
              <a:rPr lang="en-US" sz="2800" dirty="0"/>
            </a:br>
            <a:r>
              <a:rPr lang="en-GB" sz="2800" dirty="0"/>
              <a:t>- Residential field course in UK (1</a:t>
            </a:r>
            <a:r>
              <a:rPr lang="en-GB" sz="2800" baseline="30000" dirty="0"/>
              <a:t>st</a:t>
            </a:r>
            <a:r>
              <a:rPr lang="en-GB" sz="2800" dirty="0"/>
              <a:t> year)</a:t>
            </a:r>
            <a:br>
              <a:rPr lang="en-GB" sz="2800" dirty="0"/>
            </a:br>
            <a:r>
              <a:rPr lang="en-GB" sz="2800" dirty="0"/>
              <a:t>- Optional international field course (2</a:t>
            </a:r>
            <a:r>
              <a:rPr lang="en-GB" sz="2800" baseline="30000" dirty="0"/>
              <a:t>nd</a:t>
            </a:r>
            <a:r>
              <a:rPr lang="en-GB" sz="2800" dirty="0"/>
              <a:t> year)</a:t>
            </a:r>
          </a:p>
          <a:p>
            <a:r>
              <a:rPr lang="en-GB" sz="2800" dirty="0"/>
              <a:t>Academic Advisors (tutors) help you learn core skills</a:t>
            </a:r>
          </a:p>
          <a:p>
            <a:r>
              <a:rPr lang="en-GB" sz="2800" dirty="0"/>
              <a:t>Independent research project (3</a:t>
            </a:r>
            <a:r>
              <a:rPr lang="en-GB" sz="2800" baseline="30000" dirty="0"/>
              <a:t>rd</a:t>
            </a:r>
            <a:r>
              <a:rPr lang="en-GB" sz="2800" dirty="0"/>
              <a:t> year)</a:t>
            </a:r>
          </a:p>
          <a:p>
            <a:r>
              <a:rPr lang="en-US" sz="2800" dirty="0"/>
              <a:t>Emphasis on transferable skills and employability</a:t>
            </a:r>
          </a:p>
          <a:p>
            <a:pPr lvl="1"/>
            <a:r>
              <a:rPr lang="en-US" sz="2400" dirty="0"/>
              <a:t>2 work placements (5 weeks each, end of 1</a:t>
            </a:r>
            <a:r>
              <a:rPr lang="en-US" sz="2400" baseline="30000" dirty="0"/>
              <a:t>st</a:t>
            </a:r>
            <a:r>
              <a:rPr lang="en-US" sz="2400" dirty="0"/>
              <a:t> and 2</a:t>
            </a:r>
            <a:r>
              <a:rPr lang="en-US" sz="2400" baseline="30000" dirty="0"/>
              <a:t>nd</a:t>
            </a:r>
            <a:r>
              <a:rPr lang="en-US" sz="2400" dirty="0"/>
              <a:t> year) </a:t>
            </a:r>
          </a:p>
          <a:p>
            <a:pPr lvl="1"/>
            <a:r>
              <a:rPr lang="en-US" sz="2400" dirty="0"/>
              <a:t>Optional placement year (30 weeks)</a:t>
            </a:r>
          </a:p>
          <a:p>
            <a:pPr lvl="1"/>
            <a:r>
              <a:rPr lang="en-US" sz="2400" dirty="0"/>
              <a:t>Extracurricular opportunities to build your CV</a:t>
            </a:r>
          </a:p>
        </p:txBody>
      </p:sp>
    </p:spTree>
    <p:extLst>
      <p:ext uri="{BB962C8B-B14F-4D97-AF65-F5344CB8AC3E}">
        <p14:creationId xmlns:p14="http://schemas.microsoft.com/office/powerpoint/2010/main" val="1092937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583541" y="4059830"/>
            <a:ext cx="3564242" cy="2677365"/>
          </a:xfrm>
          <a:prstGeom prst="rect">
            <a:avLst/>
          </a:prstGeom>
          <a:noFill/>
          <a:ln w="9525">
            <a:noFill/>
            <a:miter lim="800000"/>
            <a:headEnd/>
            <a:tailEnd/>
          </a:ln>
          <a:effectLst/>
        </p:spPr>
      </p:pic>
      <p:pic>
        <p:nvPicPr>
          <p:cNvPr id="14" name="Picture Placeholder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314265" y="4054146"/>
            <a:ext cx="3569820" cy="2675968"/>
          </a:xfrm>
          <a:prstGeom prst="rect">
            <a:avLst/>
          </a:prstGeom>
          <a:noFill/>
          <a:ln w="9525">
            <a:noFill/>
            <a:miter lim="800000"/>
            <a:headEnd/>
            <a:tailEnd/>
          </a:ln>
          <a:effectLst/>
        </p:spPr>
      </p:pic>
      <p:pic>
        <p:nvPicPr>
          <p:cNvPr id="12" name="Picture Placeholder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314265" y="1269705"/>
            <a:ext cx="3569820" cy="267456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GB" dirty="0"/>
              <a:t>Placements</a:t>
            </a:r>
          </a:p>
        </p:txBody>
      </p:sp>
      <p:pic>
        <p:nvPicPr>
          <p:cNvPr id="34" name="Picture Placeholder 8"/>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8237568" y="1272800"/>
            <a:ext cx="3256127" cy="2683049"/>
          </a:xfrm>
          <a:prstGeom prst="rect">
            <a:avLst/>
          </a:prstGeom>
          <a:noFill/>
          <a:ln w="9525">
            <a:noFill/>
            <a:miter lim="800000"/>
            <a:headEnd/>
            <a:tailEnd/>
          </a:ln>
          <a:effectLst/>
        </p:spPr>
      </p:pic>
      <p:sp>
        <p:nvSpPr>
          <p:cNvPr id="4" name="Rectangle 3"/>
          <p:cNvSpPr/>
          <p:nvPr/>
        </p:nvSpPr>
        <p:spPr>
          <a:xfrm>
            <a:off x="6669722" y="512425"/>
            <a:ext cx="4724370" cy="338554"/>
          </a:xfrm>
          <a:prstGeom prst="rect">
            <a:avLst/>
          </a:prstGeom>
        </p:spPr>
        <p:txBody>
          <a:bodyPr wrap="none">
            <a:spAutoFit/>
          </a:bodyPr>
          <a:lstStyle/>
          <a:p>
            <a:r>
              <a:rPr lang="en-GB" sz="1600" dirty="0">
                <a:latin typeface="+mn-lt"/>
                <a:ea typeface="ＭＳ Ｐゴシック" pitchFamily="34" charset="-128"/>
                <a:cs typeface="ＭＳ Ｐゴシック" pitchFamily="34" charset="-128"/>
              </a:rPr>
              <a:t>Life and Environmental Sciences International Fund</a:t>
            </a:r>
            <a:endParaRPr lang="en-GB" sz="1600" dirty="0">
              <a:latin typeface="+mn-lt"/>
            </a:endParaRPr>
          </a:p>
        </p:txBody>
      </p:sp>
      <p:pic>
        <p:nvPicPr>
          <p:cNvPr id="11" name="Picture Placeholder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576511" y="1272800"/>
            <a:ext cx="3569820" cy="2677365"/>
          </a:xfrm>
          <a:prstGeom prst="rect">
            <a:avLst/>
          </a:prstGeom>
          <a:noFill/>
          <a:ln w="9525">
            <a:noFill/>
            <a:miter lim="800000"/>
            <a:headEnd/>
            <a:tailEnd/>
          </a:ln>
          <a:effectLst/>
        </p:spPr>
      </p:pic>
      <p:pic>
        <p:nvPicPr>
          <p:cNvPr id="15" name="Picture Placeholder 8"/>
          <p:cNvPicPr>
            <a:picLocks noChangeAspect="1"/>
          </p:cNvPicPr>
          <p:nvPr/>
        </p:nvPicPr>
        <p:blipFill>
          <a:blip r:embed="rId7">
            <a:extLst>
              <a:ext uri="{28A0092B-C50C-407E-A947-70E740481C1C}">
                <a14:useLocalDpi xmlns:a14="http://schemas.microsoft.com/office/drawing/2010/main"/>
              </a:ext>
            </a:extLst>
          </a:blip>
          <a:stretch>
            <a:fillRect/>
          </a:stretch>
        </p:blipFill>
        <p:spPr bwMode="auto">
          <a:xfrm>
            <a:off x="8080721" y="1269238"/>
            <a:ext cx="3569820" cy="2675034"/>
          </a:xfrm>
          <a:prstGeom prst="rect">
            <a:avLst/>
          </a:prstGeom>
          <a:noFill/>
          <a:ln w="9525">
            <a:noFill/>
            <a:miter lim="800000"/>
            <a:headEnd/>
            <a:tailEnd/>
          </a:ln>
          <a:effectLst/>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8185" y="4531808"/>
            <a:ext cx="1667445" cy="1591882"/>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933468" y="4531808"/>
            <a:ext cx="1717073" cy="1717073"/>
          </a:xfrm>
          <a:prstGeom prst="rect">
            <a:avLst/>
          </a:prstGeom>
        </p:spPr>
      </p:pic>
    </p:spTree>
    <p:extLst>
      <p:ext uri="{BB962C8B-B14F-4D97-AF65-F5344CB8AC3E}">
        <p14:creationId xmlns:p14="http://schemas.microsoft.com/office/powerpoint/2010/main" val="98431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GB" dirty="0"/>
              <a:t>Key features of the course</a:t>
            </a:r>
          </a:p>
        </p:txBody>
      </p:sp>
      <p:sp>
        <p:nvSpPr>
          <p:cNvPr id="197635" name="Rectangle 3"/>
          <p:cNvSpPr>
            <a:spLocks noGrp="1" noChangeArrowheads="1"/>
          </p:cNvSpPr>
          <p:nvPr>
            <p:ph type="body" idx="1"/>
          </p:nvPr>
        </p:nvSpPr>
        <p:spPr>
          <a:xfrm>
            <a:off x="460094" y="1371601"/>
            <a:ext cx="11384792" cy="5101916"/>
          </a:xfrm>
        </p:spPr>
        <p:txBody>
          <a:bodyPr/>
          <a:lstStyle/>
          <a:p>
            <a:pPr>
              <a:spcBef>
                <a:spcPts val="0"/>
              </a:spcBef>
              <a:spcAft>
                <a:spcPts val="1200"/>
              </a:spcAft>
            </a:pPr>
            <a:r>
              <a:rPr lang="en-US" sz="2800" dirty="0"/>
              <a:t>Research-led teaching and scientific underpinning of courses</a:t>
            </a:r>
          </a:p>
          <a:p>
            <a:pPr>
              <a:spcBef>
                <a:spcPts val="0"/>
              </a:spcBef>
              <a:spcAft>
                <a:spcPts val="1200"/>
              </a:spcAft>
            </a:pPr>
            <a:r>
              <a:rPr lang="en-US" sz="2800" dirty="0"/>
              <a:t>Lecturers active in their areas of research and enthusiastic about their subjects</a:t>
            </a:r>
          </a:p>
          <a:p>
            <a:pPr>
              <a:spcBef>
                <a:spcPts val="0"/>
              </a:spcBef>
              <a:spcAft>
                <a:spcPts val="1200"/>
              </a:spcAft>
            </a:pPr>
            <a:r>
              <a:rPr lang="en-US" sz="2800" dirty="0"/>
              <a:t>Staff with diverse interests</a:t>
            </a:r>
          </a:p>
        </p:txBody>
      </p:sp>
      <p:pic>
        <p:nvPicPr>
          <p:cNvPr id="2" name="Picture 1"/>
          <p:cNvPicPr>
            <a:picLocks noChangeAspect="1"/>
          </p:cNvPicPr>
          <p:nvPr/>
        </p:nvPicPr>
        <p:blipFill>
          <a:blip r:embed="rId3"/>
          <a:stretch>
            <a:fillRect/>
          </a:stretch>
        </p:blipFill>
        <p:spPr>
          <a:xfrm>
            <a:off x="5936264" y="2760430"/>
            <a:ext cx="5826369" cy="3858692"/>
          </a:xfrm>
          <a:prstGeom prst="rect">
            <a:avLst/>
          </a:prstGeom>
        </p:spPr>
      </p:pic>
    </p:spTree>
    <p:extLst>
      <p:ext uri="{BB962C8B-B14F-4D97-AF65-F5344CB8AC3E}">
        <p14:creationId xmlns:p14="http://schemas.microsoft.com/office/powerpoint/2010/main" val="167086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Science matters</a:t>
            </a:r>
          </a:p>
        </p:txBody>
      </p:sp>
      <p:sp>
        <p:nvSpPr>
          <p:cNvPr id="3" name="Content Placeholder 2"/>
          <p:cNvSpPr>
            <a:spLocks noGrp="1"/>
          </p:cNvSpPr>
          <p:nvPr>
            <p:ph sz="half" idx="1"/>
          </p:nvPr>
        </p:nvSpPr>
        <p:spPr>
          <a:xfrm>
            <a:off x="474380" y="1383613"/>
            <a:ext cx="9910591" cy="5244669"/>
          </a:xfrm>
        </p:spPr>
        <p:txBody>
          <a:bodyPr/>
          <a:lstStyle/>
          <a:p>
            <a:r>
              <a:rPr lang="en-GB" sz="2800" dirty="0">
                <a:latin typeface="+mn-lt"/>
                <a:ea typeface="ＭＳ Ｐゴシック" pitchFamily="34" charset="-128"/>
                <a:cs typeface="ＭＳ Ｐゴシック" pitchFamily="34" charset="-128"/>
              </a:rPr>
              <a:t>Science, Technology, Engineering &amp; Mathematics (</a:t>
            </a:r>
            <a:r>
              <a:rPr lang="en-GB" sz="2800" b="1" dirty="0">
                <a:latin typeface="+mn-lt"/>
                <a:ea typeface="ＭＳ Ｐゴシック" pitchFamily="34" charset="-128"/>
                <a:cs typeface="ＭＳ Ｐゴシック" pitchFamily="34" charset="-128"/>
              </a:rPr>
              <a:t>STEM</a:t>
            </a:r>
            <a:r>
              <a:rPr lang="en-GB" sz="2800" dirty="0">
                <a:latin typeface="+mn-lt"/>
                <a:ea typeface="ＭＳ Ｐゴシック" pitchFamily="34" charset="-128"/>
                <a:cs typeface="ＭＳ Ｐゴシック" pitchFamily="34" charset="-128"/>
              </a:rPr>
              <a:t>) subjects are seen as vital to economic recovery</a:t>
            </a:r>
          </a:p>
          <a:p>
            <a:endParaRPr lang="en-GB" sz="2800" dirty="0">
              <a:latin typeface="+mn-lt"/>
              <a:ea typeface="ＭＳ Ｐゴシック" pitchFamily="34" charset="-128"/>
              <a:cs typeface="ＭＳ Ｐゴシック" pitchFamily="34" charset="-128"/>
            </a:endParaRPr>
          </a:p>
          <a:p>
            <a:r>
              <a:rPr lang="en-GB" sz="2800" dirty="0">
                <a:latin typeface="+mn-lt"/>
                <a:ea typeface="ＭＳ Ｐゴシック" pitchFamily="34" charset="-128"/>
                <a:cs typeface="ＭＳ Ｐゴシック" pitchFamily="34" charset="-128"/>
              </a:rPr>
              <a:t>And science graduates are in demand in</a:t>
            </a:r>
            <a:r>
              <a:rPr lang="en-GB" sz="2800" i="1" dirty="0">
                <a:latin typeface="+mn-lt"/>
                <a:ea typeface="ＭＳ Ｐゴシック" pitchFamily="34" charset="-128"/>
                <a:cs typeface="ＭＳ Ｐゴシック" pitchFamily="34" charset="-128"/>
              </a:rPr>
              <a:t> all</a:t>
            </a:r>
            <a:r>
              <a:rPr lang="en-GB" sz="2800" dirty="0">
                <a:latin typeface="+mn-lt"/>
                <a:ea typeface="ＭＳ Ｐゴシック" pitchFamily="34" charset="-128"/>
                <a:cs typeface="ＭＳ Ｐゴシック" pitchFamily="34" charset="-128"/>
              </a:rPr>
              <a:t> areas of employment - </a:t>
            </a:r>
            <a:r>
              <a:rPr lang="en-GB" sz="2800" b="1" dirty="0">
                <a:latin typeface="+mn-lt"/>
                <a:ea typeface="ＭＳ Ｐゴシック" pitchFamily="34" charset="-128"/>
                <a:cs typeface="ＭＳ Ｐゴシック" pitchFamily="34" charset="-128"/>
              </a:rPr>
              <a:t>superior skills in problem solving</a:t>
            </a:r>
          </a:p>
        </p:txBody>
      </p:sp>
    </p:spTree>
    <p:extLst>
      <p:ext uri="{BB962C8B-B14F-4D97-AF65-F5344CB8AC3E}">
        <p14:creationId xmlns:p14="http://schemas.microsoft.com/office/powerpoint/2010/main" val="235723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850472" y="238542"/>
            <a:ext cx="9912161" cy="850029"/>
          </a:xfrm>
        </p:spPr>
        <p:txBody>
          <a:bodyPr/>
          <a:lstStyle/>
          <a:p>
            <a:r>
              <a:rPr lang="en-GB" dirty="0"/>
              <a:t>BSc Ecology and Wildlife Conservation</a:t>
            </a:r>
          </a:p>
        </p:txBody>
      </p:sp>
      <p:sp>
        <p:nvSpPr>
          <p:cNvPr id="197635" name="Rectangle 3"/>
          <p:cNvSpPr>
            <a:spLocks noGrp="1" noChangeArrowheads="1"/>
          </p:cNvSpPr>
          <p:nvPr>
            <p:ph type="body" idx="1"/>
          </p:nvPr>
        </p:nvSpPr>
        <p:spPr>
          <a:xfrm>
            <a:off x="474381" y="1046147"/>
            <a:ext cx="11384792" cy="5275642"/>
          </a:xfrm>
        </p:spPr>
        <p:txBody>
          <a:bodyPr/>
          <a:lstStyle/>
          <a:p>
            <a:pPr marL="126000" indent="0">
              <a:lnSpc>
                <a:spcPct val="100000"/>
              </a:lnSpc>
              <a:spcBef>
                <a:spcPts val="0"/>
              </a:spcBef>
              <a:spcAft>
                <a:spcPts val="600"/>
              </a:spcAft>
              <a:buNone/>
            </a:pPr>
            <a:r>
              <a:rPr lang="en-US" b="1" dirty="0">
                <a:solidFill>
                  <a:srgbClr val="D81476"/>
                </a:solidFill>
                <a:latin typeface="+mj-lt"/>
              </a:rPr>
              <a:t>1</a:t>
            </a:r>
            <a:r>
              <a:rPr lang="en-US" b="1" baseline="30000" dirty="0">
                <a:solidFill>
                  <a:srgbClr val="D81476"/>
                </a:solidFill>
                <a:latin typeface="+mj-lt"/>
              </a:rPr>
              <a:t>st</a:t>
            </a:r>
            <a:r>
              <a:rPr lang="en-US" b="1" dirty="0">
                <a:solidFill>
                  <a:srgbClr val="D81476"/>
                </a:solidFill>
                <a:latin typeface="+mj-lt"/>
              </a:rPr>
              <a:t> year</a:t>
            </a:r>
          </a:p>
          <a:p>
            <a:pPr>
              <a:lnSpc>
                <a:spcPct val="100000"/>
              </a:lnSpc>
              <a:spcBef>
                <a:spcPts val="0"/>
              </a:spcBef>
              <a:spcAft>
                <a:spcPts val="600"/>
              </a:spcAft>
            </a:pPr>
            <a:r>
              <a:rPr lang="en-GB" sz="1800" dirty="0">
                <a:solidFill>
                  <a:srgbClr val="000000"/>
                </a:solidFill>
              </a:rPr>
              <a:t>Ecological Research Skills, Ecology, Physical Geography, Wildlife Protection, Diversity of Life, Residential Field Trip</a:t>
            </a:r>
          </a:p>
          <a:p>
            <a:pPr marL="126000" indent="0">
              <a:lnSpc>
                <a:spcPct val="100000"/>
              </a:lnSpc>
              <a:spcBef>
                <a:spcPts val="0"/>
              </a:spcBef>
              <a:spcAft>
                <a:spcPts val="600"/>
              </a:spcAft>
              <a:buNone/>
            </a:pPr>
            <a:endParaRPr lang="en-GB" sz="1050" dirty="0">
              <a:solidFill>
                <a:srgbClr val="000000"/>
              </a:solidFill>
            </a:endParaRPr>
          </a:p>
          <a:p>
            <a:pPr marL="126000" indent="0">
              <a:lnSpc>
                <a:spcPct val="100000"/>
              </a:lnSpc>
              <a:spcBef>
                <a:spcPts val="0"/>
              </a:spcBef>
              <a:spcAft>
                <a:spcPts val="600"/>
              </a:spcAft>
              <a:buNone/>
            </a:pPr>
            <a:r>
              <a:rPr lang="en-US" b="1" dirty="0">
                <a:solidFill>
                  <a:srgbClr val="D81476"/>
                </a:solidFill>
              </a:rPr>
              <a:t>2</a:t>
            </a:r>
            <a:r>
              <a:rPr lang="en-US" b="1" baseline="30000" dirty="0">
                <a:solidFill>
                  <a:srgbClr val="D81476"/>
                </a:solidFill>
              </a:rPr>
              <a:t>nd</a:t>
            </a:r>
            <a:r>
              <a:rPr lang="en-US" b="1" dirty="0">
                <a:solidFill>
                  <a:srgbClr val="D81476"/>
                </a:solidFill>
              </a:rPr>
              <a:t> year</a:t>
            </a:r>
          </a:p>
          <a:p>
            <a:pPr>
              <a:lnSpc>
                <a:spcPct val="100000"/>
              </a:lnSpc>
              <a:spcBef>
                <a:spcPts val="0"/>
              </a:spcBef>
              <a:spcAft>
                <a:spcPts val="600"/>
              </a:spcAft>
            </a:pPr>
            <a:r>
              <a:rPr lang="en-GB" sz="1800" dirty="0">
                <a:solidFill>
                  <a:srgbClr val="000000"/>
                </a:solidFill>
              </a:rPr>
              <a:t>Advanced Skills for Conservation, Ecosystems, Wildlife Survey Skills, Evolutionary Biology</a:t>
            </a:r>
          </a:p>
          <a:p>
            <a:pPr marL="126000" indent="0">
              <a:lnSpc>
                <a:spcPct val="100000"/>
              </a:lnSpc>
              <a:spcBef>
                <a:spcPts val="0"/>
              </a:spcBef>
              <a:spcAft>
                <a:spcPts val="600"/>
              </a:spcAft>
              <a:buNone/>
            </a:pPr>
            <a:r>
              <a:rPr lang="en-US" sz="1800" i="1" dirty="0">
                <a:solidFill>
                  <a:srgbClr val="000000"/>
                </a:solidFill>
              </a:rPr>
              <a:t>Choose two options from: </a:t>
            </a:r>
          </a:p>
          <a:p>
            <a:pPr>
              <a:lnSpc>
                <a:spcPct val="100000"/>
              </a:lnSpc>
              <a:spcBef>
                <a:spcPts val="0"/>
              </a:spcBef>
              <a:spcAft>
                <a:spcPts val="600"/>
              </a:spcAft>
            </a:pPr>
            <a:r>
              <a:rPr lang="en-GB" sz="1800" dirty="0">
                <a:solidFill>
                  <a:srgbClr val="000000"/>
                </a:solidFill>
              </a:rPr>
              <a:t>Behavioural Ecology, </a:t>
            </a:r>
            <a:r>
              <a:rPr lang="en-US" sz="1800" dirty="0">
                <a:solidFill>
                  <a:srgbClr val="000000"/>
                </a:solidFill>
              </a:rPr>
              <a:t>Environmental Pollution, Geographical Information Systems, Environmental and Societal Challenges, International Field Trip, Applications of Environmental Science, Microbiology, Marine Geography, Quaternary Environments, Animal Biology</a:t>
            </a:r>
          </a:p>
          <a:p>
            <a:pPr marL="126000" indent="0">
              <a:lnSpc>
                <a:spcPct val="100000"/>
              </a:lnSpc>
              <a:spcBef>
                <a:spcPts val="0"/>
              </a:spcBef>
              <a:spcAft>
                <a:spcPts val="600"/>
              </a:spcAft>
              <a:buNone/>
            </a:pPr>
            <a:endParaRPr lang="en-US" sz="1000" dirty="0">
              <a:solidFill>
                <a:srgbClr val="000000"/>
              </a:solidFill>
            </a:endParaRPr>
          </a:p>
          <a:p>
            <a:pPr marL="126000" indent="0">
              <a:lnSpc>
                <a:spcPct val="100000"/>
              </a:lnSpc>
              <a:spcBef>
                <a:spcPts val="0"/>
              </a:spcBef>
              <a:spcAft>
                <a:spcPts val="600"/>
              </a:spcAft>
              <a:buNone/>
            </a:pPr>
            <a:r>
              <a:rPr lang="en-US" b="1" dirty="0">
                <a:solidFill>
                  <a:srgbClr val="D81476"/>
                </a:solidFill>
              </a:rPr>
              <a:t>3</a:t>
            </a:r>
            <a:r>
              <a:rPr lang="en-US" b="1" baseline="30000" dirty="0">
                <a:solidFill>
                  <a:srgbClr val="D81476"/>
                </a:solidFill>
              </a:rPr>
              <a:t>rd</a:t>
            </a:r>
            <a:r>
              <a:rPr lang="en-US" b="1" dirty="0">
                <a:solidFill>
                  <a:srgbClr val="D81476"/>
                </a:solidFill>
              </a:rPr>
              <a:t> year</a:t>
            </a:r>
          </a:p>
          <a:p>
            <a:pPr>
              <a:lnSpc>
                <a:spcPct val="100000"/>
              </a:lnSpc>
              <a:spcBef>
                <a:spcPts val="0"/>
              </a:spcBef>
              <a:spcAft>
                <a:spcPts val="600"/>
              </a:spcAft>
            </a:pPr>
            <a:r>
              <a:rPr lang="en-US" sz="1800" dirty="0">
                <a:solidFill>
                  <a:srgbClr val="000000"/>
                </a:solidFill>
              </a:rPr>
              <a:t>Independent research project</a:t>
            </a:r>
          </a:p>
          <a:p>
            <a:pPr marL="126000" indent="0">
              <a:lnSpc>
                <a:spcPct val="100000"/>
              </a:lnSpc>
              <a:spcBef>
                <a:spcPts val="0"/>
              </a:spcBef>
              <a:spcAft>
                <a:spcPts val="600"/>
              </a:spcAft>
              <a:buNone/>
            </a:pPr>
            <a:r>
              <a:rPr lang="en-GB" sz="1800" i="1" dirty="0">
                <a:solidFill>
                  <a:srgbClr val="000000"/>
                </a:solidFill>
              </a:rPr>
              <a:t>Choose four options from: </a:t>
            </a:r>
          </a:p>
          <a:p>
            <a:pPr>
              <a:lnSpc>
                <a:spcPct val="100000"/>
              </a:lnSpc>
              <a:spcBef>
                <a:spcPts val="0"/>
              </a:spcBef>
              <a:spcAft>
                <a:spcPts val="600"/>
              </a:spcAft>
            </a:pPr>
            <a:r>
              <a:rPr lang="en-GB" sz="1800" dirty="0">
                <a:solidFill>
                  <a:srgbClr val="000000"/>
                </a:solidFill>
              </a:rPr>
              <a:t>Globalisation and Sustainable Development, Parasitology and Epidemiology, Climate and Environmental Change, Applied Biogeography, Environmental Remote Sensing, Primate Behavioural Ecology, Topics in Wildlife Conservation, Environmental Law and Management, Biological Oceanography, Emergence and Extinction, Freshwater Resource Management, Marine Conservation</a:t>
            </a:r>
          </a:p>
        </p:txBody>
      </p:sp>
    </p:spTree>
    <p:extLst>
      <p:ext uri="{BB962C8B-B14F-4D97-AF65-F5344CB8AC3E}">
        <p14:creationId xmlns:p14="http://schemas.microsoft.com/office/powerpoint/2010/main" val="86290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63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763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763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763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763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763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763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76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urasian Skylar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9035" y="772507"/>
            <a:ext cx="812800" cy="812800"/>
          </a:xfrm>
          <a:prstGeom prst="rect">
            <a:avLst/>
          </a:prstGeom>
        </p:spPr>
      </p:pic>
      <p:sp>
        <p:nvSpPr>
          <p:cNvPr id="2" name="Title 1"/>
          <p:cNvSpPr>
            <a:spLocks noGrp="1"/>
          </p:cNvSpPr>
          <p:nvPr>
            <p:ph type="title"/>
          </p:nvPr>
        </p:nvSpPr>
        <p:spPr/>
        <p:txBody>
          <a:bodyPr/>
          <a:lstStyle/>
          <a:p>
            <a:r>
              <a:rPr lang="en-GB" dirty="0"/>
              <a:t>Behavioural Ecology unit (Year 2)</a:t>
            </a:r>
          </a:p>
        </p:txBody>
      </p:sp>
      <p:sp>
        <p:nvSpPr>
          <p:cNvPr id="3" name="Content Placeholder 2"/>
          <p:cNvSpPr>
            <a:spLocks noGrp="1"/>
          </p:cNvSpPr>
          <p:nvPr>
            <p:ph idx="1"/>
          </p:nvPr>
        </p:nvSpPr>
        <p:spPr>
          <a:xfrm>
            <a:off x="474380" y="1178907"/>
            <a:ext cx="9057246" cy="5480310"/>
          </a:xfrm>
        </p:spPr>
        <p:txBody>
          <a:bodyPr/>
          <a:lstStyle/>
          <a:p>
            <a:r>
              <a:rPr lang="en-GB" b="1" dirty="0"/>
              <a:t>Teaching staff</a:t>
            </a:r>
            <a:br>
              <a:rPr lang="en-GB" b="1" dirty="0"/>
            </a:br>
            <a:r>
              <a:rPr lang="en-GB" dirty="0"/>
              <a:t>Richard Stillman, Amanda Korstjens, Paul Hartley </a:t>
            </a:r>
          </a:p>
          <a:p>
            <a:r>
              <a:rPr lang="en-GB" b="1" dirty="0"/>
              <a:t>Assessment</a:t>
            </a:r>
            <a:r>
              <a:rPr lang="en-GB" dirty="0"/>
              <a:t/>
            </a:r>
            <a:br>
              <a:rPr lang="en-GB" dirty="0"/>
            </a:br>
            <a:r>
              <a:rPr lang="en-GB" dirty="0"/>
              <a:t>50% coursework, 50% exam</a:t>
            </a:r>
          </a:p>
          <a:p>
            <a:r>
              <a:rPr lang="en-GB" b="1" dirty="0"/>
              <a:t>Duration</a:t>
            </a:r>
            <a:r>
              <a:rPr lang="en-GB" dirty="0"/>
              <a:t/>
            </a:r>
            <a:br>
              <a:rPr lang="en-GB" dirty="0"/>
            </a:br>
            <a:r>
              <a:rPr lang="en-GB" dirty="0"/>
              <a:t>Semester 2 (February to May)</a:t>
            </a:r>
          </a:p>
          <a:p>
            <a:r>
              <a:rPr lang="en-GB" b="1" dirty="0"/>
              <a:t>Delivery</a:t>
            </a:r>
            <a:br>
              <a:rPr lang="en-GB" b="1" dirty="0"/>
            </a:br>
            <a:r>
              <a:rPr lang="en-GB" dirty="0"/>
              <a:t>34 one-hour lectures, 2 day fieldtrips, 1 field study</a:t>
            </a:r>
          </a:p>
          <a:p>
            <a:r>
              <a:rPr lang="en-GB" b="1" dirty="0"/>
              <a:t>Example content</a:t>
            </a:r>
            <a:r>
              <a:rPr lang="en-GB" dirty="0"/>
              <a:t/>
            </a:r>
            <a:br>
              <a:rPr lang="en-GB" dirty="0"/>
            </a:br>
            <a:r>
              <a:rPr lang="en-GB" dirty="0"/>
              <a:t>Learn about all animal groups, how animals make decisions, foraging and movement behaviour, social and reproductive behaviour, applying behaviour to wildlife conservation</a:t>
            </a:r>
          </a:p>
          <a:p>
            <a:r>
              <a:rPr lang="en-GB" b="1" dirty="0"/>
              <a:t>Leads on to</a:t>
            </a:r>
            <a:br>
              <a:rPr lang="en-GB" b="1" dirty="0"/>
            </a:br>
            <a:r>
              <a:rPr lang="en-GB" dirty="0"/>
              <a:t>Primate Behavioural Ecology, led by Amanda </a:t>
            </a:r>
            <a:r>
              <a:rPr lang="en-GB" dirty="0" err="1"/>
              <a:t>Korstjens</a:t>
            </a:r>
            <a:endParaRPr lang="en-GB" dirty="0"/>
          </a:p>
          <a:p>
            <a:endParaRPr lang="en-GB" dirty="0"/>
          </a:p>
        </p:txBody>
      </p:sp>
      <p:pic>
        <p:nvPicPr>
          <p:cNvPr id="9"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flipH="1">
            <a:off x="9720069" y="0"/>
            <a:ext cx="2474772" cy="235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9716027" y="2357814"/>
            <a:ext cx="2478816" cy="218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l="10117" r="9736"/>
          <a:stretch/>
        </p:blipFill>
        <p:spPr>
          <a:xfrm flipH="1">
            <a:off x="9720069" y="4542183"/>
            <a:ext cx="2474772" cy="2315817"/>
          </a:xfrm>
          <a:prstGeom prst="rect">
            <a:avLst/>
          </a:prstGeom>
        </p:spPr>
      </p:pic>
    </p:spTree>
    <p:extLst>
      <p:ext uri="{BB962C8B-B14F-4D97-AF65-F5344CB8AC3E}">
        <p14:creationId xmlns:p14="http://schemas.microsoft.com/office/powerpoint/2010/main" val="61230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Student feedback</a:t>
            </a:r>
          </a:p>
        </p:txBody>
      </p:sp>
      <p:sp>
        <p:nvSpPr>
          <p:cNvPr id="3" name="Content Placeholder 2"/>
          <p:cNvSpPr>
            <a:spLocks noGrp="1"/>
          </p:cNvSpPr>
          <p:nvPr>
            <p:ph idx="1"/>
          </p:nvPr>
        </p:nvSpPr>
        <p:spPr/>
        <p:txBody>
          <a:bodyPr/>
          <a:lstStyle/>
          <a:p>
            <a:pPr marL="0" indent="0">
              <a:buFontTx/>
              <a:buNone/>
            </a:pPr>
            <a:r>
              <a:rPr lang="ja-JP" altLang="en-GB" b="1" dirty="0">
                <a:latin typeface="+mn-lt"/>
                <a:ea typeface="ＭＳ Ｐゴシック" pitchFamily="34" charset="-128"/>
                <a:cs typeface="ＭＳ Ｐゴシック" pitchFamily="34" charset="-128"/>
              </a:rPr>
              <a:t>‘</a:t>
            </a:r>
            <a:r>
              <a:rPr lang="en-GB" altLang="ja-JP" i="1" dirty="0">
                <a:latin typeface="+mn-lt"/>
                <a:ea typeface="ＭＳ Ｐゴシック" pitchFamily="34" charset="-128"/>
                <a:cs typeface="ＭＳ Ｐゴシック" pitchFamily="34" charset="-128"/>
              </a:rPr>
              <a:t>The course has provided me with a broad range of educational tools which I can apply in an environmental and/or conservation based career.  From Habitat Management and Wildlife Behaviour to Environmental Law and Professional Practice.</a:t>
            </a:r>
            <a:r>
              <a:rPr lang="ja-JP" altLang="en-GB" dirty="0">
                <a:latin typeface="+mn-lt"/>
                <a:ea typeface="ＭＳ Ｐゴシック" pitchFamily="34" charset="-128"/>
                <a:cs typeface="ＭＳ Ｐゴシック" pitchFamily="34" charset="-128"/>
              </a:rPr>
              <a:t>’</a:t>
            </a:r>
            <a:endParaRPr lang="en-GB" altLang="ja-JP" dirty="0">
              <a:latin typeface="+mn-lt"/>
              <a:ea typeface="ＭＳ Ｐゴシック" pitchFamily="34" charset="-128"/>
              <a:cs typeface="ＭＳ Ｐゴシック" pitchFamily="34" charset="-128"/>
            </a:endParaRPr>
          </a:p>
          <a:p>
            <a:pPr marL="0" indent="0">
              <a:buFontTx/>
              <a:buNone/>
            </a:pPr>
            <a:r>
              <a:rPr lang="en-GB" dirty="0">
                <a:latin typeface="+mn-lt"/>
                <a:ea typeface="ＭＳ Ｐゴシック" pitchFamily="34" charset="-128"/>
                <a:cs typeface="ＭＳ Ｐゴシック" pitchFamily="34" charset="-128"/>
              </a:rPr>
              <a:t>Andrew Fisher, BSc Ecology &amp; Wildlife Conservation</a:t>
            </a:r>
          </a:p>
          <a:p>
            <a:pPr marL="0" indent="0">
              <a:buFontTx/>
              <a:buNone/>
            </a:pPr>
            <a:endParaRPr lang="en-GB" dirty="0">
              <a:latin typeface="+mn-lt"/>
              <a:ea typeface="ＭＳ Ｐゴシック" pitchFamily="34" charset="-128"/>
              <a:cs typeface="ＭＳ Ｐゴシック" pitchFamily="34" charset="-128"/>
            </a:endParaRPr>
          </a:p>
          <a:p>
            <a:pPr marL="0" indent="0">
              <a:buFontTx/>
              <a:buNone/>
            </a:pPr>
            <a:r>
              <a:rPr lang="ja-JP" altLang="en-GB" dirty="0">
                <a:latin typeface="+mn-lt"/>
                <a:ea typeface="ＭＳ Ｐゴシック" pitchFamily="34" charset="-128"/>
                <a:cs typeface="ＭＳ Ｐゴシック" pitchFamily="34" charset="-128"/>
              </a:rPr>
              <a:t>‘</a:t>
            </a:r>
            <a:r>
              <a:rPr lang="en-GB" altLang="ja-JP" i="1" dirty="0">
                <a:latin typeface="+mn-lt"/>
                <a:ea typeface="ＭＳ Ｐゴシック" pitchFamily="34" charset="-128"/>
                <a:cs typeface="ＭＳ Ｐゴシック" pitchFamily="34" charset="-128"/>
              </a:rPr>
              <a:t>The variety of subjects available within the course adds significant value to a C.V.  In addition, being able to focus during the third year on areas of particular interest has made for a more </a:t>
            </a:r>
            <a:r>
              <a:rPr lang="ja-JP" altLang="en-GB" i="1" dirty="0">
                <a:latin typeface="+mn-lt"/>
                <a:ea typeface="ＭＳ Ｐゴシック" pitchFamily="34" charset="-128"/>
                <a:cs typeface="ＭＳ Ｐゴシック" pitchFamily="34" charset="-128"/>
              </a:rPr>
              <a:t>‘</a:t>
            </a:r>
            <a:r>
              <a:rPr lang="en-GB" altLang="ja-JP" i="1" dirty="0">
                <a:latin typeface="+mn-lt"/>
                <a:ea typeface="ＭＳ Ｐゴシック" pitchFamily="34" charset="-128"/>
                <a:cs typeface="ＭＳ Ｐゴシック" pitchFamily="34" charset="-128"/>
              </a:rPr>
              <a:t>tailor made</a:t>
            </a:r>
            <a:r>
              <a:rPr lang="ja-JP" altLang="en-GB" i="1" dirty="0">
                <a:latin typeface="+mn-lt"/>
                <a:ea typeface="ＭＳ Ｐゴシック" pitchFamily="34" charset="-128"/>
                <a:cs typeface="ＭＳ Ｐゴシック" pitchFamily="34" charset="-128"/>
              </a:rPr>
              <a:t>’</a:t>
            </a:r>
            <a:r>
              <a:rPr lang="en-GB" altLang="ja-JP" i="1" dirty="0">
                <a:latin typeface="+mn-lt"/>
                <a:ea typeface="ＭＳ Ｐゴシック" pitchFamily="34" charset="-128"/>
                <a:cs typeface="ＭＳ Ｐゴシック" pitchFamily="34" charset="-128"/>
              </a:rPr>
              <a:t> experience.</a:t>
            </a:r>
            <a:r>
              <a:rPr lang="ja-JP" altLang="en-GB" dirty="0">
                <a:latin typeface="+mn-lt"/>
                <a:ea typeface="ＭＳ Ｐゴシック" pitchFamily="34" charset="-128"/>
                <a:cs typeface="ＭＳ Ｐゴシック" pitchFamily="34" charset="-128"/>
              </a:rPr>
              <a:t>’</a:t>
            </a:r>
            <a:endParaRPr lang="en-GB" altLang="ja-JP" dirty="0">
              <a:latin typeface="+mn-lt"/>
              <a:ea typeface="ＭＳ Ｐゴシック" pitchFamily="34" charset="-128"/>
              <a:cs typeface="ＭＳ Ｐゴシック" pitchFamily="34" charset="-128"/>
            </a:endParaRPr>
          </a:p>
          <a:p>
            <a:pPr marL="0" indent="0">
              <a:buFontTx/>
              <a:buNone/>
            </a:pPr>
            <a:r>
              <a:rPr lang="en-GB" dirty="0">
                <a:latin typeface="+mn-lt"/>
                <a:ea typeface="ＭＳ Ｐゴシック" pitchFamily="34" charset="-128"/>
                <a:cs typeface="ＭＳ Ｐゴシック" pitchFamily="34" charset="-128"/>
              </a:rPr>
              <a:t>Ann Thornton, BSc Ecology &amp; Wildlife Conservation</a:t>
            </a:r>
          </a:p>
        </p:txBody>
      </p:sp>
    </p:spTree>
    <p:extLst>
      <p:ext uri="{BB962C8B-B14F-4D97-AF65-F5344CB8AC3E}">
        <p14:creationId xmlns:p14="http://schemas.microsoft.com/office/powerpoint/2010/main" val="1480820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850472" y="238542"/>
            <a:ext cx="9912161" cy="860915"/>
          </a:xfrm>
        </p:spPr>
        <p:txBody>
          <a:bodyPr/>
          <a:lstStyle/>
          <a:p>
            <a:r>
              <a:rPr lang="en-GB" dirty="0"/>
              <a:t>BSc Ecology and Wildlife Conservation</a:t>
            </a:r>
          </a:p>
        </p:txBody>
      </p:sp>
      <p:sp>
        <p:nvSpPr>
          <p:cNvPr id="197635" name="Rectangle 3"/>
          <p:cNvSpPr>
            <a:spLocks noGrp="1" noChangeArrowheads="1"/>
          </p:cNvSpPr>
          <p:nvPr>
            <p:ph type="body" idx="1"/>
          </p:nvPr>
        </p:nvSpPr>
        <p:spPr/>
        <p:txBody>
          <a:bodyPr/>
          <a:lstStyle/>
          <a:p>
            <a:pPr marL="126000" indent="0">
              <a:buNone/>
            </a:pPr>
            <a:endParaRPr lang="en-GB" dirty="0">
              <a:solidFill>
                <a:srgbClr val="000000"/>
              </a:solidFill>
            </a:endParaRPr>
          </a:p>
          <a:p>
            <a:pPr marL="126000" indent="0">
              <a:buNone/>
            </a:pPr>
            <a:r>
              <a:rPr lang="en-GB" sz="2400" dirty="0">
                <a:solidFill>
                  <a:srgbClr val="000000"/>
                </a:solidFill>
              </a:rPr>
              <a:t>You will be well qualified for:</a:t>
            </a:r>
          </a:p>
          <a:p>
            <a:r>
              <a:rPr lang="en-GB" sz="2400" dirty="0">
                <a:solidFill>
                  <a:srgbClr val="000000"/>
                </a:solidFill>
              </a:rPr>
              <a:t>Ecological NGOs</a:t>
            </a:r>
          </a:p>
          <a:p>
            <a:pPr>
              <a:buFont typeface="Arial" pitchFamily="34" charset="0"/>
              <a:buChar char="•"/>
            </a:pPr>
            <a:r>
              <a:rPr lang="en-GB" sz="2400" dirty="0">
                <a:solidFill>
                  <a:srgbClr val="000000"/>
                </a:solidFill>
              </a:rPr>
              <a:t>Government conservation</a:t>
            </a:r>
          </a:p>
          <a:p>
            <a:pPr>
              <a:buFont typeface="Arial" pitchFamily="34" charset="0"/>
              <a:buChar char="•"/>
            </a:pPr>
            <a:r>
              <a:rPr lang="en-GB" sz="2400" dirty="0">
                <a:solidFill>
                  <a:srgbClr val="000000"/>
                </a:solidFill>
              </a:rPr>
              <a:t>Ecological consultancy</a:t>
            </a:r>
          </a:p>
          <a:p>
            <a:pPr>
              <a:buFont typeface="Arial" pitchFamily="34" charset="0"/>
              <a:buChar char="•"/>
            </a:pPr>
            <a:r>
              <a:rPr lang="en-GB" sz="2400" dirty="0">
                <a:solidFill>
                  <a:srgbClr val="000000"/>
                </a:solidFill>
              </a:rPr>
              <a:t>Ecotourism</a:t>
            </a:r>
          </a:p>
          <a:p>
            <a:pPr>
              <a:buFont typeface="Arial" pitchFamily="34" charset="0"/>
              <a:buChar char="•"/>
            </a:pPr>
            <a:r>
              <a:rPr lang="en-GB" sz="2400" dirty="0">
                <a:solidFill>
                  <a:srgbClr val="000000"/>
                </a:solidFill>
              </a:rPr>
              <a:t>Further education</a:t>
            </a:r>
          </a:p>
          <a:p>
            <a:pPr>
              <a:buFont typeface="Arial" pitchFamily="34" charset="0"/>
              <a:buChar char="•"/>
            </a:pPr>
            <a:r>
              <a:rPr lang="en-GB" sz="2400" dirty="0">
                <a:solidFill>
                  <a:srgbClr val="000000"/>
                </a:solidFill>
              </a:rPr>
              <a:t>Research degree</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3895" y="2506138"/>
            <a:ext cx="2731946" cy="3734394"/>
          </a:xfrm>
          <a:prstGeom prst="rect">
            <a:avLst/>
          </a:prstGeom>
        </p:spPr>
      </p:pic>
    </p:spTree>
    <p:extLst>
      <p:ext uri="{BB962C8B-B14F-4D97-AF65-F5344CB8AC3E}">
        <p14:creationId xmlns:p14="http://schemas.microsoft.com/office/powerpoint/2010/main" val="1749553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947012" y="-1"/>
            <a:ext cx="9912161" cy="1388533"/>
          </a:xfrm>
        </p:spPr>
        <p:txBody>
          <a:bodyPr/>
          <a:lstStyle/>
          <a:p>
            <a:r>
              <a:rPr lang="en-GB" dirty="0"/>
              <a:t>Other courses in the Department of Life and Environmental Sciences</a:t>
            </a:r>
          </a:p>
        </p:txBody>
      </p:sp>
      <p:sp>
        <p:nvSpPr>
          <p:cNvPr id="197635" name="Rectangle 3"/>
          <p:cNvSpPr>
            <a:spLocks noGrp="1" noChangeArrowheads="1"/>
          </p:cNvSpPr>
          <p:nvPr>
            <p:ph type="body" idx="1"/>
          </p:nvPr>
        </p:nvSpPr>
        <p:spPr>
          <a:xfrm>
            <a:off x="474381" y="1851659"/>
            <a:ext cx="11384792" cy="4807595"/>
          </a:xfrm>
        </p:spPr>
        <p:txBody>
          <a:bodyPr/>
          <a:lstStyle/>
          <a:p>
            <a:r>
              <a:rPr lang="en-US" sz="3200" dirty="0"/>
              <a:t>BSc Biological Sciences</a:t>
            </a:r>
          </a:p>
          <a:p>
            <a:pPr marL="126000" indent="0">
              <a:buNone/>
            </a:pPr>
            <a:endParaRPr lang="en-US" sz="3200" dirty="0"/>
          </a:p>
          <a:p>
            <a:r>
              <a:rPr lang="en-US" sz="3200" dirty="0"/>
              <a:t>BSc Environmental Science</a:t>
            </a:r>
          </a:p>
          <a:p>
            <a:pPr marL="126000" indent="0">
              <a:buNone/>
            </a:pPr>
            <a:endParaRPr lang="en-US" sz="3200" dirty="0"/>
          </a:p>
          <a:p>
            <a:r>
              <a:rPr lang="en-US" sz="3200" dirty="0"/>
              <a:t>BSc Geography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Programme (course) leader</a:t>
            </a:r>
          </a:p>
        </p:txBody>
      </p:sp>
      <p:pic>
        <p:nvPicPr>
          <p:cNvPr id="5" name="Picture 4" descr="I:\ApSci\Private\General Information\Applied Sciences - information\Staff Photos\2012 photo board\Anita Diaz.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47293" y="1327938"/>
            <a:ext cx="4703765" cy="403244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Text Placeholder 2"/>
          <p:cNvSpPr txBox="1">
            <a:spLocks/>
          </p:cNvSpPr>
          <p:nvPr/>
        </p:nvSpPr>
        <p:spPr>
          <a:xfrm>
            <a:off x="3540458" y="5360385"/>
            <a:ext cx="6931594"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Anita Diaz</a:t>
            </a:r>
          </a:p>
          <a:p>
            <a:pPr marL="126000" indent="0">
              <a:lnSpc>
                <a:spcPct val="100000"/>
              </a:lnSpc>
              <a:spcBef>
                <a:spcPts val="0"/>
              </a:spcBef>
              <a:buNone/>
            </a:pPr>
            <a:r>
              <a:rPr lang="en-US" kern="0" dirty="0"/>
              <a:t>Plant and animal interactions, conservation ecology</a:t>
            </a:r>
          </a:p>
        </p:txBody>
      </p:sp>
    </p:spTree>
    <p:extLst>
      <p:ext uri="{BB962C8B-B14F-4D97-AF65-F5344CB8AC3E}">
        <p14:creationId xmlns:p14="http://schemas.microsoft.com/office/powerpoint/2010/main" val="4199040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2"/>
          </p:nvPr>
        </p:nvPicPr>
        <p:blipFill>
          <a:blip r:embed="rId3">
            <a:extLst>
              <a:ext uri="{28A0092B-C50C-407E-A947-70E740481C1C}">
                <a14:useLocalDpi xmlns:a14="http://schemas.microsoft.com/office/drawing/2010/main"/>
              </a:ext>
            </a:extLst>
          </a:blip>
          <a:stretch>
            <a:fillRect/>
          </a:stretch>
        </p:blipFill>
        <p:spPr>
          <a:xfrm>
            <a:off x="1190290" y="1045403"/>
            <a:ext cx="2346334" cy="2201824"/>
          </a:xfrm>
        </p:spPr>
      </p:pic>
      <p:pic>
        <p:nvPicPr>
          <p:cNvPr id="11" name="Picture Placeholder 10"/>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5073001" y="1048244"/>
            <a:ext cx="2074121" cy="2198983"/>
          </a:xfrm>
          <a:ln>
            <a:noFill/>
          </a:ln>
        </p:spPr>
      </p:pic>
      <p:pic>
        <p:nvPicPr>
          <p:cNvPr id="12" name="Picture Placeholder 11"/>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a:xfrm>
            <a:off x="5406841" y="3926451"/>
            <a:ext cx="1370493" cy="2202202"/>
          </a:xfrm>
        </p:spPr>
      </p:pic>
      <p:pic>
        <p:nvPicPr>
          <p:cNvPr id="13" name="Picture Placeholder 12"/>
          <p:cNvPicPr>
            <a:picLocks noGrp="1" noChangeAspect="1"/>
          </p:cNvPicPr>
          <p:nvPr>
            <p:ph type="pic" sz="quarter" idx="16"/>
          </p:nvPr>
        </p:nvPicPr>
        <p:blipFill rotWithShape="1">
          <a:blip r:embed="rId6" cstate="screen">
            <a:extLst>
              <a:ext uri="{28A0092B-C50C-407E-A947-70E740481C1C}">
                <a14:useLocalDpi xmlns:a14="http://schemas.microsoft.com/office/drawing/2010/main"/>
              </a:ext>
            </a:extLst>
          </a:blip>
          <a:srcRect/>
          <a:stretch/>
        </p:blipFill>
        <p:spPr>
          <a:xfrm>
            <a:off x="884342" y="3937606"/>
            <a:ext cx="2910686" cy="2191047"/>
          </a:xfrm>
        </p:spPr>
      </p:pic>
      <p:pic>
        <p:nvPicPr>
          <p:cNvPr id="14" name="Picture Placeholder 13"/>
          <p:cNvPicPr>
            <a:picLocks noGrp="1" noChangeAspect="1"/>
          </p:cNvPicPr>
          <p:nvPr>
            <p:ph type="pic" sz="quarter" idx="17"/>
          </p:nvPr>
        </p:nvPicPr>
        <p:blipFill>
          <a:blip r:embed="rId7" cstate="screen">
            <a:extLst>
              <a:ext uri="{28A0092B-C50C-407E-A947-70E740481C1C}">
                <a14:useLocalDpi xmlns:a14="http://schemas.microsoft.com/office/drawing/2010/main"/>
              </a:ext>
            </a:extLst>
          </a:blip>
          <a:stretch>
            <a:fillRect/>
          </a:stretch>
        </p:blipFill>
        <p:spPr>
          <a:xfrm>
            <a:off x="8675322" y="3930116"/>
            <a:ext cx="2534662" cy="2201824"/>
          </a:xfrm>
        </p:spPr>
      </p:pic>
      <p:sp>
        <p:nvSpPr>
          <p:cNvPr id="15" name="Text Placeholder 2"/>
          <p:cNvSpPr txBox="1">
            <a:spLocks/>
          </p:cNvSpPr>
          <p:nvPr/>
        </p:nvSpPr>
        <p:spPr>
          <a:xfrm>
            <a:off x="949658" y="3172115"/>
            <a:ext cx="3897077"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Amanda </a:t>
            </a:r>
            <a:r>
              <a:rPr lang="en-US" b="1" kern="0" dirty="0" err="1">
                <a:solidFill>
                  <a:srgbClr val="D81476"/>
                </a:solidFill>
                <a:latin typeface="+mj-lt"/>
              </a:rPr>
              <a:t>Korstjens</a:t>
            </a:r>
            <a:endParaRPr lang="en-US" b="1" kern="0" dirty="0">
              <a:solidFill>
                <a:srgbClr val="D81476"/>
              </a:solidFill>
              <a:latin typeface="+mj-lt"/>
            </a:endParaRPr>
          </a:p>
          <a:p>
            <a:pPr marL="126000" indent="0">
              <a:lnSpc>
                <a:spcPct val="100000"/>
              </a:lnSpc>
              <a:spcBef>
                <a:spcPts val="0"/>
              </a:spcBef>
              <a:buNone/>
            </a:pPr>
            <a:r>
              <a:rPr lang="en-US" kern="0" spc="-30" dirty="0"/>
              <a:t>Primate </a:t>
            </a:r>
            <a:r>
              <a:rPr lang="en-US" kern="0" spc="-30" dirty="0" err="1"/>
              <a:t>behaviour</a:t>
            </a:r>
            <a:r>
              <a:rPr lang="en-US" kern="0" spc="-30" dirty="0"/>
              <a:t> and </a:t>
            </a:r>
            <a:r>
              <a:rPr lang="en-US" kern="0" dirty="0"/>
              <a:t>ecology</a:t>
            </a:r>
          </a:p>
        </p:txBody>
      </p:sp>
      <p:sp>
        <p:nvSpPr>
          <p:cNvPr id="16" name="Text Placeholder 2"/>
          <p:cNvSpPr txBox="1">
            <a:spLocks/>
          </p:cNvSpPr>
          <p:nvPr/>
        </p:nvSpPr>
        <p:spPr>
          <a:xfrm>
            <a:off x="4846736" y="3214909"/>
            <a:ext cx="3317546"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Kathy Hodder</a:t>
            </a:r>
          </a:p>
          <a:p>
            <a:pPr marL="126000" indent="0">
              <a:lnSpc>
                <a:spcPct val="100000"/>
              </a:lnSpc>
              <a:spcBef>
                <a:spcPts val="0"/>
              </a:spcBef>
              <a:buNone/>
            </a:pPr>
            <a:r>
              <a:rPr lang="en-US" kern="0" spc="-30" dirty="0"/>
              <a:t>Ecology and sustainability</a:t>
            </a:r>
            <a:endParaRPr lang="en-US" kern="0" dirty="0"/>
          </a:p>
        </p:txBody>
      </p:sp>
      <p:sp>
        <p:nvSpPr>
          <p:cNvPr id="17" name="Text Placeholder 2"/>
          <p:cNvSpPr txBox="1">
            <a:spLocks/>
          </p:cNvSpPr>
          <p:nvPr/>
        </p:nvSpPr>
        <p:spPr>
          <a:xfrm>
            <a:off x="8428132" y="3214909"/>
            <a:ext cx="3317546"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Richard </a:t>
            </a:r>
            <a:r>
              <a:rPr lang="en-US" b="1" kern="0" dirty="0" err="1">
                <a:solidFill>
                  <a:srgbClr val="D81476"/>
                </a:solidFill>
                <a:latin typeface="+mj-lt"/>
              </a:rPr>
              <a:t>Stillman</a:t>
            </a:r>
            <a:endParaRPr lang="en-US" b="1" kern="0" dirty="0">
              <a:solidFill>
                <a:srgbClr val="D81476"/>
              </a:solidFill>
              <a:latin typeface="+mj-lt"/>
            </a:endParaRPr>
          </a:p>
          <a:p>
            <a:pPr marL="126000" indent="0">
              <a:lnSpc>
                <a:spcPct val="100000"/>
              </a:lnSpc>
              <a:spcBef>
                <a:spcPts val="0"/>
              </a:spcBef>
              <a:buNone/>
            </a:pPr>
            <a:r>
              <a:rPr lang="en-US" kern="0" spc="-30" dirty="0"/>
              <a:t>Bird ecology and modelling</a:t>
            </a:r>
            <a:endParaRPr lang="en-US" kern="0" dirty="0"/>
          </a:p>
        </p:txBody>
      </p:sp>
      <p:sp>
        <p:nvSpPr>
          <p:cNvPr id="18" name="Text Placeholder 2"/>
          <p:cNvSpPr txBox="1">
            <a:spLocks/>
          </p:cNvSpPr>
          <p:nvPr/>
        </p:nvSpPr>
        <p:spPr>
          <a:xfrm>
            <a:off x="644853" y="6074223"/>
            <a:ext cx="3897077"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Adrian Newton</a:t>
            </a:r>
          </a:p>
          <a:p>
            <a:pPr marL="126000" indent="0">
              <a:lnSpc>
                <a:spcPct val="100000"/>
              </a:lnSpc>
              <a:spcBef>
                <a:spcPts val="0"/>
              </a:spcBef>
              <a:buNone/>
            </a:pPr>
            <a:r>
              <a:rPr lang="en-US" kern="0" spc="-30" dirty="0"/>
              <a:t>Forest ecology and sustainability</a:t>
            </a:r>
            <a:endParaRPr lang="en-US" kern="0" dirty="0"/>
          </a:p>
        </p:txBody>
      </p:sp>
      <p:sp>
        <p:nvSpPr>
          <p:cNvPr id="19" name="Text Placeholder 2"/>
          <p:cNvSpPr txBox="1">
            <a:spLocks/>
          </p:cNvSpPr>
          <p:nvPr/>
        </p:nvSpPr>
        <p:spPr>
          <a:xfrm>
            <a:off x="5177451" y="6085107"/>
            <a:ext cx="2355464"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Roger Herbert</a:t>
            </a:r>
          </a:p>
          <a:p>
            <a:pPr marL="126000" indent="0">
              <a:lnSpc>
                <a:spcPct val="100000"/>
              </a:lnSpc>
              <a:spcBef>
                <a:spcPts val="0"/>
              </a:spcBef>
              <a:buNone/>
            </a:pPr>
            <a:r>
              <a:rPr lang="en-US" kern="0" spc="-30" dirty="0"/>
              <a:t>Marine biology</a:t>
            </a:r>
            <a:endParaRPr lang="en-US" kern="0" dirty="0"/>
          </a:p>
        </p:txBody>
      </p:sp>
      <p:sp>
        <p:nvSpPr>
          <p:cNvPr id="20" name="Text Placeholder 2"/>
          <p:cNvSpPr txBox="1">
            <a:spLocks/>
          </p:cNvSpPr>
          <p:nvPr/>
        </p:nvSpPr>
        <p:spPr>
          <a:xfrm>
            <a:off x="8428132" y="6095993"/>
            <a:ext cx="3897077"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Rick Stafford</a:t>
            </a:r>
          </a:p>
          <a:p>
            <a:pPr marL="126000" indent="0">
              <a:lnSpc>
                <a:spcPct val="100000"/>
              </a:lnSpc>
              <a:spcBef>
                <a:spcPts val="0"/>
              </a:spcBef>
              <a:buNone/>
            </a:pPr>
            <a:r>
              <a:rPr lang="en-US" kern="0" spc="-30" dirty="0"/>
              <a:t>Ecology and statistics </a:t>
            </a:r>
            <a:endParaRPr lang="en-US" kern="0" dirty="0"/>
          </a:p>
        </p:txBody>
      </p:sp>
      <p:pic>
        <p:nvPicPr>
          <p:cNvPr id="4" name="Picture 3"/>
          <p:cNvPicPr>
            <a:picLocks noChangeAspect="1"/>
          </p:cNvPicPr>
          <p:nvPr/>
        </p:nvPicPr>
        <p:blipFill>
          <a:blip r:embed="rId8"/>
          <a:stretch>
            <a:fillRect/>
          </a:stretch>
        </p:blipFill>
        <p:spPr>
          <a:xfrm>
            <a:off x="8675322" y="1045403"/>
            <a:ext cx="2182669" cy="2182669"/>
          </a:xfrm>
          <a:prstGeom prst="rect">
            <a:avLst/>
          </a:prstGeom>
        </p:spPr>
      </p:pic>
    </p:spTree>
    <p:extLst>
      <p:ext uri="{BB962C8B-B14F-4D97-AF65-F5344CB8AC3E}">
        <p14:creationId xmlns:p14="http://schemas.microsoft.com/office/powerpoint/2010/main" val="2226020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p:cNvSpPr txBox="1">
            <a:spLocks/>
          </p:cNvSpPr>
          <p:nvPr/>
        </p:nvSpPr>
        <p:spPr>
          <a:xfrm>
            <a:off x="1058518" y="3149255"/>
            <a:ext cx="3897077"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Elena </a:t>
            </a:r>
            <a:r>
              <a:rPr lang="en-US" b="1" kern="0" dirty="0" err="1">
                <a:solidFill>
                  <a:srgbClr val="D81476"/>
                </a:solidFill>
                <a:latin typeface="+mj-lt"/>
              </a:rPr>
              <a:t>Cantarello</a:t>
            </a:r>
            <a:endParaRPr lang="en-US" b="1" kern="0" dirty="0">
              <a:solidFill>
                <a:srgbClr val="D81476"/>
              </a:solidFill>
              <a:latin typeface="+mj-lt"/>
            </a:endParaRPr>
          </a:p>
          <a:p>
            <a:pPr marL="126000" indent="0">
              <a:lnSpc>
                <a:spcPct val="100000"/>
              </a:lnSpc>
              <a:spcBef>
                <a:spcPts val="0"/>
              </a:spcBef>
              <a:buNone/>
            </a:pPr>
            <a:r>
              <a:rPr lang="en-US" kern="0" spc="-30" dirty="0"/>
              <a:t>Green economy, forest ecology</a:t>
            </a:r>
            <a:endParaRPr lang="en-US" kern="0" dirty="0"/>
          </a:p>
        </p:txBody>
      </p:sp>
      <p:sp>
        <p:nvSpPr>
          <p:cNvPr id="16" name="Text Placeholder 2"/>
          <p:cNvSpPr txBox="1">
            <a:spLocks/>
          </p:cNvSpPr>
          <p:nvPr/>
        </p:nvSpPr>
        <p:spPr>
          <a:xfrm>
            <a:off x="4781420" y="3169189"/>
            <a:ext cx="4057778"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Duncan </a:t>
            </a:r>
            <a:r>
              <a:rPr lang="en-US" b="1" kern="0" dirty="0" err="1">
                <a:solidFill>
                  <a:srgbClr val="D81476"/>
                </a:solidFill>
                <a:latin typeface="+mj-lt"/>
              </a:rPr>
              <a:t>Golicher</a:t>
            </a:r>
            <a:endParaRPr lang="en-US" b="1" kern="0" dirty="0">
              <a:solidFill>
                <a:srgbClr val="D81476"/>
              </a:solidFill>
              <a:latin typeface="+mj-lt"/>
            </a:endParaRPr>
          </a:p>
          <a:p>
            <a:pPr marL="126000" indent="0">
              <a:lnSpc>
                <a:spcPct val="100000"/>
              </a:lnSpc>
              <a:spcBef>
                <a:spcPts val="0"/>
              </a:spcBef>
              <a:buNone/>
            </a:pPr>
            <a:r>
              <a:rPr lang="en-US" kern="0" spc="-30" dirty="0"/>
              <a:t>Forest ecology and biogeography</a:t>
            </a:r>
            <a:endParaRPr lang="en-US" kern="0" dirty="0"/>
          </a:p>
        </p:txBody>
      </p:sp>
      <p:sp>
        <p:nvSpPr>
          <p:cNvPr id="17" name="Text Placeholder 2"/>
          <p:cNvSpPr txBox="1">
            <a:spLocks/>
          </p:cNvSpPr>
          <p:nvPr/>
        </p:nvSpPr>
        <p:spPr>
          <a:xfrm>
            <a:off x="8558764" y="3169189"/>
            <a:ext cx="3317546"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Pippa </a:t>
            </a:r>
            <a:r>
              <a:rPr lang="en-US" b="1" kern="0" dirty="0" err="1">
                <a:solidFill>
                  <a:srgbClr val="D81476"/>
                </a:solidFill>
                <a:latin typeface="+mj-lt"/>
              </a:rPr>
              <a:t>Gillingham</a:t>
            </a:r>
            <a:endParaRPr lang="en-US" b="1" kern="0" dirty="0">
              <a:solidFill>
                <a:srgbClr val="D81476"/>
              </a:solidFill>
              <a:latin typeface="+mj-lt"/>
            </a:endParaRPr>
          </a:p>
          <a:p>
            <a:pPr marL="126000" indent="0">
              <a:lnSpc>
                <a:spcPct val="100000"/>
              </a:lnSpc>
              <a:spcBef>
                <a:spcPts val="0"/>
              </a:spcBef>
              <a:buNone/>
            </a:pPr>
            <a:r>
              <a:rPr lang="en-US" kern="0" spc="-30" dirty="0"/>
              <a:t>Biogeography</a:t>
            </a:r>
            <a:endParaRPr lang="en-US" kern="0" dirty="0"/>
          </a:p>
        </p:txBody>
      </p:sp>
      <p:sp>
        <p:nvSpPr>
          <p:cNvPr id="18" name="Text Placeholder 2"/>
          <p:cNvSpPr txBox="1">
            <a:spLocks/>
          </p:cNvSpPr>
          <p:nvPr/>
        </p:nvSpPr>
        <p:spPr>
          <a:xfrm>
            <a:off x="938772" y="6074222"/>
            <a:ext cx="3897077"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Ross Hill</a:t>
            </a:r>
          </a:p>
          <a:p>
            <a:pPr marL="126000" indent="0">
              <a:lnSpc>
                <a:spcPct val="100000"/>
              </a:lnSpc>
              <a:spcBef>
                <a:spcPts val="0"/>
              </a:spcBef>
              <a:buNone/>
            </a:pPr>
            <a:r>
              <a:rPr lang="en-US" kern="0" spc="-30" dirty="0"/>
              <a:t>Remote sensing, GIS</a:t>
            </a:r>
            <a:endParaRPr lang="en-US" kern="0" dirty="0"/>
          </a:p>
        </p:txBody>
      </p:sp>
      <p:sp>
        <p:nvSpPr>
          <p:cNvPr id="19" name="Text Placeholder 2"/>
          <p:cNvSpPr txBox="1">
            <a:spLocks/>
          </p:cNvSpPr>
          <p:nvPr/>
        </p:nvSpPr>
        <p:spPr>
          <a:xfrm>
            <a:off x="4709353" y="6085107"/>
            <a:ext cx="2355464"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Rob Britton</a:t>
            </a:r>
          </a:p>
          <a:p>
            <a:pPr marL="126000" indent="0">
              <a:lnSpc>
                <a:spcPct val="100000"/>
              </a:lnSpc>
              <a:spcBef>
                <a:spcPts val="0"/>
              </a:spcBef>
              <a:buNone/>
            </a:pPr>
            <a:r>
              <a:rPr lang="en-US" kern="0" spc="-30" dirty="0"/>
              <a:t>Fish Ecology</a:t>
            </a:r>
            <a:endParaRPr lang="en-US" kern="0" dirty="0"/>
          </a:p>
        </p:txBody>
      </p:sp>
      <p:sp>
        <p:nvSpPr>
          <p:cNvPr id="20" name="Text Placeholder 2"/>
          <p:cNvSpPr txBox="1">
            <a:spLocks/>
          </p:cNvSpPr>
          <p:nvPr/>
        </p:nvSpPr>
        <p:spPr>
          <a:xfrm>
            <a:off x="8661243" y="6095993"/>
            <a:ext cx="3370923"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Iain Green</a:t>
            </a:r>
          </a:p>
          <a:p>
            <a:pPr marL="126000" indent="0">
              <a:lnSpc>
                <a:spcPct val="100000"/>
              </a:lnSpc>
              <a:spcBef>
                <a:spcPts val="0"/>
              </a:spcBef>
              <a:buNone/>
            </a:pPr>
            <a:r>
              <a:rPr lang="en-US" kern="0" dirty="0"/>
              <a:t>Soil ecology and toxicology</a:t>
            </a:r>
          </a:p>
        </p:txBody>
      </p:sp>
      <p:pic>
        <p:nvPicPr>
          <p:cNvPr id="21" name="Picture Placeholder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297990" y="1055912"/>
            <a:ext cx="2126863" cy="2188963"/>
          </a:xfrm>
          <a:prstGeom prst="rect">
            <a:avLst/>
          </a:prstGeom>
          <a:noFill/>
          <a:ln w="9525">
            <a:noFill/>
            <a:miter lim="800000"/>
            <a:headEnd/>
            <a:tailEnd/>
          </a:ln>
          <a:effectLst/>
        </p:spPr>
      </p:pic>
      <p:pic>
        <p:nvPicPr>
          <p:cNvPr id="22" name="Picture Placeholder 10"/>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5018150" y="1045026"/>
            <a:ext cx="2162050" cy="2188963"/>
          </a:xfrm>
          <a:ln>
            <a:noFill/>
          </a:ln>
        </p:spPr>
      </p:pic>
      <p:pic>
        <p:nvPicPr>
          <p:cNvPr id="23" name="Picture Placeholder 12"/>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a:xfrm>
            <a:off x="8782282" y="1055912"/>
            <a:ext cx="2369765" cy="2174385"/>
          </a:xfrm>
        </p:spPr>
      </p:pic>
      <p:pic>
        <p:nvPicPr>
          <p:cNvPr id="24" name="Picture Placeholder 12"/>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a:stretch/>
        </p:blipFill>
        <p:spPr>
          <a:xfrm>
            <a:off x="1178244" y="3935323"/>
            <a:ext cx="2370496" cy="2202004"/>
          </a:xfrm>
        </p:spPr>
      </p:pic>
      <p:pic>
        <p:nvPicPr>
          <p:cNvPr id="25" name="Picture Placeholder 13"/>
          <p:cNvPicPr>
            <a:picLocks noGrp="1" noChangeAspect="1"/>
          </p:cNvPicPr>
          <p:nvPr>
            <p:ph type="pic" sz="quarter" idx="17"/>
          </p:nvPr>
        </p:nvPicPr>
        <p:blipFill>
          <a:blip r:embed="rId6">
            <a:extLst>
              <a:ext uri="{28A0092B-C50C-407E-A947-70E740481C1C}">
                <a14:useLocalDpi xmlns:a14="http://schemas.microsoft.com/office/drawing/2010/main"/>
              </a:ext>
            </a:extLst>
          </a:blip>
          <a:stretch>
            <a:fillRect/>
          </a:stretch>
        </p:blipFill>
        <p:spPr>
          <a:xfrm>
            <a:off x="8880656" y="3942821"/>
            <a:ext cx="2178592" cy="2185830"/>
          </a:xfrm>
        </p:spPr>
      </p:pic>
      <p:pic>
        <p:nvPicPr>
          <p:cNvPr id="27" name="Picture Placeholder 13"/>
          <p:cNvPicPr>
            <a:picLocks noGrp="1" noChangeAspect="1"/>
          </p:cNvPicPr>
          <p:nvPr>
            <p:ph type="pic" sz="quarter" idx="17"/>
          </p:nvPr>
        </p:nvPicPr>
        <p:blipFill rotWithShape="1">
          <a:blip r:embed="rId7" cstate="screen">
            <a:extLst>
              <a:ext uri="{28A0092B-C50C-407E-A947-70E740481C1C}">
                <a14:useLocalDpi xmlns:a14="http://schemas.microsoft.com/office/drawing/2010/main"/>
              </a:ext>
            </a:extLst>
          </a:blip>
          <a:srcRect/>
          <a:stretch/>
        </p:blipFill>
        <p:spPr>
          <a:xfrm>
            <a:off x="4946649" y="3953707"/>
            <a:ext cx="2305053" cy="2185830"/>
          </a:xfrm>
        </p:spPr>
      </p:pic>
    </p:spTree>
    <p:extLst>
      <p:ext uri="{BB962C8B-B14F-4D97-AF65-F5344CB8AC3E}">
        <p14:creationId xmlns:p14="http://schemas.microsoft.com/office/powerpoint/2010/main" val="2580277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p:cNvSpPr txBox="1">
            <a:spLocks/>
          </p:cNvSpPr>
          <p:nvPr/>
        </p:nvSpPr>
        <p:spPr>
          <a:xfrm>
            <a:off x="1297990" y="3149255"/>
            <a:ext cx="2126863"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gn="ctr">
              <a:lnSpc>
                <a:spcPct val="100000"/>
              </a:lnSpc>
              <a:spcBef>
                <a:spcPts val="0"/>
              </a:spcBef>
              <a:buNone/>
            </a:pPr>
            <a:r>
              <a:rPr lang="en-US" b="1" kern="0" dirty="0">
                <a:solidFill>
                  <a:srgbClr val="D81476"/>
                </a:solidFill>
                <a:latin typeface="+mj-lt"/>
              </a:rPr>
              <a:t>Chris Shiel</a:t>
            </a:r>
          </a:p>
          <a:p>
            <a:pPr marL="126000" indent="0" algn="ctr">
              <a:lnSpc>
                <a:spcPct val="100000"/>
              </a:lnSpc>
              <a:spcBef>
                <a:spcPts val="0"/>
              </a:spcBef>
              <a:buNone/>
            </a:pPr>
            <a:r>
              <a:rPr lang="en-US" kern="0" spc="-30" dirty="0"/>
              <a:t>Sustainability</a:t>
            </a:r>
            <a:endParaRPr lang="en-US" kern="0" dirty="0"/>
          </a:p>
        </p:txBody>
      </p:sp>
      <p:sp>
        <p:nvSpPr>
          <p:cNvPr id="16" name="Text Placeholder 2"/>
          <p:cNvSpPr txBox="1">
            <a:spLocks/>
          </p:cNvSpPr>
          <p:nvPr/>
        </p:nvSpPr>
        <p:spPr>
          <a:xfrm>
            <a:off x="4212583" y="3149255"/>
            <a:ext cx="4057778"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gn="ctr">
              <a:lnSpc>
                <a:spcPct val="100000"/>
              </a:lnSpc>
              <a:spcBef>
                <a:spcPts val="0"/>
              </a:spcBef>
              <a:buNone/>
            </a:pPr>
            <a:r>
              <a:rPr lang="en-US" b="1" kern="0" dirty="0">
                <a:solidFill>
                  <a:srgbClr val="D81476"/>
                </a:solidFill>
                <a:latin typeface="+mj-lt"/>
              </a:rPr>
              <a:t>Dan Franklin</a:t>
            </a:r>
          </a:p>
          <a:p>
            <a:pPr marL="126000" indent="0" algn="ctr">
              <a:lnSpc>
                <a:spcPct val="100000"/>
              </a:lnSpc>
              <a:spcBef>
                <a:spcPts val="0"/>
              </a:spcBef>
              <a:buNone/>
            </a:pPr>
            <a:r>
              <a:rPr lang="en-US" kern="0" spc="-30" dirty="0"/>
              <a:t>Marine biology, oceanography</a:t>
            </a:r>
            <a:endParaRPr lang="en-US" kern="0" dirty="0"/>
          </a:p>
        </p:txBody>
      </p:sp>
      <p:sp>
        <p:nvSpPr>
          <p:cNvPr id="18" name="Text Placeholder 2"/>
          <p:cNvSpPr txBox="1">
            <a:spLocks/>
          </p:cNvSpPr>
          <p:nvPr/>
        </p:nvSpPr>
        <p:spPr>
          <a:xfrm>
            <a:off x="3187984" y="6095992"/>
            <a:ext cx="2486081"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Luciana </a:t>
            </a:r>
            <a:r>
              <a:rPr lang="en-US" b="1" kern="0" dirty="0" err="1">
                <a:solidFill>
                  <a:srgbClr val="D81476"/>
                </a:solidFill>
                <a:latin typeface="+mj-lt"/>
              </a:rPr>
              <a:t>Esteves</a:t>
            </a:r>
            <a:endParaRPr lang="en-US" b="1" kern="0" dirty="0">
              <a:solidFill>
                <a:srgbClr val="D81476"/>
              </a:solidFill>
              <a:latin typeface="+mj-lt"/>
            </a:endParaRPr>
          </a:p>
          <a:p>
            <a:pPr marL="126000" indent="0">
              <a:lnSpc>
                <a:spcPct val="100000"/>
              </a:lnSpc>
              <a:spcBef>
                <a:spcPts val="0"/>
              </a:spcBef>
              <a:buNone/>
            </a:pPr>
            <a:r>
              <a:rPr lang="en-US" kern="0" spc="-30" dirty="0"/>
              <a:t>Coastal processes</a:t>
            </a:r>
            <a:endParaRPr lang="en-US" kern="0" dirty="0"/>
          </a:p>
        </p:txBody>
      </p:sp>
      <p:sp>
        <p:nvSpPr>
          <p:cNvPr id="19" name="Text Placeholder 2"/>
          <p:cNvSpPr txBox="1">
            <a:spLocks/>
          </p:cNvSpPr>
          <p:nvPr/>
        </p:nvSpPr>
        <p:spPr>
          <a:xfrm>
            <a:off x="8139039" y="3149255"/>
            <a:ext cx="3924354"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gn="ctr">
              <a:lnSpc>
                <a:spcPct val="100000"/>
              </a:lnSpc>
              <a:spcBef>
                <a:spcPts val="0"/>
              </a:spcBef>
              <a:buNone/>
            </a:pPr>
            <a:r>
              <a:rPr lang="en-US" b="1" kern="0" dirty="0">
                <a:solidFill>
                  <a:srgbClr val="D81476"/>
                </a:solidFill>
                <a:latin typeface="+mj-lt"/>
              </a:rPr>
              <a:t>Andy Ford</a:t>
            </a:r>
          </a:p>
          <a:p>
            <a:pPr marL="126000" indent="0">
              <a:lnSpc>
                <a:spcPct val="100000"/>
              </a:lnSpc>
              <a:spcBef>
                <a:spcPts val="0"/>
              </a:spcBef>
              <a:buNone/>
            </a:pPr>
            <a:r>
              <a:rPr lang="en-US" kern="0" dirty="0"/>
              <a:t>Geomorphology, remote sensing</a:t>
            </a:r>
          </a:p>
        </p:txBody>
      </p:sp>
      <p:sp>
        <p:nvSpPr>
          <p:cNvPr id="20" name="Text Placeholder 2"/>
          <p:cNvSpPr txBox="1">
            <a:spLocks/>
          </p:cNvSpPr>
          <p:nvPr/>
        </p:nvSpPr>
        <p:spPr>
          <a:xfrm>
            <a:off x="9767839" y="6095993"/>
            <a:ext cx="2295554"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John Stewart</a:t>
            </a:r>
          </a:p>
          <a:p>
            <a:pPr marL="126000" indent="0">
              <a:lnSpc>
                <a:spcPct val="100000"/>
              </a:lnSpc>
              <a:spcBef>
                <a:spcPts val="0"/>
              </a:spcBef>
              <a:buNone/>
            </a:pPr>
            <a:r>
              <a:rPr lang="en-US" kern="0" spc="-30" dirty="0"/>
              <a:t>Paleoecology</a:t>
            </a:r>
            <a:endParaRPr lang="en-US" kern="0" dirty="0"/>
          </a:p>
        </p:txBody>
      </p:sp>
      <p:pic>
        <p:nvPicPr>
          <p:cNvPr id="21" name="Picture Placeholder 8"/>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297990" y="1086962"/>
            <a:ext cx="2126863" cy="2126863"/>
          </a:xfrm>
          <a:prstGeom prst="rect">
            <a:avLst/>
          </a:prstGeom>
          <a:noFill/>
          <a:ln w="9525">
            <a:noFill/>
            <a:miter lim="800000"/>
            <a:headEnd/>
            <a:tailEnd/>
          </a:ln>
          <a:effectLst/>
        </p:spPr>
      </p:pic>
      <p:pic>
        <p:nvPicPr>
          <p:cNvPr id="29" name="Picture Placeholder 12"/>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a:xfrm>
            <a:off x="5460104" y="1091105"/>
            <a:ext cx="1687281" cy="2126863"/>
          </a:xfrm>
        </p:spPr>
      </p:pic>
      <p:pic>
        <p:nvPicPr>
          <p:cNvPr id="33" name="Picture Placeholder 13"/>
          <p:cNvPicPr>
            <a:picLocks noGrp="1" noChangeAspect="1"/>
          </p:cNvPicPr>
          <p:nvPr>
            <p:ph type="pic" sz="quarter" idx="17"/>
          </p:nvPr>
        </p:nvPicPr>
        <p:blipFill rotWithShape="1">
          <a:blip r:embed="rId5" cstate="screen">
            <a:extLst>
              <a:ext uri="{28A0092B-C50C-407E-A947-70E740481C1C}">
                <a14:useLocalDpi xmlns:a14="http://schemas.microsoft.com/office/drawing/2010/main"/>
              </a:ext>
            </a:extLst>
          </a:blip>
          <a:srcRect/>
          <a:stretch/>
        </p:blipFill>
        <p:spPr>
          <a:xfrm>
            <a:off x="3522883" y="3988555"/>
            <a:ext cx="1519803" cy="2168940"/>
          </a:xfrm>
        </p:spPr>
      </p:pic>
      <p:pic>
        <p:nvPicPr>
          <p:cNvPr id="34" name="Picture Placeholder 13"/>
          <p:cNvPicPr>
            <a:picLocks noGrp="1" noChangeAspect="1"/>
          </p:cNvPicPr>
          <p:nvPr>
            <p:ph type="pic" sz="quarter" idx="17"/>
          </p:nvPr>
        </p:nvPicPr>
        <p:blipFill rotWithShape="1">
          <a:blip r:embed="rId6" cstate="screen">
            <a:extLst>
              <a:ext uri="{28A0092B-C50C-407E-A947-70E740481C1C}">
                <a14:useLocalDpi xmlns:a14="http://schemas.microsoft.com/office/drawing/2010/main"/>
              </a:ext>
            </a:extLst>
          </a:blip>
          <a:srcRect/>
          <a:stretch/>
        </p:blipFill>
        <p:spPr>
          <a:xfrm>
            <a:off x="9407349" y="1013359"/>
            <a:ext cx="1519055" cy="2213891"/>
          </a:xfrm>
        </p:spPr>
      </p:pic>
      <p:pic>
        <p:nvPicPr>
          <p:cNvPr id="35" name="Picture Placeholder 13"/>
          <p:cNvPicPr>
            <a:picLocks noGrp="1" noChangeAspect="1"/>
          </p:cNvPicPr>
          <p:nvPr>
            <p:ph type="pic" sz="quarter" idx="17"/>
          </p:nvPr>
        </p:nvPicPr>
        <p:blipFill rotWithShape="1">
          <a:blip r:embed="rId7" cstate="screen">
            <a:extLst>
              <a:ext uri="{28A0092B-C50C-407E-A947-70E740481C1C}">
                <a14:useLocalDpi xmlns:a14="http://schemas.microsoft.com/office/drawing/2010/main"/>
              </a:ext>
            </a:extLst>
          </a:blip>
          <a:srcRect/>
          <a:stretch/>
        </p:blipFill>
        <p:spPr>
          <a:xfrm>
            <a:off x="9944431" y="3964361"/>
            <a:ext cx="1722025" cy="2175176"/>
          </a:xfrm>
        </p:spPr>
      </p:pic>
      <p:pic>
        <p:nvPicPr>
          <p:cNvPr id="23" name="Picture 22"/>
          <p:cNvPicPr>
            <a:picLocks noChangeAspect="1"/>
          </p:cNvPicPr>
          <p:nvPr/>
        </p:nvPicPr>
        <p:blipFill>
          <a:blip r:embed="rId8"/>
          <a:stretch>
            <a:fillRect/>
          </a:stretch>
        </p:blipFill>
        <p:spPr>
          <a:xfrm>
            <a:off x="6658932" y="4030632"/>
            <a:ext cx="1772386" cy="2126863"/>
          </a:xfrm>
          <a:prstGeom prst="rect">
            <a:avLst/>
          </a:prstGeom>
        </p:spPr>
      </p:pic>
      <p:sp>
        <p:nvSpPr>
          <p:cNvPr id="24" name="Text Placeholder 2"/>
          <p:cNvSpPr txBox="1">
            <a:spLocks/>
          </p:cNvSpPr>
          <p:nvPr/>
        </p:nvSpPr>
        <p:spPr>
          <a:xfrm>
            <a:off x="6073541" y="6139537"/>
            <a:ext cx="2916455"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gn="ctr">
              <a:lnSpc>
                <a:spcPct val="100000"/>
              </a:lnSpc>
              <a:spcBef>
                <a:spcPts val="0"/>
              </a:spcBef>
              <a:buNone/>
            </a:pPr>
            <a:r>
              <a:rPr lang="en-US" b="1" kern="0" dirty="0">
                <a:solidFill>
                  <a:srgbClr val="D81476"/>
                </a:solidFill>
                <a:latin typeface="+mj-lt"/>
              </a:rPr>
              <a:t>Marin </a:t>
            </a:r>
            <a:r>
              <a:rPr lang="en-US" b="1" kern="0" dirty="0" err="1">
                <a:solidFill>
                  <a:srgbClr val="D81476"/>
                </a:solidFill>
                <a:latin typeface="+mj-lt"/>
              </a:rPr>
              <a:t>Cvitanović</a:t>
            </a:r>
            <a:endParaRPr lang="en-US" b="1" kern="0" dirty="0">
              <a:solidFill>
                <a:srgbClr val="D81476"/>
              </a:solidFill>
              <a:latin typeface="+mj-lt"/>
            </a:endParaRPr>
          </a:p>
          <a:p>
            <a:pPr marL="126000" indent="0" algn="ctr">
              <a:lnSpc>
                <a:spcPct val="100000"/>
              </a:lnSpc>
              <a:spcBef>
                <a:spcPts val="0"/>
              </a:spcBef>
              <a:buNone/>
            </a:pPr>
            <a:r>
              <a:rPr lang="en-US" kern="0" spc="-30" dirty="0"/>
              <a:t>Ecosystem services</a:t>
            </a:r>
            <a:endParaRPr lang="en-US" kern="0" dirty="0"/>
          </a:p>
        </p:txBody>
      </p:sp>
      <p:pic>
        <p:nvPicPr>
          <p:cNvPr id="5" name="Picture 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54009" y="3991823"/>
            <a:ext cx="1794685" cy="2165672"/>
          </a:xfrm>
          <a:prstGeom prst="rect">
            <a:avLst/>
          </a:prstGeom>
        </p:spPr>
      </p:pic>
      <p:sp>
        <p:nvSpPr>
          <p:cNvPr id="25" name="Text Placeholder 2"/>
          <p:cNvSpPr txBox="1">
            <a:spLocks/>
          </p:cNvSpPr>
          <p:nvPr/>
        </p:nvSpPr>
        <p:spPr>
          <a:xfrm>
            <a:off x="192505" y="6116113"/>
            <a:ext cx="2849078"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Matthew Bennett</a:t>
            </a:r>
          </a:p>
          <a:p>
            <a:pPr marL="126000" indent="0">
              <a:lnSpc>
                <a:spcPct val="100000"/>
              </a:lnSpc>
              <a:spcBef>
                <a:spcPts val="0"/>
              </a:spcBef>
              <a:buNone/>
            </a:pPr>
            <a:r>
              <a:rPr lang="en-US" kern="0" spc="-30" dirty="0"/>
              <a:t>Geomorphology</a:t>
            </a:r>
            <a:endParaRPr lang="en-US" kern="0" dirty="0"/>
          </a:p>
        </p:txBody>
      </p:sp>
    </p:spTree>
    <p:extLst>
      <p:ext uri="{BB962C8B-B14F-4D97-AF65-F5344CB8AC3E}">
        <p14:creationId xmlns:p14="http://schemas.microsoft.com/office/powerpoint/2010/main" val="1965575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p:cNvSpPr txBox="1">
            <a:spLocks/>
          </p:cNvSpPr>
          <p:nvPr/>
        </p:nvSpPr>
        <p:spPr>
          <a:xfrm>
            <a:off x="1377956" y="3144189"/>
            <a:ext cx="3897077"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err="1">
                <a:solidFill>
                  <a:srgbClr val="D81476"/>
                </a:solidFill>
                <a:latin typeface="+mj-lt"/>
              </a:rPr>
              <a:t>Demetra</a:t>
            </a:r>
            <a:r>
              <a:rPr lang="en-US" b="1" kern="0" dirty="0">
                <a:solidFill>
                  <a:srgbClr val="D81476"/>
                </a:solidFill>
                <a:latin typeface="+mj-lt"/>
              </a:rPr>
              <a:t> </a:t>
            </a:r>
            <a:r>
              <a:rPr lang="en-US" b="1" kern="0" dirty="0" err="1">
                <a:solidFill>
                  <a:srgbClr val="D81476"/>
                </a:solidFill>
                <a:latin typeface="+mj-lt"/>
              </a:rPr>
              <a:t>Andreou</a:t>
            </a:r>
            <a:endParaRPr lang="en-US" b="1" kern="0" dirty="0">
              <a:solidFill>
                <a:srgbClr val="D81476"/>
              </a:solidFill>
              <a:latin typeface="+mj-lt"/>
            </a:endParaRPr>
          </a:p>
          <a:p>
            <a:pPr marL="126000" indent="0">
              <a:lnSpc>
                <a:spcPct val="100000"/>
              </a:lnSpc>
              <a:spcBef>
                <a:spcPts val="0"/>
              </a:spcBef>
              <a:buNone/>
            </a:pPr>
            <a:r>
              <a:rPr lang="en-US" kern="0" spc="-30" dirty="0"/>
              <a:t>Genetics and Parasitology</a:t>
            </a:r>
            <a:endParaRPr lang="en-US" kern="0" dirty="0"/>
          </a:p>
        </p:txBody>
      </p:sp>
      <p:sp>
        <p:nvSpPr>
          <p:cNvPr id="16" name="Text Placeholder 2"/>
          <p:cNvSpPr txBox="1">
            <a:spLocks/>
          </p:cNvSpPr>
          <p:nvPr/>
        </p:nvSpPr>
        <p:spPr>
          <a:xfrm>
            <a:off x="4970226" y="3164123"/>
            <a:ext cx="4057778"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Emilie </a:t>
            </a:r>
            <a:r>
              <a:rPr lang="en-US" b="1" kern="0" dirty="0" err="1">
                <a:solidFill>
                  <a:srgbClr val="D81476"/>
                </a:solidFill>
                <a:latin typeface="+mj-lt"/>
              </a:rPr>
              <a:t>Hardouin</a:t>
            </a:r>
            <a:endParaRPr lang="en-US" b="1" kern="0" dirty="0">
              <a:solidFill>
                <a:srgbClr val="D81476"/>
              </a:solidFill>
              <a:latin typeface="+mj-lt"/>
            </a:endParaRPr>
          </a:p>
          <a:p>
            <a:pPr marL="126000" indent="0">
              <a:lnSpc>
                <a:spcPct val="100000"/>
              </a:lnSpc>
              <a:spcBef>
                <a:spcPts val="0"/>
              </a:spcBef>
              <a:buNone/>
            </a:pPr>
            <a:r>
              <a:rPr lang="en-US" kern="0" spc="-30" dirty="0"/>
              <a:t>Conservation genetics</a:t>
            </a:r>
            <a:endParaRPr lang="en-US" kern="0" dirty="0"/>
          </a:p>
        </p:txBody>
      </p:sp>
      <p:sp>
        <p:nvSpPr>
          <p:cNvPr id="18" name="Text Placeholder 2"/>
          <p:cNvSpPr txBox="1">
            <a:spLocks/>
          </p:cNvSpPr>
          <p:nvPr/>
        </p:nvSpPr>
        <p:spPr>
          <a:xfrm>
            <a:off x="426150" y="6100807"/>
            <a:ext cx="2486081"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Kevin McGhee</a:t>
            </a:r>
          </a:p>
          <a:p>
            <a:pPr marL="126000" indent="0">
              <a:lnSpc>
                <a:spcPct val="100000"/>
              </a:lnSpc>
              <a:spcBef>
                <a:spcPts val="0"/>
              </a:spcBef>
              <a:buNone/>
            </a:pPr>
            <a:r>
              <a:rPr lang="en-US" kern="0" spc="-30" dirty="0"/>
              <a:t>Human genetics</a:t>
            </a:r>
            <a:endParaRPr lang="en-US" kern="0" dirty="0"/>
          </a:p>
        </p:txBody>
      </p:sp>
      <p:sp>
        <p:nvSpPr>
          <p:cNvPr id="19" name="Text Placeholder 2"/>
          <p:cNvSpPr txBox="1">
            <a:spLocks/>
          </p:cNvSpPr>
          <p:nvPr/>
        </p:nvSpPr>
        <p:spPr>
          <a:xfrm>
            <a:off x="6208156" y="6095993"/>
            <a:ext cx="2302195"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Wei-Jun Liang</a:t>
            </a:r>
          </a:p>
          <a:p>
            <a:pPr marL="126000" indent="0">
              <a:lnSpc>
                <a:spcPct val="100000"/>
              </a:lnSpc>
              <a:spcBef>
                <a:spcPts val="0"/>
              </a:spcBef>
              <a:buNone/>
            </a:pPr>
            <a:r>
              <a:rPr lang="en-US" kern="0" dirty="0"/>
              <a:t>Genetics</a:t>
            </a:r>
          </a:p>
        </p:txBody>
      </p:sp>
      <p:sp>
        <p:nvSpPr>
          <p:cNvPr id="20" name="Text Placeholder 2"/>
          <p:cNvSpPr txBox="1">
            <a:spLocks/>
          </p:cNvSpPr>
          <p:nvPr/>
        </p:nvSpPr>
        <p:spPr>
          <a:xfrm>
            <a:off x="8944879" y="6095993"/>
            <a:ext cx="2295554"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Paul Hartley</a:t>
            </a:r>
          </a:p>
          <a:p>
            <a:pPr marL="126000" indent="0">
              <a:lnSpc>
                <a:spcPct val="100000"/>
              </a:lnSpc>
              <a:spcBef>
                <a:spcPts val="0"/>
              </a:spcBef>
              <a:buNone/>
            </a:pPr>
            <a:r>
              <a:rPr lang="en-US" kern="0" spc="-30" dirty="0"/>
              <a:t>Genetics</a:t>
            </a:r>
            <a:endParaRPr lang="en-US" kern="0" dirty="0"/>
          </a:p>
        </p:txBody>
      </p:sp>
      <p:pic>
        <p:nvPicPr>
          <p:cNvPr id="21" name="Picture Placeholder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603176" y="1089755"/>
            <a:ext cx="1600200" cy="2117912"/>
          </a:xfrm>
          <a:prstGeom prst="rect">
            <a:avLst/>
          </a:prstGeom>
          <a:noFill/>
          <a:ln w="9525">
            <a:noFill/>
            <a:miter lim="800000"/>
            <a:headEnd/>
            <a:tailEnd/>
          </a:ln>
          <a:effectLst/>
        </p:spPr>
      </p:pic>
      <p:pic>
        <p:nvPicPr>
          <p:cNvPr id="29" name="Picture Placeholder 12"/>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tretch>
            <a:fillRect/>
          </a:stretch>
        </p:blipFill>
        <p:spPr>
          <a:xfrm>
            <a:off x="5199021" y="1110450"/>
            <a:ext cx="1829568" cy="2097217"/>
          </a:xfrm>
        </p:spPr>
      </p:pic>
      <p:pic>
        <p:nvPicPr>
          <p:cNvPr id="33" name="Picture Placeholder 13"/>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tretch>
            <a:fillRect/>
          </a:stretch>
        </p:blipFill>
        <p:spPr>
          <a:xfrm>
            <a:off x="584216" y="4012673"/>
            <a:ext cx="1965388" cy="2126863"/>
          </a:xfrm>
        </p:spPr>
      </p:pic>
      <p:pic>
        <p:nvPicPr>
          <p:cNvPr id="22" name="Picture Placeholder 13"/>
          <p:cNvPicPr>
            <a:picLocks noGrp="1" noChangeAspect="1"/>
          </p:cNvPicPr>
          <p:nvPr>
            <p:ph type="pic" sz="quarter" idx="17"/>
          </p:nvPr>
        </p:nvPicPr>
        <p:blipFill>
          <a:blip r:embed="rId5">
            <a:extLst>
              <a:ext uri="{28A0092B-C50C-407E-A947-70E740481C1C}">
                <a14:useLocalDpi xmlns:a14="http://schemas.microsoft.com/office/drawing/2010/main"/>
              </a:ext>
            </a:extLst>
          </a:blip>
          <a:stretch>
            <a:fillRect/>
          </a:stretch>
        </p:blipFill>
        <p:spPr>
          <a:xfrm>
            <a:off x="6330444" y="3969130"/>
            <a:ext cx="1731010" cy="2126863"/>
          </a:xfrm>
        </p:spPr>
      </p:pic>
      <p:pic>
        <p:nvPicPr>
          <p:cNvPr id="23" name="Picture Placeholder 13"/>
          <p:cNvPicPr>
            <a:picLocks noGrp="1" noChangeAspect="1"/>
          </p:cNvPicPr>
          <p:nvPr>
            <p:ph type="pic" sz="quarter" idx="17"/>
          </p:nvPr>
        </p:nvPicPr>
        <p:blipFill>
          <a:blip r:embed="rId6">
            <a:extLst>
              <a:ext uri="{28A0092B-C50C-407E-A947-70E740481C1C}">
                <a14:useLocalDpi xmlns:a14="http://schemas.microsoft.com/office/drawing/2010/main"/>
              </a:ext>
            </a:extLst>
          </a:blip>
          <a:stretch>
            <a:fillRect/>
          </a:stretch>
        </p:blipFill>
        <p:spPr>
          <a:xfrm>
            <a:off x="9275612" y="3944973"/>
            <a:ext cx="1634087" cy="2175176"/>
          </a:xfrm>
        </p:spPr>
      </p:pic>
      <p:sp>
        <p:nvSpPr>
          <p:cNvPr id="14" name="Text Placeholder 2"/>
          <p:cNvSpPr txBox="1">
            <a:spLocks/>
          </p:cNvSpPr>
          <p:nvPr/>
        </p:nvSpPr>
        <p:spPr>
          <a:xfrm>
            <a:off x="8884261" y="3171982"/>
            <a:ext cx="2675293" cy="1311232"/>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err="1">
                <a:solidFill>
                  <a:srgbClr val="D81476"/>
                </a:solidFill>
                <a:latin typeface="+mj-lt"/>
              </a:rPr>
              <a:t>Genoveva</a:t>
            </a:r>
            <a:r>
              <a:rPr lang="en-US" b="1" kern="0" dirty="0">
                <a:solidFill>
                  <a:srgbClr val="D81476"/>
                </a:solidFill>
                <a:latin typeface="+mj-lt"/>
              </a:rPr>
              <a:t> Esteban</a:t>
            </a:r>
          </a:p>
          <a:p>
            <a:pPr marL="126000" indent="0">
              <a:lnSpc>
                <a:spcPct val="100000"/>
              </a:lnSpc>
              <a:spcBef>
                <a:spcPts val="0"/>
              </a:spcBef>
              <a:buNone/>
            </a:pPr>
            <a:r>
              <a:rPr lang="en-US" kern="0" spc="-30" dirty="0"/>
              <a:t>Microbial biology</a:t>
            </a:r>
            <a:endParaRPr lang="en-US" kern="0" dirty="0"/>
          </a:p>
        </p:txBody>
      </p:sp>
      <p:pic>
        <p:nvPicPr>
          <p:cNvPr id="17" name="Picture Placeholder 10"/>
          <p:cNvPicPr>
            <a:picLocks noGrp="1" noChangeAspect="1"/>
          </p:cNvPicPr>
          <p:nvPr>
            <p:ph type="pic" sz="quarter" idx="14"/>
          </p:nvPr>
        </p:nvPicPr>
        <p:blipFill rotWithShape="1">
          <a:blip r:embed="rId7" cstate="screen">
            <a:extLst>
              <a:ext uri="{28A0092B-C50C-407E-A947-70E740481C1C}">
                <a14:useLocalDpi xmlns:a14="http://schemas.microsoft.com/office/drawing/2010/main"/>
              </a:ext>
            </a:extLst>
          </a:blip>
          <a:srcRect/>
          <a:stretch/>
        </p:blipFill>
        <p:spPr>
          <a:xfrm>
            <a:off x="9091095" y="1089755"/>
            <a:ext cx="1703759" cy="2122715"/>
          </a:xfrm>
          <a:ln>
            <a:noFill/>
          </a:ln>
        </p:spPr>
      </p:pic>
      <p:pic>
        <p:nvPicPr>
          <p:cNvPr id="2" name="Picture 1">
            <a:extLst>
              <a:ext uri="{FF2B5EF4-FFF2-40B4-BE49-F238E27FC236}">
                <a16:creationId xmlns="" xmlns:a16="http://schemas.microsoft.com/office/drawing/2014/main" id="{3551DDDD-C145-944D-B37A-303BE7954B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33481" y="4031810"/>
            <a:ext cx="1981387" cy="2001502"/>
          </a:xfrm>
          <a:prstGeom prst="rect">
            <a:avLst/>
          </a:prstGeom>
        </p:spPr>
      </p:pic>
      <p:sp>
        <p:nvSpPr>
          <p:cNvPr id="24" name="Text Placeholder 2">
            <a:extLst>
              <a:ext uri="{FF2B5EF4-FFF2-40B4-BE49-F238E27FC236}">
                <a16:creationId xmlns="" xmlns:a16="http://schemas.microsoft.com/office/drawing/2014/main" id="{27D4F21A-A900-264E-9B3D-E540A7E4D6B9}"/>
              </a:ext>
            </a:extLst>
          </p:cNvPr>
          <p:cNvSpPr txBox="1">
            <a:spLocks/>
          </p:cNvSpPr>
          <p:nvPr/>
        </p:nvSpPr>
        <p:spPr>
          <a:xfrm>
            <a:off x="2912231" y="6116113"/>
            <a:ext cx="3180659" cy="741887"/>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lnSpc>
                <a:spcPct val="100000"/>
              </a:lnSpc>
              <a:spcBef>
                <a:spcPts val="0"/>
              </a:spcBef>
              <a:buNone/>
            </a:pPr>
            <a:r>
              <a:rPr lang="en-US" b="1" kern="0" dirty="0">
                <a:solidFill>
                  <a:srgbClr val="D81476"/>
                </a:solidFill>
                <a:latin typeface="+mj-lt"/>
              </a:rPr>
              <a:t>Anna </a:t>
            </a:r>
            <a:r>
              <a:rPr lang="en-US" b="1" kern="0" dirty="0" err="1">
                <a:solidFill>
                  <a:srgbClr val="D81476"/>
                </a:solidFill>
                <a:latin typeface="+mj-lt"/>
              </a:rPr>
              <a:t>Mantzouratou</a:t>
            </a:r>
            <a:endParaRPr lang="en-US" b="1" kern="0" dirty="0">
              <a:solidFill>
                <a:srgbClr val="D81476"/>
              </a:solidFill>
              <a:latin typeface="+mj-lt"/>
            </a:endParaRPr>
          </a:p>
          <a:p>
            <a:pPr marL="126000" indent="0">
              <a:lnSpc>
                <a:spcPct val="100000"/>
              </a:lnSpc>
              <a:spcBef>
                <a:spcPts val="0"/>
              </a:spcBef>
              <a:buNone/>
            </a:pPr>
            <a:r>
              <a:rPr lang="en-US" kern="0" dirty="0"/>
              <a:t>Human Genetics</a:t>
            </a:r>
          </a:p>
        </p:txBody>
      </p:sp>
    </p:spTree>
    <p:extLst>
      <p:ext uri="{BB962C8B-B14F-4D97-AF65-F5344CB8AC3E}">
        <p14:creationId xmlns:p14="http://schemas.microsoft.com/office/powerpoint/2010/main" val="1886868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GB" dirty="0"/>
              <a:t>Making the transition to university</a:t>
            </a:r>
          </a:p>
        </p:txBody>
      </p:sp>
      <p:sp>
        <p:nvSpPr>
          <p:cNvPr id="197635" name="Rectangle 3"/>
          <p:cNvSpPr>
            <a:spLocks noGrp="1" noChangeArrowheads="1"/>
          </p:cNvSpPr>
          <p:nvPr>
            <p:ph type="body" idx="1"/>
          </p:nvPr>
        </p:nvSpPr>
        <p:spPr/>
        <p:txBody>
          <a:bodyPr/>
          <a:lstStyle/>
          <a:p>
            <a:pPr marL="0" indent="0">
              <a:buFontTx/>
              <a:buNone/>
            </a:pPr>
            <a:r>
              <a:rPr lang="en-GB" dirty="0">
                <a:latin typeface="+mn-lt"/>
                <a:ea typeface="ＭＳ Ｐゴシック" pitchFamily="34" charset="-128"/>
                <a:cs typeface="ＭＳ Ｐゴシック" pitchFamily="34" charset="-128"/>
              </a:rPr>
              <a:t>Induction focused on:</a:t>
            </a:r>
          </a:p>
          <a:p>
            <a:pPr marL="480913" lvl="1" indent="-342900">
              <a:buFont typeface="Arial" panose="020B0604020202020204" pitchFamily="34" charset="0"/>
              <a:buChar char="•"/>
            </a:pPr>
            <a:r>
              <a:rPr lang="en-GB" sz="2000" dirty="0">
                <a:latin typeface="+mn-lt"/>
                <a:ea typeface="ＭＳ Ｐゴシック" pitchFamily="34" charset="-128"/>
              </a:rPr>
              <a:t>The transition to university education</a:t>
            </a:r>
          </a:p>
          <a:p>
            <a:pPr marL="480913" lvl="1" indent="-342900">
              <a:buFont typeface="Arial" panose="020B0604020202020204" pitchFamily="34" charset="0"/>
              <a:buChar char="•"/>
            </a:pPr>
            <a:r>
              <a:rPr lang="en-GB" sz="2000" dirty="0">
                <a:latin typeface="+mn-lt"/>
                <a:ea typeface="ＭＳ Ｐゴシック" pitchFamily="34" charset="-128"/>
              </a:rPr>
              <a:t>Professional skills</a:t>
            </a:r>
          </a:p>
          <a:p>
            <a:pPr marL="480913" lvl="1" indent="-342900">
              <a:buFont typeface="Arial" panose="020B0604020202020204" pitchFamily="34" charset="0"/>
              <a:buChar char="•"/>
            </a:pPr>
            <a:r>
              <a:rPr lang="en-GB" sz="2000" dirty="0">
                <a:latin typeface="+mn-lt"/>
                <a:ea typeface="ＭＳ Ｐゴシック" pitchFamily="34" charset="-128"/>
              </a:rPr>
              <a:t>Personal goal setting </a:t>
            </a:r>
          </a:p>
          <a:p>
            <a:pPr marL="480913" lvl="1" indent="-342900">
              <a:buFont typeface="Arial" panose="020B0604020202020204" pitchFamily="34" charset="0"/>
              <a:buChar char="•"/>
            </a:pPr>
            <a:r>
              <a:rPr lang="en-GB" sz="2000" dirty="0">
                <a:latin typeface="+mn-lt"/>
                <a:ea typeface="ＭＳ Ｐゴシック" pitchFamily="34" charset="-128"/>
              </a:rPr>
              <a:t>Strategies for success</a:t>
            </a:r>
          </a:p>
          <a:p>
            <a:pPr marL="480913" lvl="1" indent="-342900">
              <a:buFont typeface="Arial" panose="020B0604020202020204" pitchFamily="34" charset="0"/>
              <a:buChar char="•"/>
            </a:pPr>
            <a:r>
              <a:rPr lang="en-GB" sz="2000" dirty="0">
                <a:latin typeface="+mn-lt"/>
                <a:ea typeface="ＭＳ Ｐゴシック" pitchFamily="34" charset="-128"/>
              </a:rPr>
              <a:t>Developing networks</a:t>
            </a:r>
          </a:p>
          <a:p>
            <a:pPr marL="480913" lvl="1" indent="-342900">
              <a:buFont typeface="Arial" panose="020B0604020202020204" pitchFamily="34" charset="0"/>
              <a:buChar char="•"/>
            </a:pPr>
            <a:r>
              <a:rPr lang="en-GB" sz="2000" dirty="0">
                <a:latin typeface="+mn-lt"/>
                <a:ea typeface="ＭＳ Ｐゴシック" pitchFamily="34" charset="-128"/>
              </a:rPr>
              <a:t>Extracurricular activities:</a:t>
            </a:r>
            <a:br>
              <a:rPr lang="en-GB" sz="2000" dirty="0">
                <a:latin typeface="+mn-lt"/>
                <a:ea typeface="ＭＳ Ｐゴシック" pitchFamily="34" charset="-128"/>
              </a:rPr>
            </a:br>
            <a:r>
              <a:rPr lang="en-GB" sz="2000" dirty="0">
                <a:latin typeface="+mn-lt"/>
                <a:ea typeface="ＭＳ Ｐゴシック" pitchFamily="34" charset="-128"/>
              </a:rPr>
              <a:t>e.g. student clubs &amp; societies, volunteering opportunities</a:t>
            </a:r>
          </a:p>
        </p:txBody>
      </p:sp>
      <p:pic>
        <p:nvPicPr>
          <p:cNvPr id="5"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32786" y="1450778"/>
            <a:ext cx="3893284" cy="214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73814" y="4011386"/>
            <a:ext cx="3811227" cy="244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926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850472" y="238542"/>
            <a:ext cx="9685036" cy="1103526"/>
          </a:xfrm>
        </p:spPr>
        <p:txBody>
          <a:bodyPr/>
          <a:lstStyle/>
          <a:p>
            <a:r>
              <a:rPr lang="en-GB" dirty="0"/>
              <a:t>Support available throughout your study includes:</a:t>
            </a:r>
          </a:p>
        </p:txBody>
      </p:sp>
      <p:sp>
        <p:nvSpPr>
          <p:cNvPr id="197635" name="Rectangle 3"/>
          <p:cNvSpPr>
            <a:spLocks noGrp="1" noChangeArrowheads="1"/>
          </p:cNvSpPr>
          <p:nvPr>
            <p:ph type="body" idx="1"/>
          </p:nvPr>
        </p:nvSpPr>
        <p:spPr>
          <a:xfrm>
            <a:off x="6435866" y="1447575"/>
            <a:ext cx="4812727" cy="2613054"/>
          </a:xfrm>
        </p:spPr>
        <p:txBody>
          <a:bodyPr/>
          <a:lstStyle/>
          <a:p>
            <a:pPr marL="126000" indent="0">
              <a:buNone/>
            </a:pPr>
            <a:r>
              <a:rPr lang="en-US" b="1" dirty="0">
                <a:solidFill>
                  <a:srgbClr val="D81476"/>
                </a:solidFill>
              </a:rPr>
              <a:t>Course-specific support</a:t>
            </a:r>
          </a:p>
          <a:p>
            <a:r>
              <a:rPr lang="en-US" dirty="0">
                <a:ea typeface="ＭＳ Ｐゴシック" pitchFamily="34" charset="-128"/>
                <a:cs typeface="ＭＳ Ｐゴシック" pitchFamily="34" charset="-128"/>
              </a:rPr>
              <a:t>Peer-assisted learning (PAL) sessions</a:t>
            </a:r>
          </a:p>
          <a:p>
            <a:r>
              <a:rPr lang="en-US" dirty="0" err="1">
                <a:ea typeface="ＭＳ Ｐゴシック" pitchFamily="34" charset="-128"/>
                <a:cs typeface="ＭＳ Ｐゴシック" pitchFamily="34" charset="-128"/>
              </a:rPr>
              <a:t>Programme</a:t>
            </a:r>
            <a:r>
              <a:rPr lang="en-US" dirty="0">
                <a:ea typeface="ＭＳ Ｐゴシック" pitchFamily="34" charset="-128"/>
                <a:cs typeface="ＭＳ Ｐゴシック" pitchFamily="34" charset="-128"/>
              </a:rPr>
              <a:t> leaders</a:t>
            </a:r>
          </a:p>
          <a:p>
            <a:r>
              <a:rPr lang="en-US" dirty="0">
                <a:ea typeface="ＭＳ Ｐゴシック" pitchFamily="34" charset="-128"/>
                <a:cs typeface="ＭＳ Ｐゴシック" pitchFamily="34" charset="-128"/>
              </a:rPr>
              <a:t>Academic Advisor (Personal tutor)</a:t>
            </a:r>
          </a:p>
          <a:p>
            <a:r>
              <a:rPr lang="en-US" dirty="0">
                <a:ea typeface="ＭＳ Ｐゴシック" pitchFamily="34" charset="-128"/>
                <a:cs typeface="ＭＳ Ｐゴシック" pitchFamily="34" charset="-128"/>
              </a:rPr>
              <a:t>Student reps</a:t>
            </a:r>
          </a:p>
        </p:txBody>
      </p:sp>
      <p:sp>
        <p:nvSpPr>
          <p:cNvPr id="4" name="Content Placeholder 2"/>
          <p:cNvSpPr txBox="1">
            <a:spLocks/>
          </p:cNvSpPr>
          <p:nvPr/>
        </p:nvSpPr>
        <p:spPr bwMode="auto">
          <a:xfrm>
            <a:off x="1623427" y="1501254"/>
            <a:ext cx="4398946" cy="2572269"/>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buFontTx/>
              <a:buNone/>
            </a:pPr>
            <a:r>
              <a:rPr lang="en-US" b="1" kern="0" dirty="0">
                <a:solidFill>
                  <a:srgbClr val="D81476"/>
                </a:solidFill>
              </a:rPr>
              <a:t>Academic support</a:t>
            </a:r>
          </a:p>
          <a:p>
            <a:pPr marL="285750" indent="-285750">
              <a:spcAft>
                <a:spcPts val="0"/>
              </a:spcAft>
              <a:defRPr/>
            </a:pPr>
            <a:r>
              <a:rPr lang="en-GB" kern="0" dirty="0">
                <a:cs typeface="Arial" pitchFamily="34" charset="0"/>
              </a:rPr>
              <a:t>Disability &amp; Additional Learning Support</a:t>
            </a:r>
          </a:p>
          <a:p>
            <a:pPr marL="285750" indent="-285750">
              <a:spcAft>
                <a:spcPts val="0"/>
              </a:spcAft>
              <a:defRPr/>
            </a:pPr>
            <a:r>
              <a:rPr lang="en-GB" kern="0" dirty="0">
                <a:cs typeface="Arial" pitchFamily="34" charset="0"/>
              </a:rPr>
              <a:t>Language Centre</a:t>
            </a:r>
          </a:p>
          <a:p>
            <a:pPr marL="285750" indent="-285750">
              <a:spcAft>
                <a:spcPts val="0"/>
              </a:spcAft>
              <a:defRPr/>
            </a:pPr>
            <a:r>
              <a:rPr lang="en-GB" kern="0" dirty="0">
                <a:cs typeface="Arial" pitchFamily="34" charset="0"/>
              </a:rPr>
              <a:t>Library &amp; Learning Support</a:t>
            </a:r>
          </a:p>
          <a:p>
            <a:pPr marL="285750" indent="-285750">
              <a:spcAft>
                <a:spcPts val="0"/>
              </a:spcAft>
              <a:defRPr/>
            </a:pPr>
            <a:r>
              <a:rPr lang="en-GB" kern="0" dirty="0">
                <a:cs typeface="Arial" pitchFamily="34" charset="0"/>
              </a:rPr>
              <a:t>GROW@BU</a:t>
            </a:r>
          </a:p>
        </p:txBody>
      </p:sp>
      <p:sp>
        <p:nvSpPr>
          <p:cNvPr id="5" name="Content Placeholder 3"/>
          <p:cNvSpPr txBox="1">
            <a:spLocks/>
          </p:cNvSpPr>
          <p:nvPr/>
        </p:nvSpPr>
        <p:spPr>
          <a:xfrm>
            <a:off x="1553088" y="4205126"/>
            <a:ext cx="3470917" cy="1918056"/>
          </a:xfrm>
          <a:prstGeom prst="rect">
            <a:avLst/>
          </a:prstGeom>
        </p:spPr>
        <p:txBody>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buFontTx/>
              <a:buNone/>
              <a:defRPr/>
            </a:pPr>
            <a:r>
              <a:rPr lang="en-US" b="1" kern="0" dirty="0">
                <a:solidFill>
                  <a:srgbClr val="D81476"/>
                </a:solidFill>
              </a:rPr>
              <a:t>Health and wellbeing</a:t>
            </a:r>
          </a:p>
          <a:p>
            <a:pPr marL="285750" indent="-285750">
              <a:buFont typeface="Arial" panose="020B0604020202020204" pitchFamily="34" charset="0"/>
              <a:buChar char="•"/>
              <a:defRPr/>
            </a:pPr>
            <a:r>
              <a:rPr lang="en-GB" kern="0" dirty="0">
                <a:cs typeface="Arial" pitchFamily="34" charset="0"/>
              </a:rPr>
              <a:t>Chaplaincy</a:t>
            </a:r>
          </a:p>
          <a:p>
            <a:pPr marL="285750" indent="-285750">
              <a:buFont typeface="Arial" panose="020B0604020202020204" pitchFamily="34" charset="0"/>
              <a:buChar char="•"/>
              <a:defRPr/>
            </a:pPr>
            <a:r>
              <a:rPr lang="en-GB" kern="0" dirty="0">
                <a:cs typeface="Arial" pitchFamily="34" charset="0"/>
              </a:rPr>
              <a:t>Counselling</a:t>
            </a:r>
          </a:p>
          <a:p>
            <a:pPr marL="285750" indent="-285750">
              <a:buFont typeface="Arial" panose="020B0604020202020204" pitchFamily="34" charset="0"/>
              <a:buChar char="•"/>
              <a:defRPr/>
            </a:pPr>
            <a:r>
              <a:rPr lang="en-GB" kern="0" dirty="0">
                <a:cs typeface="Arial" pitchFamily="34" charset="0"/>
              </a:rPr>
              <a:t>Medical Centre</a:t>
            </a:r>
          </a:p>
          <a:p>
            <a:pPr marL="285750" indent="-285750">
              <a:buFont typeface="Arial" panose="020B0604020202020204" pitchFamily="34" charset="0"/>
              <a:buChar char="•"/>
              <a:defRPr/>
            </a:pPr>
            <a:endParaRPr lang="en-GB" kern="0" dirty="0">
              <a:cs typeface="Arial" pitchFamily="34" charset="0"/>
            </a:endParaRPr>
          </a:p>
          <a:p>
            <a:pPr marL="0" indent="0">
              <a:buFontTx/>
              <a:buNone/>
              <a:defRPr/>
            </a:pPr>
            <a:endParaRPr lang="en-US" sz="1050" b="1" kern="0" dirty="0">
              <a:solidFill>
                <a:srgbClr val="D81476"/>
              </a:solidFill>
            </a:endParaRPr>
          </a:p>
          <a:p>
            <a:pPr marL="0" indent="0">
              <a:buFontTx/>
              <a:buNone/>
              <a:defRPr/>
            </a:pPr>
            <a:endParaRPr lang="en-US" sz="1000" b="1" kern="0" dirty="0">
              <a:solidFill>
                <a:srgbClr val="D81476"/>
              </a:solidFill>
            </a:endParaRPr>
          </a:p>
          <a:p>
            <a:pPr marL="0" indent="0">
              <a:buFontTx/>
              <a:buNone/>
              <a:defRPr/>
            </a:pPr>
            <a:endParaRPr lang="en-GB" kern="0" dirty="0">
              <a:cs typeface="Arial" pitchFamily="34" charset="0"/>
            </a:endParaRPr>
          </a:p>
        </p:txBody>
      </p:sp>
      <p:sp>
        <p:nvSpPr>
          <p:cNvPr id="6" name="Content Placeholder 2"/>
          <p:cNvSpPr txBox="1">
            <a:spLocks/>
          </p:cNvSpPr>
          <p:nvPr/>
        </p:nvSpPr>
        <p:spPr bwMode="auto">
          <a:xfrm>
            <a:off x="6462576" y="3892786"/>
            <a:ext cx="4398946" cy="2542737"/>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lvl1pPr marL="342000" indent="-216000" algn="l" rtl="0" eaLnBrk="1" fontAlgn="base" hangingPunct="1">
              <a:lnSpc>
                <a:spcPct val="120000"/>
              </a:lnSpc>
              <a:spcBef>
                <a:spcPct val="20000"/>
              </a:spcBef>
              <a:spcAft>
                <a:spcPct val="0"/>
              </a:spcAft>
              <a:buClr>
                <a:schemeClr val="accent5"/>
              </a:buClr>
              <a:buChar char="•"/>
              <a:defRPr sz="2000" b="0" i="0">
                <a:solidFill>
                  <a:schemeClr val="tx1"/>
                </a:solidFill>
                <a:latin typeface="PT Sans"/>
                <a:ea typeface="+mn-ea"/>
                <a:cs typeface="PT Sans"/>
              </a:defRPr>
            </a:lvl1pPr>
            <a:lvl2pPr marL="742950" indent="-216000" algn="l" rtl="0" eaLnBrk="1" fontAlgn="base" hangingPunct="1">
              <a:lnSpc>
                <a:spcPct val="120000"/>
              </a:lnSpc>
              <a:spcBef>
                <a:spcPct val="20000"/>
              </a:spcBef>
              <a:spcAft>
                <a:spcPct val="0"/>
              </a:spcAft>
              <a:buClr>
                <a:schemeClr val="accent5"/>
              </a:buClr>
              <a:buFont typeface="Lucida Grande"/>
              <a:buChar char="-"/>
              <a:defRPr sz="1800" b="0" i="0">
                <a:solidFill>
                  <a:schemeClr val="tx1"/>
                </a:solidFill>
                <a:latin typeface="PT Sans"/>
                <a:cs typeface="PT Sans"/>
              </a:defRPr>
            </a:lvl2pPr>
            <a:lvl3pPr marL="1143000" indent="-216000" algn="l" rtl="0" eaLnBrk="1" fontAlgn="base" hangingPunct="1">
              <a:lnSpc>
                <a:spcPct val="120000"/>
              </a:lnSpc>
              <a:spcBef>
                <a:spcPct val="20000"/>
              </a:spcBef>
              <a:spcAft>
                <a:spcPct val="0"/>
              </a:spcAft>
              <a:buClr>
                <a:schemeClr val="accent5"/>
              </a:buClr>
              <a:buFont typeface="Lucida Grande"/>
              <a:buChar char="-"/>
              <a:defRPr sz="1600" b="0" i="0">
                <a:solidFill>
                  <a:schemeClr val="tx1"/>
                </a:solidFill>
                <a:latin typeface="PT Sans"/>
                <a:cs typeface="PT Sans"/>
              </a:defRPr>
            </a:lvl3pPr>
            <a:lvl4pPr marL="1600200" indent="-216000" algn="l" rtl="0" eaLnBrk="1" fontAlgn="base" hangingPunct="1">
              <a:lnSpc>
                <a:spcPct val="120000"/>
              </a:lnSpc>
              <a:spcBef>
                <a:spcPct val="20000"/>
              </a:spcBef>
              <a:spcAft>
                <a:spcPct val="0"/>
              </a:spcAft>
              <a:buClr>
                <a:schemeClr val="accent5"/>
              </a:buClr>
              <a:buFont typeface="Lucida Grande"/>
              <a:buChar char="-"/>
              <a:defRPr sz="1400" b="0" i="0">
                <a:solidFill>
                  <a:schemeClr val="tx1"/>
                </a:solidFill>
                <a:latin typeface="PT Sans"/>
                <a:cs typeface="PT Sans"/>
              </a:defRPr>
            </a:lvl4pPr>
            <a:lvl5pPr marL="2057400" indent="-216000" algn="l" rtl="0" eaLnBrk="1" fontAlgn="base" hangingPunct="1">
              <a:lnSpc>
                <a:spcPct val="120000"/>
              </a:lnSpc>
              <a:spcBef>
                <a:spcPct val="20000"/>
              </a:spcBef>
              <a:spcAft>
                <a:spcPct val="0"/>
              </a:spcAft>
              <a:buClr>
                <a:schemeClr val="accent5"/>
              </a:buClr>
              <a:buFont typeface="Lucida Grande"/>
              <a:buChar char="-"/>
              <a:defRPr sz="1200" b="0" i="0">
                <a:solidFill>
                  <a:schemeClr val="tx1"/>
                </a:solidFill>
                <a:latin typeface="PT Sans"/>
                <a:cs typeface="PT San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126000" indent="0">
              <a:buFontTx/>
              <a:buNone/>
            </a:pPr>
            <a:r>
              <a:rPr lang="en-US" b="1" kern="0" dirty="0">
                <a:solidFill>
                  <a:srgbClr val="D81476"/>
                </a:solidFill>
              </a:rPr>
              <a:t>Study support</a:t>
            </a:r>
          </a:p>
          <a:p>
            <a:pPr marL="314325" lvl="1" indent="-279400">
              <a:spcAft>
                <a:spcPts val="0"/>
              </a:spcAft>
              <a:buSzPct val="100000"/>
              <a:buFont typeface="Arial" charset="0"/>
              <a:buChar char="•"/>
              <a:defRPr/>
            </a:pPr>
            <a:r>
              <a:rPr lang="en-GB" sz="2000" kern="0" dirty="0">
                <a:cs typeface="Arial" pitchFamily="34" charset="0"/>
              </a:rPr>
              <a:t>Academic writing</a:t>
            </a:r>
          </a:p>
          <a:p>
            <a:pPr marL="314325" lvl="1" indent="-279400">
              <a:spcAft>
                <a:spcPts val="0"/>
              </a:spcAft>
              <a:buSzPct val="100000"/>
              <a:buFont typeface="Arial" charset="0"/>
              <a:buChar char="•"/>
              <a:defRPr/>
            </a:pPr>
            <a:r>
              <a:rPr lang="en-GB" sz="2000" kern="0" dirty="0">
                <a:cs typeface="Arial" pitchFamily="34" charset="0"/>
              </a:rPr>
              <a:t>Exam and revision techniques</a:t>
            </a:r>
          </a:p>
          <a:p>
            <a:pPr marL="314325" lvl="1" indent="-279400">
              <a:spcAft>
                <a:spcPts val="0"/>
              </a:spcAft>
              <a:buSzPct val="100000"/>
              <a:buFont typeface="Arial" charset="0"/>
              <a:buChar char="•"/>
              <a:defRPr/>
            </a:pPr>
            <a:r>
              <a:rPr lang="en-GB" sz="2000" kern="0" dirty="0">
                <a:cs typeface="Arial" pitchFamily="34" charset="0"/>
              </a:rPr>
              <a:t>Presentations</a:t>
            </a:r>
          </a:p>
          <a:p>
            <a:pPr marL="314325" lvl="1" indent="-279400">
              <a:spcAft>
                <a:spcPts val="0"/>
              </a:spcAft>
              <a:buSzPct val="100000"/>
              <a:buFont typeface="Arial" charset="0"/>
              <a:buChar char="•"/>
              <a:defRPr/>
            </a:pPr>
            <a:r>
              <a:rPr lang="en-GB" sz="2000" kern="0" dirty="0">
                <a:cs typeface="Arial" pitchFamily="34" charset="0"/>
              </a:rPr>
              <a:t>Referencing</a:t>
            </a:r>
          </a:p>
          <a:p>
            <a:pPr marL="314325" lvl="1" indent="-279400">
              <a:spcAft>
                <a:spcPts val="0"/>
              </a:spcAft>
              <a:buSzPct val="100000"/>
              <a:buFont typeface="Arial" charset="0"/>
              <a:buChar char="•"/>
              <a:defRPr/>
            </a:pPr>
            <a:r>
              <a:rPr lang="en-GB" sz="2000" kern="0" dirty="0">
                <a:cs typeface="Arial" pitchFamily="34" charset="0"/>
              </a:rPr>
              <a:t>Avoiding plagiarism</a:t>
            </a:r>
          </a:p>
        </p:txBody>
      </p:sp>
    </p:spTree>
    <p:extLst>
      <p:ext uri="{BB962C8B-B14F-4D97-AF65-F5344CB8AC3E}">
        <p14:creationId xmlns:p14="http://schemas.microsoft.com/office/powerpoint/2010/main" val="3456257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555" y="2201313"/>
            <a:ext cx="11277600" cy="1851522"/>
          </a:xfrm>
        </p:spPr>
        <p:txBody>
          <a:bodyPr/>
          <a:lstStyle/>
          <a:p>
            <a:r>
              <a:rPr lang="en-GB" dirty="0"/>
              <a:t>Other ways you can get involved at BU and build your CV</a:t>
            </a:r>
          </a:p>
        </p:txBody>
      </p:sp>
    </p:spTree>
    <p:extLst>
      <p:ext uri="{BB962C8B-B14F-4D97-AF65-F5344CB8AC3E}">
        <p14:creationId xmlns:p14="http://schemas.microsoft.com/office/powerpoint/2010/main" val="1892396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Student societies</a:t>
            </a:r>
          </a:p>
        </p:txBody>
      </p:sp>
      <p:pic>
        <p:nvPicPr>
          <p:cNvPr id="5" name="Picture 4"/>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194241" y="1301657"/>
            <a:ext cx="6439830" cy="482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03554" y="1248389"/>
            <a:ext cx="2359598" cy="192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03555" y="3309600"/>
            <a:ext cx="2359598" cy="2819791"/>
          </a:xfrm>
          <a:prstGeom prst="rect">
            <a:avLst/>
          </a:prstGeom>
        </p:spPr>
      </p:pic>
      <p:pic>
        <p:nvPicPr>
          <p:cNvPr id="7" name="Picture 6"/>
          <p:cNvPicPr>
            <a:picLocks noChangeAspect="1"/>
          </p:cNvPicPr>
          <p:nvPr/>
        </p:nvPicPr>
        <p:blipFill>
          <a:blip r:embed="rId5"/>
          <a:stretch>
            <a:fillRect/>
          </a:stretch>
        </p:blipFill>
        <p:spPr>
          <a:xfrm>
            <a:off x="1308344" y="4712676"/>
            <a:ext cx="1611423" cy="1332523"/>
          </a:xfrm>
          <a:prstGeom prst="rect">
            <a:avLst/>
          </a:prstGeom>
        </p:spPr>
      </p:pic>
    </p:spTree>
    <p:extLst>
      <p:ext uri="{BB962C8B-B14F-4D97-AF65-F5344CB8AC3E}">
        <p14:creationId xmlns:p14="http://schemas.microsoft.com/office/powerpoint/2010/main" val="2894421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472" y="20821"/>
            <a:ext cx="9912161" cy="1318121"/>
          </a:xfrm>
        </p:spPr>
        <p:txBody>
          <a:bodyPr/>
          <a:lstStyle/>
          <a:p>
            <a:r>
              <a:rPr lang="en-GB" dirty="0"/>
              <a:t>Student Research Teams </a:t>
            </a:r>
            <a:br>
              <a:rPr lang="en-GB" dirty="0"/>
            </a:br>
            <a:r>
              <a:rPr lang="en-GB" dirty="0"/>
              <a:t>for project team-based experience</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675910" y="1306296"/>
            <a:ext cx="8846530" cy="542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738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GB" dirty="0"/>
              <a:t>Contents of this talk</a:t>
            </a:r>
          </a:p>
        </p:txBody>
      </p:sp>
      <p:sp>
        <p:nvSpPr>
          <p:cNvPr id="197635" name="Rectangle 3"/>
          <p:cNvSpPr>
            <a:spLocks noGrp="1" noChangeArrowheads="1"/>
          </p:cNvSpPr>
          <p:nvPr>
            <p:ph type="body" idx="1"/>
          </p:nvPr>
        </p:nvSpPr>
        <p:spPr/>
        <p:txBody>
          <a:bodyPr/>
          <a:lstStyle/>
          <a:p>
            <a:r>
              <a:rPr lang="en-US" sz="3200" dirty="0"/>
              <a:t>Key features of the course</a:t>
            </a:r>
          </a:p>
          <a:p>
            <a:r>
              <a:rPr lang="en-US" sz="3200" dirty="0"/>
              <a:t>Who teaches on the course</a:t>
            </a:r>
          </a:p>
          <a:p>
            <a:r>
              <a:rPr lang="en-US" sz="3200" dirty="0"/>
              <a:t>What to expect</a:t>
            </a:r>
          </a:p>
          <a:p>
            <a:r>
              <a:rPr lang="en-US" sz="3200" dirty="0"/>
              <a:t>Transferable skills and experience</a:t>
            </a:r>
          </a:p>
        </p:txBody>
      </p:sp>
    </p:spTree>
    <p:extLst>
      <p:ext uri="{BB962C8B-B14F-4D97-AF65-F5344CB8AC3E}">
        <p14:creationId xmlns:p14="http://schemas.microsoft.com/office/powerpoint/2010/main" val="1368717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930900" cy="6858000"/>
          </a:xfrm>
          <a:prstGeom prst="rect">
            <a:avLst/>
          </a:prstGeom>
        </p:spPr>
      </p:pic>
      <p:pic>
        <p:nvPicPr>
          <p:cNvPr id="5" name="Picture 4"/>
          <p:cNvPicPr>
            <a:picLocks noChangeAspect="1"/>
          </p:cNvPicPr>
          <p:nvPr/>
        </p:nvPicPr>
        <p:blipFill>
          <a:blip r:embed="rId3"/>
          <a:stretch>
            <a:fillRect/>
          </a:stretch>
        </p:blipFill>
        <p:spPr>
          <a:xfrm>
            <a:off x="5925202" y="0"/>
            <a:ext cx="6273148" cy="3528646"/>
          </a:xfrm>
          <a:prstGeom prst="rect">
            <a:avLst/>
          </a:prstGeom>
        </p:spPr>
      </p:pic>
      <p:pic>
        <p:nvPicPr>
          <p:cNvPr id="6" name="Picture 5"/>
          <p:cNvPicPr>
            <a:picLocks noChangeAspect="1"/>
          </p:cNvPicPr>
          <p:nvPr/>
        </p:nvPicPr>
        <p:blipFill>
          <a:blip r:embed="rId4"/>
          <a:stretch>
            <a:fillRect/>
          </a:stretch>
        </p:blipFill>
        <p:spPr>
          <a:xfrm>
            <a:off x="5925202" y="2460438"/>
            <a:ext cx="6273148" cy="4397562"/>
          </a:xfrm>
          <a:prstGeom prst="rect">
            <a:avLst/>
          </a:prstGeom>
        </p:spPr>
      </p:pic>
    </p:spTree>
    <p:extLst>
      <p:ext uri="{BB962C8B-B14F-4D97-AF65-F5344CB8AC3E}">
        <p14:creationId xmlns:p14="http://schemas.microsoft.com/office/powerpoint/2010/main" val="43592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8073282" y="4054146"/>
            <a:ext cx="3584697" cy="2680042"/>
          </a:xfrm>
          <a:prstGeom prst="rect">
            <a:avLst/>
          </a:prstGeom>
          <a:noFill/>
          <a:ln w="9525">
            <a:noFill/>
            <a:miter lim="800000"/>
            <a:headEnd/>
            <a:tailEnd/>
          </a:ln>
          <a:effectLst/>
        </p:spPr>
      </p:pic>
      <p:pic>
        <p:nvPicPr>
          <p:cNvPr id="36" name="Picture Placeholder 8"/>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76511" y="4054146"/>
            <a:ext cx="3569820" cy="2683049"/>
          </a:xfrm>
          <a:prstGeom prst="rect">
            <a:avLst/>
          </a:prstGeom>
          <a:noFill/>
          <a:ln w="9525">
            <a:noFill/>
            <a:miter lim="800000"/>
            <a:headEnd/>
            <a:tailEnd/>
          </a:ln>
          <a:effectLst/>
        </p:spPr>
      </p:pic>
      <p:pic>
        <p:nvPicPr>
          <p:cNvPr id="33" name="Picture Placeholder 8"/>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472684" y="1269790"/>
            <a:ext cx="3785957" cy="26860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GB" dirty="0"/>
              <a:t>Expeditions</a:t>
            </a:r>
          </a:p>
        </p:txBody>
      </p:sp>
      <p:pic>
        <p:nvPicPr>
          <p:cNvPr id="32" name="Picture Placeholder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997315" y="1269790"/>
            <a:ext cx="2203720" cy="2680042"/>
          </a:xfrm>
          <a:prstGeom prst="rect">
            <a:avLst/>
          </a:prstGeom>
          <a:noFill/>
          <a:ln w="9525">
            <a:noFill/>
            <a:miter lim="800000"/>
            <a:headEnd/>
            <a:tailEnd/>
          </a:ln>
          <a:effectLst/>
        </p:spPr>
      </p:pic>
      <p:pic>
        <p:nvPicPr>
          <p:cNvPr id="34" name="Picture Placeholder 8"/>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8237568" y="1272800"/>
            <a:ext cx="3256127" cy="2683049"/>
          </a:xfrm>
          <a:prstGeom prst="rect">
            <a:avLst/>
          </a:prstGeom>
          <a:noFill/>
          <a:ln w="9525">
            <a:noFill/>
            <a:miter lim="800000"/>
            <a:headEnd/>
            <a:tailEnd/>
          </a:ln>
          <a:effectLst/>
        </p:spPr>
      </p:pic>
      <p:pic>
        <p:nvPicPr>
          <p:cNvPr id="35" name="Picture Placeholder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4795807" y="4054146"/>
            <a:ext cx="2606735" cy="2683048"/>
          </a:xfrm>
          <a:prstGeom prst="rect">
            <a:avLst/>
          </a:prstGeom>
          <a:noFill/>
          <a:ln w="9525">
            <a:noFill/>
            <a:miter lim="800000"/>
            <a:headEnd/>
            <a:tailEnd/>
          </a:ln>
          <a:effectLst/>
        </p:spPr>
      </p:pic>
      <p:sp>
        <p:nvSpPr>
          <p:cNvPr id="4" name="Rectangle 3"/>
          <p:cNvSpPr/>
          <p:nvPr/>
        </p:nvSpPr>
        <p:spPr>
          <a:xfrm>
            <a:off x="6499183" y="572585"/>
            <a:ext cx="4724370" cy="338554"/>
          </a:xfrm>
          <a:prstGeom prst="rect">
            <a:avLst/>
          </a:prstGeom>
        </p:spPr>
        <p:txBody>
          <a:bodyPr wrap="none">
            <a:spAutoFit/>
          </a:bodyPr>
          <a:lstStyle/>
          <a:p>
            <a:r>
              <a:rPr lang="en-GB" sz="1600" dirty="0">
                <a:latin typeface="+mn-lt"/>
                <a:ea typeface="ＭＳ Ｐゴシック" pitchFamily="34" charset="-128"/>
                <a:cs typeface="ＭＳ Ｐゴシック" pitchFamily="34" charset="-128"/>
              </a:rPr>
              <a:t>Life and Environmental Sciences International Fund</a:t>
            </a:r>
            <a:endParaRPr lang="en-GB" sz="1600" dirty="0">
              <a:latin typeface="+mn-lt"/>
            </a:endParaRPr>
          </a:p>
        </p:txBody>
      </p:sp>
    </p:spTree>
    <p:extLst>
      <p:ext uri="{BB962C8B-B14F-4D97-AF65-F5344CB8AC3E}">
        <p14:creationId xmlns:p14="http://schemas.microsoft.com/office/powerpoint/2010/main" val="3977181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43" y="1249939"/>
            <a:ext cx="3915545" cy="540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7482" y="5825395"/>
            <a:ext cx="12198350" cy="103260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146112" y="1384468"/>
            <a:ext cx="4052238" cy="444092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542748" y="0"/>
            <a:ext cx="10524973" cy="1103526"/>
          </a:xfrm>
        </p:spPr>
        <p:txBody>
          <a:bodyPr/>
          <a:lstStyle/>
          <a:p>
            <a:r>
              <a:rPr lang="en-GB" dirty="0">
                <a:solidFill>
                  <a:srgbClr val="0070C0"/>
                </a:solidFill>
              </a:rPr>
              <a:t>Diverse opportunities for learning &amp; </a:t>
            </a:r>
            <a:r>
              <a:rPr lang="en-GB" dirty="0">
                <a:solidFill>
                  <a:schemeClr val="accent6">
                    <a:lumMod val="60000"/>
                    <a:lumOff val="40000"/>
                  </a:schemeClr>
                </a:solidFill>
              </a:rPr>
              <a:t>demonstrating</a:t>
            </a:r>
            <a:r>
              <a:rPr lang="en-GB" dirty="0">
                <a:solidFill>
                  <a:srgbClr val="000099"/>
                </a:solidFill>
              </a:rPr>
              <a:t> </a:t>
            </a:r>
            <a:r>
              <a:rPr lang="en-GB" dirty="0">
                <a:solidFill>
                  <a:srgbClr val="0070C0"/>
                </a:solidFill>
              </a:rPr>
              <a:t>skills gained to future employers</a:t>
            </a:r>
          </a:p>
        </p:txBody>
      </p:sp>
      <p:sp>
        <p:nvSpPr>
          <p:cNvPr id="7" name="Rectangle 6"/>
          <p:cNvSpPr/>
          <p:nvPr/>
        </p:nvSpPr>
        <p:spPr>
          <a:xfrm>
            <a:off x="4967968" y="6045573"/>
            <a:ext cx="7230382" cy="646331"/>
          </a:xfrm>
          <a:prstGeom prst="rect">
            <a:avLst/>
          </a:prstGeom>
        </p:spPr>
        <p:txBody>
          <a:bodyPr wrap="square">
            <a:spAutoFit/>
          </a:bodyPr>
          <a:lstStyle/>
          <a:p>
            <a:r>
              <a:rPr lang="en-GB" sz="3600" dirty="0">
                <a:hlinkClick r:id="rId4"/>
              </a:rPr>
              <a:t>http://www.cocreate4science.org/</a:t>
            </a:r>
            <a:endParaRPr lang="en-GB" sz="3600" dirty="0"/>
          </a:p>
        </p:txBody>
      </p:sp>
      <p:sp>
        <p:nvSpPr>
          <p:cNvPr id="3" name="TextBox 2"/>
          <p:cNvSpPr txBox="1"/>
          <p:nvPr/>
        </p:nvSpPr>
        <p:spPr>
          <a:xfrm>
            <a:off x="8200643" y="1527440"/>
            <a:ext cx="3845202" cy="4154984"/>
          </a:xfrm>
          <a:prstGeom prst="rect">
            <a:avLst/>
          </a:prstGeom>
          <a:noFill/>
        </p:spPr>
        <p:txBody>
          <a:bodyPr wrap="square" rtlCol="0">
            <a:spAutoFit/>
          </a:bodyPr>
          <a:lstStyle/>
          <a:p>
            <a:r>
              <a:rPr lang="en-GB" sz="2400" b="1" dirty="0">
                <a:solidFill>
                  <a:srgbClr val="008000"/>
                </a:solidFill>
              </a:rPr>
              <a:t>Learning in partnership with academic staff and professional practitioners e.g.</a:t>
            </a:r>
          </a:p>
          <a:p>
            <a:r>
              <a:rPr lang="en-GB" sz="2400" b="1" dirty="0">
                <a:solidFill>
                  <a:schemeClr val="accent6">
                    <a:lumMod val="75000"/>
                  </a:schemeClr>
                </a:solidFill>
              </a:rPr>
              <a:t> </a:t>
            </a:r>
          </a:p>
          <a:p>
            <a:pPr marL="457200" indent="-457200">
              <a:buFont typeface="Arial" panose="020B0604020202020204" pitchFamily="34" charset="0"/>
              <a:buChar char="•"/>
            </a:pPr>
            <a:r>
              <a:rPr lang="en-GB" sz="2400" b="1" dirty="0"/>
              <a:t>Individual Placements</a:t>
            </a:r>
          </a:p>
          <a:p>
            <a:pPr marL="457200" indent="-457200">
              <a:buFont typeface="Arial" panose="020B0604020202020204" pitchFamily="34" charset="0"/>
              <a:buChar char="•"/>
            </a:pPr>
            <a:r>
              <a:rPr lang="en-GB" sz="2400" b="1" dirty="0"/>
              <a:t>SERTs </a:t>
            </a:r>
          </a:p>
          <a:p>
            <a:pPr marL="457200" indent="-457200">
              <a:buFont typeface="Arial" panose="020B0604020202020204" pitchFamily="34" charset="0"/>
              <a:buChar char="•"/>
            </a:pPr>
            <a:r>
              <a:rPr lang="en-GB" sz="2400" b="1" dirty="0"/>
              <a:t>Research Assistants</a:t>
            </a:r>
          </a:p>
          <a:p>
            <a:pPr marL="457200" indent="-457200">
              <a:buFont typeface="Arial" panose="020B0604020202020204" pitchFamily="34" charset="0"/>
              <a:buChar char="•"/>
            </a:pPr>
            <a:r>
              <a:rPr lang="en-GB" sz="2400" b="1" dirty="0"/>
              <a:t>Class Projects</a:t>
            </a:r>
          </a:p>
          <a:p>
            <a:pPr marL="457200" indent="-457200">
              <a:buFont typeface="Arial" panose="020B0604020202020204" pitchFamily="34" charset="0"/>
              <a:buChar char="•"/>
            </a:pPr>
            <a:r>
              <a:rPr lang="en-GB" sz="2400" b="1" dirty="0"/>
              <a:t>Dissertation</a:t>
            </a:r>
          </a:p>
          <a:p>
            <a:pPr marL="457200" indent="-457200">
              <a:buFont typeface="Arial" panose="020B0604020202020204" pitchFamily="34" charset="0"/>
              <a:buChar char="•"/>
            </a:pPr>
            <a:r>
              <a:rPr lang="en-GB" sz="2400" b="1" dirty="0"/>
              <a:t>Outreach Events</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05955" y="1192706"/>
            <a:ext cx="2561318" cy="226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275915" y="6049575"/>
            <a:ext cx="3442453" cy="584775"/>
          </a:xfrm>
          <a:prstGeom prst="rect">
            <a:avLst/>
          </a:prstGeom>
          <a:noFill/>
        </p:spPr>
        <p:txBody>
          <a:bodyPr wrap="square" rtlCol="0">
            <a:spAutoFit/>
          </a:bodyPr>
          <a:lstStyle/>
          <a:p>
            <a:r>
              <a:rPr lang="en-GB" sz="3200" b="1" dirty="0"/>
              <a:t>On your mobile </a:t>
            </a:r>
          </a:p>
        </p:txBody>
      </p:sp>
      <p:sp>
        <p:nvSpPr>
          <p:cNvPr id="6" name="Right Arrow 5"/>
          <p:cNvSpPr/>
          <p:nvPr/>
        </p:nvSpPr>
        <p:spPr>
          <a:xfrm>
            <a:off x="3698587" y="6215280"/>
            <a:ext cx="622693" cy="32309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03471" y="3688624"/>
            <a:ext cx="2043082" cy="2010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3869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8235" y="0"/>
            <a:ext cx="112775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677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4314092" y="238542"/>
            <a:ext cx="7448541" cy="850029"/>
          </a:xfrm>
        </p:spPr>
        <p:txBody>
          <a:bodyPr/>
          <a:lstStyle/>
          <a:p>
            <a:r>
              <a:rPr lang="en-GB" dirty="0"/>
              <a:t>Thank you</a:t>
            </a:r>
          </a:p>
        </p:txBody>
      </p:sp>
      <p:sp>
        <p:nvSpPr>
          <p:cNvPr id="197635" name="Rectangle 3"/>
          <p:cNvSpPr>
            <a:spLocks noGrp="1" noChangeArrowheads="1"/>
          </p:cNvSpPr>
          <p:nvPr>
            <p:ph type="body" idx="1"/>
          </p:nvPr>
        </p:nvSpPr>
        <p:spPr>
          <a:xfrm>
            <a:off x="363415" y="1312985"/>
            <a:ext cx="3950677" cy="4903295"/>
          </a:xfrm>
        </p:spPr>
        <p:txBody>
          <a:bodyPr/>
          <a:lstStyle/>
          <a:p>
            <a:pPr marL="126000" indent="0">
              <a:lnSpc>
                <a:spcPct val="100000"/>
              </a:lnSpc>
              <a:spcBef>
                <a:spcPts val="0"/>
              </a:spcBef>
              <a:spcAft>
                <a:spcPts val="600"/>
              </a:spcAft>
              <a:buNone/>
            </a:pPr>
            <a:r>
              <a:rPr lang="en-US" sz="2400" b="1" dirty="0">
                <a:solidFill>
                  <a:srgbClr val="D81476"/>
                </a:solidFill>
                <a:latin typeface="+mj-lt"/>
              </a:rPr>
              <a:t>What’s next </a:t>
            </a:r>
            <a:r>
              <a:rPr lang="mr-IN" sz="2400" b="1" dirty="0">
                <a:solidFill>
                  <a:srgbClr val="D81476"/>
                </a:solidFill>
                <a:latin typeface="+mj-lt"/>
              </a:rPr>
              <a:t>…</a:t>
            </a:r>
            <a:endParaRPr lang="en-GB" sz="2400" b="1" dirty="0">
              <a:solidFill>
                <a:srgbClr val="D81476"/>
              </a:solidFill>
              <a:latin typeface="+mj-lt"/>
            </a:endParaRPr>
          </a:p>
          <a:p>
            <a:pPr marL="126000" indent="0">
              <a:lnSpc>
                <a:spcPct val="100000"/>
              </a:lnSpc>
              <a:spcBef>
                <a:spcPts val="0"/>
              </a:spcBef>
              <a:spcAft>
                <a:spcPts val="600"/>
              </a:spcAft>
              <a:buNone/>
            </a:pPr>
            <a:endParaRPr lang="en-US" sz="2400" b="1" dirty="0">
              <a:solidFill>
                <a:srgbClr val="D81476"/>
              </a:solidFill>
              <a:latin typeface="+mj-lt"/>
            </a:endParaRPr>
          </a:p>
          <a:p>
            <a:pPr marL="126000" indent="0">
              <a:lnSpc>
                <a:spcPct val="100000"/>
              </a:lnSpc>
              <a:spcBef>
                <a:spcPts val="0"/>
              </a:spcBef>
              <a:spcAft>
                <a:spcPts val="600"/>
              </a:spcAft>
              <a:buNone/>
            </a:pPr>
            <a:r>
              <a:rPr lang="en-US" sz="2400" b="1" dirty="0">
                <a:solidFill>
                  <a:srgbClr val="D81476"/>
                </a:solidFill>
                <a:latin typeface="+mj-lt"/>
              </a:rPr>
              <a:t>Tour / talk to us</a:t>
            </a:r>
          </a:p>
          <a:p>
            <a:pPr>
              <a:lnSpc>
                <a:spcPct val="100000"/>
              </a:lnSpc>
              <a:spcBef>
                <a:spcPts val="0"/>
              </a:spcBef>
              <a:spcAft>
                <a:spcPts val="600"/>
              </a:spcAft>
            </a:pPr>
            <a:r>
              <a:rPr lang="en-GB" sz="2400" dirty="0"/>
              <a:t>Following this talk</a:t>
            </a:r>
          </a:p>
          <a:p>
            <a:pPr>
              <a:lnSpc>
                <a:spcPct val="100000"/>
              </a:lnSpc>
              <a:spcBef>
                <a:spcPts val="0"/>
              </a:spcBef>
              <a:spcAft>
                <a:spcPts val="600"/>
              </a:spcAft>
            </a:pPr>
            <a:endParaRPr lang="en-GB" sz="2400" dirty="0">
              <a:solidFill>
                <a:srgbClr val="000000"/>
              </a:solidFill>
            </a:endParaRPr>
          </a:p>
          <a:p>
            <a:pPr marL="126000" indent="0">
              <a:lnSpc>
                <a:spcPct val="100000"/>
              </a:lnSpc>
              <a:spcBef>
                <a:spcPts val="0"/>
              </a:spcBef>
              <a:spcAft>
                <a:spcPts val="600"/>
              </a:spcAft>
              <a:buNone/>
            </a:pPr>
            <a:r>
              <a:rPr lang="en-US" sz="2400" b="1" dirty="0">
                <a:solidFill>
                  <a:srgbClr val="D81476"/>
                </a:solidFill>
                <a:latin typeface="+mj-lt"/>
              </a:rPr>
              <a:t>Visit us in the Sports Hall</a:t>
            </a:r>
          </a:p>
          <a:p>
            <a:r>
              <a:rPr lang="en-GB" sz="2400" dirty="0"/>
              <a:t>Find out more details about the course</a:t>
            </a:r>
          </a:p>
          <a:p>
            <a:r>
              <a:rPr lang="en-GB" sz="2400" dirty="0"/>
              <a:t>Have any questions answered</a:t>
            </a:r>
            <a:endParaRPr lang="en-GB" sz="2400" b="1" dirty="0"/>
          </a:p>
          <a:p>
            <a:pPr marL="126000" indent="0">
              <a:lnSpc>
                <a:spcPct val="100000"/>
              </a:lnSpc>
              <a:spcBef>
                <a:spcPts val="0"/>
              </a:spcBef>
              <a:spcAft>
                <a:spcPts val="600"/>
              </a:spcAft>
              <a:buNone/>
            </a:pPr>
            <a:endParaRPr lang="en-US" sz="2400" dirty="0">
              <a:solidFill>
                <a:srgbClr val="000000"/>
              </a:solidFill>
            </a:endParaRPr>
          </a:p>
        </p:txBody>
      </p:sp>
      <p:pic>
        <p:nvPicPr>
          <p:cNvPr id="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14092" y="1411792"/>
            <a:ext cx="7710504" cy="444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032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BU?</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12479" y="1450588"/>
            <a:ext cx="9148066" cy="467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bristol.ac.uk/equalityanddiversity/images/logos/swan-bronz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00585" y="2026786"/>
            <a:ext cx="2517225" cy="10352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378019" y="3142065"/>
            <a:ext cx="2562358" cy="646331"/>
          </a:xfrm>
          <a:prstGeom prst="rect">
            <a:avLst/>
          </a:prstGeom>
        </p:spPr>
        <p:txBody>
          <a:bodyPr wrap="square">
            <a:spAutoFit/>
          </a:bodyPr>
          <a:lstStyle/>
          <a:p>
            <a:pPr lvl="0" algn="ctr"/>
            <a:r>
              <a:rPr lang="en-GB" dirty="0">
                <a:latin typeface="+mn-lt"/>
              </a:rPr>
              <a:t>Gender equality in higher education.</a:t>
            </a:r>
          </a:p>
        </p:txBody>
      </p:sp>
      <p:pic>
        <p:nvPicPr>
          <p:cNvPr id="10" name="Picture 9"/>
          <p:cNvPicPr>
            <a:picLocks noChangeAspect="1"/>
          </p:cNvPicPr>
          <p:nvPr/>
        </p:nvPicPr>
        <p:blipFill>
          <a:blip r:embed="rId5"/>
          <a:stretch>
            <a:fillRect/>
          </a:stretch>
        </p:blipFill>
        <p:spPr>
          <a:xfrm>
            <a:off x="9655270" y="4386052"/>
            <a:ext cx="2052988" cy="1740152"/>
          </a:xfrm>
          <a:prstGeom prst="rect">
            <a:avLst/>
          </a:prstGeom>
        </p:spPr>
      </p:pic>
    </p:spTree>
    <p:extLst>
      <p:ext uri="{BB962C8B-B14F-4D97-AF65-F5344CB8AC3E}">
        <p14:creationId xmlns:p14="http://schemas.microsoft.com/office/powerpoint/2010/main" val="1657163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Department </a:t>
            </a:r>
            <a:r>
              <a:rPr lang="en-US" dirty="0" smtClean="0"/>
              <a:t>Athena </a:t>
            </a:r>
            <a:r>
              <a:rPr lang="en-US" dirty="0"/>
              <a:t>SWAN Bronze award</a:t>
            </a:r>
          </a:p>
        </p:txBody>
      </p:sp>
      <p:sp>
        <p:nvSpPr>
          <p:cNvPr id="3" name="Content Placeholder 2"/>
          <p:cNvSpPr>
            <a:spLocks noGrp="1"/>
          </p:cNvSpPr>
          <p:nvPr>
            <p:ph idx="1"/>
          </p:nvPr>
        </p:nvSpPr>
        <p:spPr>
          <a:xfrm>
            <a:off x="474382" y="1922585"/>
            <a:ext cx="4801812" cy="2712477"/>
          </a:xfrm>
        </p:spPr>
        <p:txBody>
          <a:bodyPr/>
          <a:lstStyle/>
          <a:p>
            <a:r>
              <a:rPr lang="en-GB" sz="2400" dirty="0" smtClean="0"/>
              <a:t>Athena SWAN recognises good </a:t>
            </a:r>
            <a:r>
              <a:rPr lang="en-GB" sz="2400" dirty="0"/>
              <a:t>practices in </a:t>
            </a:r>
            <a:r>
              <a:rPr lang="en-GB" sz="2400" dirty="0" smtClean="0"/>
              <a:t>the </a:t>
            </a:r>
            <a:r>
              <a:rPr lang="en-GB" sz="2400" dirty="0"/>
              <a:t>advancement of gender </a:t>
            </a:r>
            <a:r>
              <a:rPr lang="en-GB" sz="2400" dirty="0" smtClean="0"/>
              <a:t>equality</a:t>
            </a:r>
          </a:p>
          <a:p>
            <a:r>
              <a:rPr lang="en-US" sz="2400" dirty="0" smtClean="0"/>
              <a:t>Our self-assessment team and action plan continue to improve our practices</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38" y="5213296"/>
            <a:ext cx="250507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rstillman\AppData\Local\Microsoft\Windows\Temporary Internet Files\Content.Outlook\W92AQ2PJ\20190515_135700(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33849" y="1676237"/>
            <a:ext cx="6516414" cy="455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17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Department Gold Award for Green Impact</a:t>
            </a:r>
          </a:p>
        </p:txBody>
      </p:sp>
      <p:sp>
        <p:nvSpPr>
          <p:cNvPr id="3" name="Content Placeholder 2"/>
          <p:cNvSpPr>
            <a:spLocks noGrp="1"/>
          </p:cNvSpPr>
          <p:nvPr>
            <p:ph idx="1"/>
          </p:nvPr>
        </p:nvSpPr>
        <p:spPr>
          <a:xfrm>
            <a:off x="474381" y="1922585"/>
            <a:ext cx="5251359" cy="2016369"/>
          </a:xfrm>
        </p:spPr>
        <p:txBody>
          <a:bodyPr/>
          <a:lstStyle/>
          <a:p>
            <a:r>
              <a:rPr lang="en-US" sz="2400" dirty="0"/>
              <a:t>Green Impact is an environmental accreditation delivered by the National Union of Students (NUS)</a:t>
            </a:r>
          </a:p>
          <a:p>
            <a:r>
              <a:rPr lang="en-US" sz="2400" dirty="0"/>
              <a:t>We were audited by BU students trained by NUS</a:t>
            </a:r>
          </a:p>
        </p:txBody>
      </p:sp>
      <p:pic>
        <p:nvPicPr>
          <p:cNvPr id="5" name="Picture 4"/>
          <p:cNvPicPr>
            <a:picLocks noChangeAspect="1"/>
          </p:cNvPicPr>
          <p:nvPr/>
        </p:nvPicPr>
        <p:blipFill>
          <a:blip r:embed="rId3"/>
          <a:stretch>
            <a:fillRect/>
          </a:stretch>
        </p:blipFill>
        <p:spPr>
          <a:xfrm>
            <a:off x="615058" y="4550774"/>
            <a:ext cx="2983767" cy="1416820"/>
          </a:xfrm>
          <a:prstGeom prst="rect">
            <a:avLst/>
          </a:prstGeom>
        </p:spPr>
      </p:pic>
      <p:pic>
        <p:nvPicPr>
          <p:cNvPr id="6" name="Picture 5">
            <a:extLst>
              <a:ext uri="{FF2B5EF4-FFF2-40B4-BE49-F238E27FC236}">
                <a16:creationId xmlns="" xmlns:a16="http://schemas.microsoft.com/office/drawing/2014/main" id="{206FFF86-8DA2-B24F-A01D-C1414BCC2A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2830" y="1723474"/>
            <a:ext cx="5557282" cy="4167961"/>
          </a:xfrm>
          <a:prstGeom prst="rect">
            <a:avLst/>
          </a:prstGeom>
          <a:ln w="12700">
            <a:solidFill>
              <a:schemeClr val="tx1"/>
            </a:solidFill>
          </a:ln>
        </p:spPr>
      </p:pic>
    </p:spTree>
    <p:extLst>
      <p:ext uri="{BB962C8B-B14F-4D97-AF65-F5344CB8AC3E}">
        <p14:creationId xmlns:p14="http://schemas.microsoft.com/office/powerpoint/2010/main" val="70652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GB" dirty="0"/>
              <a:t>Key features of the course – the location</a:t>
            </a:r>
          </a:p>
        </p:txBody>
      </p:sp>
      <p:sp>
        <p:nvSpPr>
          <p:cNvPr id="197635" name="Rectangle 3"/>
          <p:cNvSpPr>
            <a:spLocks noGrp="1" noChangeArrowheads="1"/>
          </p:cNvSpPr>
          <p:nvPr>
            <p:ph type="body" idx="1"/>
          </p:nvPr>
        </p:nvSpPr>
        <p:spPr/>
        <p:txBody>
          <a:bodyPr/>
          <a:lstStyle/>
          <a:p>
            <a:r>
              <a:rPr lang="en-GB" sz="2800" dirty="0"/>
              <a:t>Benefiting from the outstanding natural surroundings </a:t>
            </a:r>
          </a:p>
          <a:p>
            <a:r>
              <a:rPr lang="en-GB" sz="2800" dirty="0"/>
              <a:t>World Heritage Site</a:t>
            </a:r>
          </a:p>
          <a:p>
            <a:r>
              <a:rPr lang="en-GB" sz="2800" dirty="0"/>
              <a:t>Biodiversity hotspot</a:t>
            </a:r>
          </a:p>
          <a:p>
            <a:r>
              <a:rPr lang="en-GB" sz="2800" dirty="0"/>
              <a:t>National Parks and Nature Reserves</a:t>
            </a:r>
            <a:endParaRPr lang="en-US" sz="2800" dirty="0"/>
          </a:p>
        </p:txBody>
      </p:sp>
      <p:pic>
        <p:nvPicPr>
          <p:cNvPr id="4" name="Picture 3" descr="\\bournemouth.ac.uk\data\staff\home\rstillman\Profile\Desktop\Durdle Doo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0415" y="4399499"/>
            <a:ext cx="3729177" cy="187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070959" y="4396635"/>
            <a:ext cx="3790329" cy="187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7966552" y="4396916"/>
            <a:ext cx="3801585" cy="18750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384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Poole Harbour Special Protection Area</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71388" y="1153894"/>
            <a:ext cx="11255574" cy="55517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925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New Forest National Park</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53143" y="1077687"/>
            <a:ext cx="10892064" cy="543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098219"/>
      </p:ext>
    </p:extLst>
  </p:cSld>
  <p:clrMapOvr>
    <a:masterClrMapping/>
  </p:clrMapOvr>
</p:sld>
</file>

<file path=ppt/theme/theme1.xml><?xml version="1.0" encoding="utf-8"?>
<a:theme xmlns:a="http://schemas.openxmlformats.org/drawingml/2006/main" name="Presentation template">
  <a:themeElements>
    <a:clrScheme name="BU">
      <a:dk1>
        <a:srgbClr val="000000"/>
      </a:dk1>
      <a:lt1>
        <a:srgbClr val="FFFFFF"/>
      </a:lt1>
      <a:dk2>
        <a:srgbClr val="756858"/>
      </a:dk2>
      <a:lt2>
        <a:srgbClr val="FFFFFF"/>
      </a:lt2>
      <a:accent1>
        <a:srgbClr val="73C9BB"/>
      </a:accent1>
      <a:accent2>
        <a:srgbClr val="47C7F0"/>
      </a:accent2>
      <a:accent3>
        <a:srgbClr val="8A9DD0"/>
      </a:accent3>
      <a:accent4>
        <a:srgbClr val="47447B"/>
      </a:accent4>
      <a:accent5>
        <a:srgbClr val="D81476"/>
      </a:accent5>
      <a:accent6>
        <a:srgbClr val="C32129"/>
      </a:accent6>
      <a:hlink>
        <a:srgbClr val="0000FF"/>
      </a:hlink>
      <a:folHlink>
        <a:srgbClr val="800080"/>
      </a:folHlink>
    </a:clrScheme>
    <a:fontScheme name="BU Fonts">
      <a:majorFont>
        <a:latin typeface="Bitter"/>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T Sans"/>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rial Academ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ial Academi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ial Academi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ial Academi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ial Academi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ial Academi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ial Academi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ial Academi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ial Academi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ial Academi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ial Academi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ial Academi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template.potx</Template>
  <TotalTime>1602</TotalTime>
  <Words>859</Words>
  <Application>Microsoft Office PowerPoint</Application>
  <PresentationFormat>Custom</PresentationFormat>
  <Paragraphs>218</Paragraphs>
  <Slides>34</Slides>
  <Notes>17</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Presentation template</vt:lpstr>
      <vt:lpstr>Department of Life and Environmental Sciences</vt:lpstr>
      <vt:lpstr>Other courses in the Department of Life and Environmental Sciences</vt:lpstr>
      <vt:lpstr>Contents of this talk</vt:lpstr>
      <vt:lpstr>Why BU?</vt:lpstr>
      <vt:lpstr>Department Athena SWAN Bronze award</vt:lpstr>
      <vt:lpstr>Department Gold Award for Green Impact</vt:lpstr>
      <vt:lpstr>Key features of the course – the location</vt:lpstr>
      <vt:lpstr>Poole Harbour Special Protection Area</vt:lpstr>
      <vt:lpstr>New Forest National Park</vt:lpstr>
      <vt:lpstr>Jurassic Coast World Heritage Site</vt:lpstr>
      <vt:lpstr>Bournemouth – a great place to study and live</vt:lpstr>
      <vt:lpstr>Key features of the course</vt:lpstr>
      <vt:lpstr>Placements</vt:lpstr>
      <vt:lpstr>Key features of the course</vt:lpstr>
      <vt:lpstr>Science matters</vt:lpstr>
      <vt:lpstr>BSc Ecology and Wildlife Conservation</vt:lpstr>
      <vt:lpstr>Behavioural Ecology unit (Year 2)</vt:lpstr>
      <vt:lpstr>Student feedback</vt:lpstr>
      <vt:lpstr>BSc Ecology and Wildlife Conservation</vt:lpstr>
      <vt:lpstr>Programme (course) leader</vt:lpstr>
      <vt:lpstr>PowerPoint Presentation</vt:lpstr>
      <vt:lpstr>PowerPoint Presentation</vt:lpstr>
      <vt:lpstr>PowerPoint Presentation</vt:lpstr>
      <vt:lpstr>PowerPoint Presentation</vt:lpstr>
      <vt:lpstr>Making the transition to university</vt:lpstr>
      <vt:lpstr>Support available throughout your study includes:</vt:lpstr>
      <vt:lpstr>Other ways you can get involved at BU and build your CV</vt:lpstr>
      <vt:lpstr>Student societies</vt:lpstr>
      <vt:lpstr>Student Research Teams  for project team-based experience</vt:lpstr>
      <vt:lpstr>PowerPoint Presentation</vt:lpstr>
      <vt:lpstr>Expeditions</vt:lpstr>
      <vt:lpstr>Diverse opportunities for learning &amp; demonstrating skills gained to future employers</vt:lpstr>
      <vt:lpstr>PowerPoint Presentation</vt:lpstr>
      <vt:lpstr>Thank you</vt:lpstr>
    </vt:vector>
  </TitlesOfParts>
  <Company>Bournemouth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XPUser</dc:creator>
  <cp:lastModifiedBy>Richard,Stillman</cp:lastModifiedBy>
  <cp:revision>186</cp:revision>
  <dcterms:created xsi:type="dcterms:W3CDTF">2007-03-15T13:49:51Z</dcterms:created>
  <dcterms:modified xsi:type="dcterms:W3CDTF">2019-06-07T13:48:17Z</dcterms:modified>
</cp:coreProperties>
</file>