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1.png" ContentType="image/png"/>
  <Override PartName="/ppt/media/image20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16.png" ContentType="image/png"/>
  <Override PartName="/ppt/media/image13.png" ContentType="image/png"/>
  <Override PartName="/ppt/media/image12.png" ContentType="image/png"/>
  <Override PartName="/ppt/media/image10.png" ContentType="image/png"/>
  <Override PartName="/ppt/media/image9.png" ContentType="image/png"/>
  <Override PartName="/ppt/media/image15.png" ContentType="image/png"/>
  <Override PartName="/ppt/media/image8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4.png" ContentType="image/png"/>
  <Override PartName="/ppt/media/image7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11.png" ContentType="image/pn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0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4320" cy="438372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120" y="1768680"/>
            <a:ext cx="5494320" cy="4383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092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0920" cy="585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092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0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0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4320" cy="438372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120" y="1768680"/>
            <a:ext cx="5494320" cy="4383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092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0920" cy="585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0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0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4320" cy="438372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120" y="1768680"/>
            <a:ext cx="5494320" cy="4383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0920" cy="585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0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r>
              <a:rPr lang="en-GB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r>
              <a:rPr lang="en-GB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GB" sz="4400">
                <a:latin typeface="Arial"/>
              </a:rPr>
              <a:t>What causes tropical deforestation?</a:t>
            </a:r>
            <a:endParaRPr/>
          </a:p>
        </p:txBody>
      </p:sp>
      <p:pic>
        <p:nvPicPr>
          <p:cNvPr id="10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54480" y="1828800"/>
            <a:ext cx="6674400" cy="5016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GB" sz="4400">
                <a:latin typeface="Arial"/>
              </a:rPr>
              <a:t>Proximate causes</a:t>
            </a:r>
            <a:endParaRPr/>
          </a:p>
        </p:txBody>
      </p:sp>
      <p:pic>
        <p:nvPicPr>
          <p:cNvPr id="12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23080" y="1633680"/>
            <a:ext cx="9051840" cy="5406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GB" sz="4400">
                <a:latin typeface="Arial"/>
              </a:rPr>
              <a:t>Other factors (facilitators)</a:t>
            </a:r>
            <a:endParaRPr/>
          </a:p>
        </p:txBody>
      </p:sp>
      <p:pic>
        <p:nvPicPr>
          <p:cNvPr id="12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5760" y="1280160"/>
            <a:ext cx="9326160" cy="627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9840" y="822960"/>
            <a:ext cx="9896400" cy="612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97600" y="91440"/>
            <a:ext cx="7645680" cy="7223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05840" y="214920"/>
            <a:ext cx="8320320" cy="7191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GB" sz="4400">
                <a:latin typeface="Arial"/>
              </a:rPr>
              <a:t>Underlying causes</a:t>
            </a:r>
            <a:endParaRPr/>
          </a:p>
        </p:txBody>
      </p:sp>
      <p:pic>
        <p:nvPicPr>
          <p:cNvPr id="13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468880"/>
            <a:ext cx="9326160" cy="4114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GB" sz="4400">
                <a:latin typeface="Arial"/>
              </a:rPr>
              <a:t>Patterns</a:t>
            </a:r>
            <a:endParaRPr/>
          </a:p>
        </p:txBody>
      </p:sp>
      <p:pic>
        <p:nvPicPr>
          <p:cNvPr id="13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0760" y="1553760"/>
            <a:ext cx="7465320" cy="5760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080" y="875880"/>
            <a:ext cx="10078920" cy="625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GB" sz="4400">
                <a:latin typeface="Arial"/>
              </a:rPr>
              <a:t>Conclusions</a:t>
            </a:r>
            <a:endParaRPr/>
          </a:p>
        </p:txBody>
      </p:sp>
      <p:sp>
        <p:nvSpPr>
          <p:cNvPr id="139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GB" sz="3200">
                <a:latin typeface="Arial"/>
              </a:rPr>
              <a:t>Causes and drivers of tropical deforestation cannot be reduced to a single variable. The interplay of several proximate and underlying factors drive deforestation in a synergetic way.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GB" sz="3200">
                <a:latin typeface="Arial"/>
              </a:rPr>
              <a:t>The expansion of cropped land and pasture is clearly the most important proximate cause of tropical deforestation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504000" y="301320"/>
            <a:ext cx="907092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GB" sz="4400">
                <a:latin typeface="Arial"/>
              </a:rPr>
              <a:t>Conclusions</a:t>
            </a:r>
            <a:endParaRPr/>
          </a:p>
        </p:txBody>
      </p:sp>
      <p:sp>
        <p:nvSpPr>
          <p:cNvPr id="141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GB" sz="3200">
                <a:latin typeface="Arial"/>
              </a:rPr>
              <a:t>Shifting cultivators are not always the key agents of deforestation</a:t>
            </a:r>
            <a:endParaRPr/>
          </a:p>
          <a:p>
            <a:pPr>
              <a:lnSpc>
                <a:spcPct val="100000"/>
              </a:lnSpc>
            </a:pPr>
            <a:r>
              <a:rPr lang="en-GB" sz="3200">
                <a:latin typeface="Arial"/>
              </a:rPr>
              <a:t>Chain-logical causation in the form of 2-factor chains underlies about two thirds of the proximate as well as underlying causes</a:t>
            </a:r>
            <a:endParaRPr/>
          </a:p>
          <a:p>
            <a:pPr>
              <a:lnSpc>
                <a:spcPct val="100000"/>
              </a:lnSpc>
            </a:pPr>
            <a:r>
              <a:rPr lang="en-GB" sz="3200">
                <a:latin typeface="Arial"/>
              </a:rPr>
              <a:t>Population pressure in the form of natural increases in number of population is not a major underlying driving force alone, without migration.</a:t>
            </a:r>
            <a:endParaRPr/>
          </a:p>
          <a:p>
            <a:pPr>
              <a:lnSpc>
                <a:spcPct val="100000"/>
              </a:lnSpc>
            </a:pPr>
            <a:r>
              <a:rPr lang="en-GB" sz="3200">
                <a:latin typeface="Arial"/>
              </a:rPr>
              <a:t>The explanatory power of PAT variables (population, affluence, technology, thought to work together in the seventies) is  poor.</a:t>
            </a:r>
            <a:endParaRPr/>
          </a:p>
          <a:p>
            <a:pPr>
              <a:lnSpc>
                <a:spcPct val="100000"/>
              </a:lnSpc>
            </a:pPr>
            <a:r>
              <a:rPr lang="en-GB" sz="3200">
                <a:latin typeface="Arial"/>
              </a:rPr>
              <a:t>Economic growth and technology may slow or reverse deforestation.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GB" sz="4400">
                <a:latin typeface="Arial"/>
              </a:rPr>
              <a:t>A complex picture</a:t>
            </a:r>
            <a:endParaRPr/>
          </a:p>
        </p:txBody>
      </p:sp>
      <p:sp>
        <p:nvSpPr>
          <p:cNvPr id="111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GB" sz="3200">
                <a:latin typeface="Arial"/>
              </a:rPr>
              <a:t>No simple generalisations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GB" sz="3200">
                <a:latin typeface="Arial"/>
              </a:rPr>
              <a:t>Tropical forests are lost due to a large number of factors acting together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GB" sz="3200">
                <a:latin typeface="Arial"/>
              </a:rPr>
              <a:t>Useful conceptual framework divides factors into 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GB" sz="2800">
                <a:latin typeface="Arial"/>
              </a:rPr>
              <a:t>Proximate causes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GB" sz="2800">
                <a:latin typeface="Arial"/>
              </a:rPr>
              <a:t>Underlying causes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GB" sz="4400">
                <a:latin typeface="Arial"/>
              </a:rPr>
              <a:t>Results of meta-analysis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GB" sz="3200">
                <a:latin typeface="Arial"/>
              </a:rPr>
              <a:t>Geist and Lambin analysed case studies from Asia, Latin America and Africa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GB" sz="3200">
                <a:latin typeface="Arial"/>
              </a:rPr>
              <a:t>Found large number factors that led to deforestation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GB" sz="3200">
                <a:latin typeface="Arial"/>
              </a:rPr>
              <a:t>Drivers differ in importance between regions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GB" sz="1600">
                <a:latin typeface="Arial"/>
              </a:rPr>
              <a:t>I. Geist, Helmut II. Lambin, Eric III (2001)Land-Use and Land-Cover Change (LUCC)Project IV. International Human Dimensions Programme on Global Environmental Change (IHDP) V. International Geosphere-Biosphere Programme (IGBP) VI. TitleVII. Collection: LUCC Report Series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GB" sz="4400">
                <a:latin typeface="Arial"/>
              </a:rPr>
              <a:t>Underlying causes</a:t>
            </a:r>
            <a:endParaRPr/>
          </a:p>
        </p:txBody>
      </p:sp>
      <p:pic>
        <p:nvPicPr>
          <p:cNvPr id="11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2880" y="1371600"/>
            <a:ext cx="9600480" cy="6096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GB" sz="4400">
                <a:latin typeface="Arial"/>
              </a:rPr>
              <a:t>Underlying causes</a:t>
            </a:r>
            <a:endParaRPr/>
          </a:p>
        </p:txBody>
      </p:sp>
      <p:pic>
        <p:nvPicPr>
          <p:cNvPr id="11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2880" y="1371600"/>
            <a:ext cx="9691920" cy="5942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GB" sz="4400">
                <a:latin typeface="Arial"/>
              </a:rPr>
              <a:t>Underlying causes</a:t>
            </a:r>
            <a:endParaRPr/>
          </a:p>
        </p:txBody>
      </p:sp>
      <p:pic>
        <p:nvPicPr>
          <p:cNvPr id="11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" y="1828800"/>
            <a:ext cx="9874800" cy="5683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GB" sz="4400">
                <a:latin typeface="Arial"/>
              </a:rPr>
              <a:t>Underlying causes</a:t>
            </a:r>
            <a:endParaRPr/>
          </a:p>
        </p:txBody>
      </p:sp>
      <p:pic>
        <p:nvPicPr>
          <p:cNvPr id="12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" y="1851840"/>
            <a:ext cx="9691920" cy="5371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GB" sz="4400">
                <a:latin typeface="Arial"/>
              </a:rPr>
              <a:t>Proximate causes</a:t>
            </a:r>
            <a:endParaRPr/>
          </a:p>
        </p:txBody>
      </p:sp>
      <p:pic>
        <p:nvPicPr>
          <p:cNvPr id="12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280160"/>
            <a:ext cx="9874800" cy="612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GB" sz="4400">
                <a:latin typeface="Arial"/>
              </a:rPr>
              <a:t>Proximate causes</a:t>
            </a:r>
            <a:endParaRPr/>
          </a:p>
        </p:txBody>
      </p:sp>
      <p:pic>
        <p:nvPicPr>
          <p:cNvPr id="12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2880" y="1653480"/>
            <a:ext cx="9783360" cy="556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