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0" r:id="rId4"/>
    <p:sldId id="265" r:id="rId5"/>
    <p:sldId id="264" r:id="rId6"/>
    <p:sldId id="268" r:id="rId7"/>
    <p:sldId id="266" r:id="rId8"/>
    <p:sldId id="267" r:id="rId9"/>
    <p:sldId id="257" r:id="rId10"/>
    <p:sldId id="258" r:id="rId11"/>
    <p:sldId id="25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57"/>
  </p:normalViewPr>
  <p:slideViewPr>
    <p:cSldViewPr snapToGrid="0" snapToObjects="1">
      <p:cViewPr>
        <p:scale>
          <a:sx n="106" d="100"/>
          <a:sy n="106" d="100"/>
        </p:scale>
        <p:origin x="792"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7CBFA-E57C-5548-A841-F243E705FDE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61A4A7D-1C67-1C4E-A742-B4A71329C9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BC66BE8-23DE-A041-8D5C-326B10DDFD43}"/>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5" name="Footer Placeholder 4">
            <a:extLst>
              <a:ext uri="{FF2B5EF4-FFF2-40B4-BE49-F238E27FC236}">
                <a16:creationId xmlns:a16="http://schemas.microsoft.com/office/drawing/2014/main" id="{D2213739-6F9A-A146-93B0-CAC9AE1510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4FFEE9-2C66-CB4E-A857-C8BF4021568C}"/>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3772215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FE220-3143-FC41-A5EF-F7443D2163B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CAF6CEB8-020D-F34C-8B01-2AB86FEC44E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2400335-7E4D-1D4D-B7E1-4E743A476F5F}"/>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5" name="Footer Placeholder 4">
            <a:extLst>
              <a:ext uri="{FF2B5EF4-FFF2-40B4-BE49-F238E27FC236}">
                <a16:creationId xmlns:a16="http://schemas.microsoft.com/office/drawing/2014/main" id="{3BFE46FA-5DBA-5945-B465-CFA280B761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613843-9F27-7545-A5E1-2B21904F5980}"/>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4161493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FE2D41-77DF-784B-87D3-2449FA9A814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C4E8F99C-4F2E-D34E-9366-D2369EA633E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41BC91E-986D-9344-8945-EB14C2D275DB}"/>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5" name="Footer Placeholder 4">
            <a:extLst>
              <a:ext uri="{FF2B5EF4-FFF2-40B4-BE49-F238E27FC236}">
                <a16:creationId xmlns:a16="http://schemas.microsoft.com/office/drawing/2014/main" id="{FCF455B2-1FA4-9342-B3E4-CF1185648E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D6CFCA-9A7E-2844-BF3C-61F61D72BC5A}"/>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413369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82642-A853-B748-8D8B-9AD6672638F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5A18043-3CC9-2041-A829-ED3E4AD4A5E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F9CC739-CF40-2542-9F9C-063E43B1498E}"/>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5" name="Footer Placeholder 4">
            <a:extLst>
              <a:ext uri="{FF2B5EF4-FFF2-40B4-BE49-F238E27FC236}">
                <a16:creationId xmlns:a16="http://schemas.microsoft.com/office/drawing/2014/main" id="{FCBB8986-F038-D947-8826-1B380D408A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EB4FE0-8B26-F740-936E-B42DBEAE7B49}"/>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2771924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0171C-6139-F241-BEB1-B7BC0E63E98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BD547DA-6068-D74A-8A04-01B1E3E7A9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0386187-117B-2F4A-877C-3371A77509F3}"/>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5" name="Footer Placeholder 4">
            <a:extLst>
              <a:ext uri="{FF2B5EF4-FFF2-40B4-BE49-F238E27FC236}">
                <a16:creationId xmlns:a16="http://schemas.microsoft.com/office/drawing/2014/main" id="{A639496B-2792-AA4E-826E-77DF10658E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B2A95B-75E4-CB4E-909E-E137C39B1CDE}"/>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351999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4DFC-2755-A847-BB71-843BFD2067A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7CCC038-E9B3-1C47-88A6-5BB64C09378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27BE6276-4B3B-8948-B014-E4E06611E1B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CCAC9B8-B44D-A04A-ADE2-F2119A972991}"/>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6" name="Footer Placeholder 5">
            <a:extLst>
              <a:ext uri="{FF2B5EF4-FFF2-40B4-BE49-F238E27FC236}">
                <a16:creationId xmlns:a16="http://schemas.microsoft.com/office/drawing/2014/main" id="{5807A192-E3A6-4E4F-9BF0-DEB9A53430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7D390C-7C6A-9D4C-8E89-6D32399868DE}"/>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4045144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CDB4B-20E9-6545-B6CF-9FA94E59A99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07ADD13F-544A-6243-A64D-AD14CF5646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B89C29D-A96F-E24E-9D53-66759198706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D85CB17-35C0-EB43-95BB-597D6EA12D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729113C-9D22-094C-BEA5-F011AF0C137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E4C2F62-776D-C942-957D-F9B0B58BE3ED}"/>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8" name="Footer Placeholder 7">
            <a:extLst>
              <a:ext uri="{FF2B5EF4-FFF2-40B4-BE49-F238E27FC236}">
                <a16:creationId xmlns:a16="http://schemas.microsoft.com/office/drawing/2014/main" id="{1A4A9656-8A8D-834F-88AB-91782438613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70B910F-0978-F345-B3FB-B06CF54DD111}"/>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1322728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21D82-F434-8949-AF8C-74D347E87C5F}"/>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DCEB4788-9D4E-AF4F-891C-FEF8BE129ED6}"/>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4" name="Footer Placeholder 3">
            <a:extLst>
              <a:ext uri="{FF2B5EF4-FFF2-40B4-BE49-F238E27FC236}">
                <a16:creationId xmlns:a16="http://schemas.microsoft.com/office/drawing/2014/main" id="{79255A13-BF39-9849-B210-0FCCD76503B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3A42A3D-E9B3-584A-A3F5-D84B3E6CD4F6}"/>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1080710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4A7BC6-7492-764F-8FDB-48D3EE805A63}"/>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3" name="Footer Placeholder 2">
            <a:extLst>
              <a:ext uri="{FF2B5EF4-FFF2-40B4-BE49-F238E27FC236}">
                <a16:creationId xmlns:a16="http://schemas.microsoft.com/office/drawing/2014/main" id="{0B8D63E9-5E7F-C84E-9DFC-59C9D8045F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402C6F-D715-D74B-AA4A-C84746FEBCAB}"/>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331368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22B46-2DE1-9147-B44D-534FD52FFB7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602508DC-0305-0649-A9FE-EE6BE222B0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53F24E63-3F4F-3349-8A67-FFE27EF61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505387B-7A5E-7A42-A87C-34342C7E4D08}"/>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6" name="Footer Placeholder 5">
            <a:extLst>
              <a:ext uri="{FF2B5EF4-FFF2-40B4-BE49-F238E27FC236}">
                <a16:creationId xmlns:a16="http://schemas.microsoft.com/office/drawing/2014/main" id="{9841D053-16E4-0541-B6DB-E4C1EDD3AE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2EF461-4394-0F4A-8317-97CB36649AC4}"/>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1854185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FBFBB-7810-9D40-B136-3CC1761DB40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AD134211-E661-1E4D-8C8D-8E4A984963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C912F5-4B80-8347-B66D-41AFB3167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7D3B0E0-5B7A-6D41-94E3-45723358489E}"/>
              </a:ext>
            </a:extLst>
          </p:cNvPr>
          <p:cNvSpPr>
            <a:spLocks noGrp="1"/>
          </p:cNvSpPr>
          <p:nvPr>
            <p:ph type="dt" sz="half" idx="10"/>
          </p:nvPr>
        </p:nvSpPr>
        <p:spPr/>
        <p:txBody>
          <a:bodyPr/>
          <a:lstStyle/>
          <a:p>
            <a:fld id="{17BAFAFE-F579-B24F-9FE8-506C64D90D06}" type="datetimeFigureOut">
              <a:rPr lang="en-GB" smtClean="0"/>
              <a:t>12/03/2020</a:t>
            </a:fld>
            <a:endParaRPr lang="en-GB"/>
          </a:p>
        </p:txBody>
      </p:sp>
      <p:sp>
        <p:nvSpPr>
          <p:cNvPr id="6" name="Footer Placeholder 5">
            <a:extLst>
              <a:ext uri="{FF2B5EF4-FFF2-40B4-BE49-F238E27FC236}">
                <a16:creationId xmlns:a16="http://schemas.microsoft.com/office/drawing/2014/main" id="{EE821A1E-E8CF-DF42-902F-F9A11A2070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E264771-9725-1F4F-B68E-B75F53467A15}"/>
              </a:ext>
            </a:extLst>
          </p:cNvPr>
          <p:cNvSpPr>
            <a:spLocks noGrp="1"/>
          </p:cNvSpPr>
          <p:nvPr>
            <p:ph type="sldNum" sz="quarter" idx="12"/>
          </p:nvPr>
        </p:nvSpPr>
        <p:spPr/>
        <p:txBody>
          <a:bodyPr/>
          <a:lstStyle/>
          <a:p>
            <a:fld id="{158F769D-C07F-7845-AE14-E8892CFFDF2C}" type="slidenum">
              <a:rPr lang="en-GB" smtClean="0"/>
              <a:t>‹#›</a:t>
            </a:fld>
            <a:endParaRPr lang="en-GB"/>
          </a:p>
        </p:txBody>
      </p:sp>
    </p:spTree>
    <p:extLst>
      <p:ext uri="{BB962C8B-B14F-4D97-AF65-F5344CB8AC3E}">
        <p14:creationId xmlns:p14="http://schemas.microsoft.com/office/powerpoint/2010/main" val="138931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B6E7F-E96D-E24E-81D2-DA43D5092F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DDC90F66-5C81-D14C-9536-C1E4815424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DE1910D-F7BB-9342-A6C8-47AC6A4A11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AFAFE-F579-B24F-9FE8-506C64D90D06}" type="datetimeFigureOut">
              <a:rPr lang="en-GB" smtClean="0"/>
              <a:t>12/03/2020</a:t>
            </a:fld>
            <a:endParaRPr lang="en-GB"/>
          </a:p>
        </p:txBody>
      </p:sp>
      <p:sp>
        <p:nvSpPr>
          <p:cNvPr id="5" name="Footer Placeholder 4">
            <a:extLst>
              <a:ext uri="{FF2B5EF4-FFF2-40B4-BE49-F238E27FC236}">
                <a16:creationId xmlns:a16="http://schemas.microsoft.com/office/drawing/2014/main" id="{D7E9C24E-5400-BE42-9A57-D2096AF811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0CD2B08-61F9-8843-989E-A0BF8AC8EE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8F769D-C07F-7845-AE14-E8892CFFDF2C}" type="slidenum">
              <a:rPr lang="en-GB" smtClean="0"/>
              <a:t>‹#›</a:t>
            </a:fld>
            <a:endParaRPr lang="en-GB"/>
          </a:p>
        </p:txBody>
      </p:sp>
    </p:spTree>
    <p:extLst>
      <p:ext uri="{BB962C8B-B14F-4D97-AF65-F5344CB8AC3E}">
        <p14:creationId xmlns:p14="http://schemas.microsoft.com/office/powerpoint/2010/main" val="2225086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x.doi.org/10.2305/IUCN.UK.2017-3.RLTS.T33166A2833752.en" TargetMode="External"/><Relationship Id="rId2" Type="http://schemas.openxmlformats.org/officeDocument/2006/relationships/hyperlink" Target="https://www.worldwildlife.org/ecoregions/im021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A7F7B38-10B8-FC4A-9CAF-9A7892AA64E7}"/>
              </a:ext>
            </a:extLst>
          </p:cNvPr>
          <p:cNvSpPr>
            <a:spLocks noGrp="1"/>
          </p:cNvSpPr>
          <p:nvPr>
            <p:ph type="ctrTitle"/>
          </p:nvPr>
        </p:nvSpPr>
        <p:spPr>
          <a:xfrm>
            <a:off x="838199" y="4525347"/>
            <a:ext cx="6801321" cy="1737360"/>
          </a:xfrm>
        </p:spPr>
        <p:txBody>
          <a:bodyPr anchor="ctr">
            <a:normAutofit/>
          </a:bodyPr>
          <a:lstStyle/>
          <a:p>
            <a:pPr algn="r"/>
            <a:r>
              <a:rPr lang="en-GB" sz="3800" b="1"/>
              <a:t>South-Eastern Indochina Dry Evergreen Forests, Cambodia </a:t>
            </a:r>
            <a:br>
              <a:rPr lang="en-GB" sz="3800" b="1"/>
            </a:br>
            <a:endParaRPr lang="en-GB" sz="3800"/>
          </a:p>
        </p:txBody>
      </p:sp>
      <p:sp>
        <p:nvSpPr>
          <p:cNvPr id="3" name="Subtitle 2">
            <a:extLst>
              <a:ext uri="{FF2B5EF4-FFF2-40B4-BE49-F238E27FC236}">
                <a16:creationId xmlns:a16="http://schemas.microsoft.com/office/drawing/2014/main" id="{54921504-59DB-D542-A3CB-50B2868661A2}"/>
              </a:ext>
            </a:extLst>
          </p:cNvPr>
          <p:cNvSpPr>
            <a:spLocks noGrp="1"/>
          </p:cNvSpPr>
          <p:nvPr>
            <p:ph type="subTitle" idx="1"/>
          </p:nvPr>
        </p:nvSpPr>
        <p:spPr>
          <a:xfrm>
            <a:off x="7961258" y="4525347"/>
            <a:ext cx="3258675" cy="1737360"/>
          </a:xfrm>
        </p:spPr>
        <p:txBody>
          <a:bodyPr anchor="ctr">
            <a:normAutofit/>
          </a:bodyPr>
          <a:lstStyle/>
          <a:p>
            <a:pPr algn="l"/>
            <a:r>
              <a:rPr lang="en-GB"/>
              <a:t>Ellie Jones</a:t>
            </a:r>
          </a:p>
        </p:txBody>
      </p:sp>
      <p:sp>
        <p:nvSpPr>
          <p:cNvPr id="17" name="Oval 16">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Oval 20">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1382BB0-A268-C045-B384-435DFEFF9453}"/>
              </a:ext>
            </a:extLst>
          </p:cNvPr>
          <p:cNvSpPr txBox="1"/>
          <p:nvPr/>
        </p:nvSpPr>
        <p:spPr>
          <a:xfrm>
            <a:off x="6343650" y="1357313"/>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1976597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96D2247-0015-294F-A44D-37490B764DA2}"/>
              </a:ext>
            </a:extLst>
          </p:cNvPr>
          <p:cNvSpPr>
            <a:spLocks noGrp="1"/>
          </p:cNvSpPr>
          <p:nvPr>
            <p:ph type="title"/>
          </p:nvPr>
        </p:nvSpPr>
        <p:spPr>
          <a:xfrm>
            <a:off x="640079" y="2053641"/>
            <a:ext cx="3669161" cy="2760098"/>
          </a:xfrm>
        </p:spPr>
        <p:txBody>
          <a:bodyPr>
            <a:normAutofit/>
          </a:bodyPr>
          <a:lstStyle/>
          <a:p>
            <a:r>
              <a:rPr lang="en-GB" b="1" u="sng" dirty="0">
                <a:solidFill>
                  <a:srgbClr val="FFFFFF"/>
                </a:solidFill>
              </a:rPr>
              <a:t>Underlying Causes</a:t>
            </a:r>
            <a:endParaRPr lang="en-GB" dirty="0">
              <a:solidFill>
                <a:srgbClr val="FFFFFF"/>
              </a:solidFill>
            </a:endParaRPr>
          </a:p>
        </p:txBody>
      </p:sp>
      <p:sp>
        <p:nvSpPr>
          <p:cNvPr id="3" name="Content Placeholder 2">
            <a:extLst>
              <a:ext uri="{FF2B5EF4-FFF2-40B4-BE49-F238E27FC236}">
                <a16:creationId xmlns:a16="http://schemas.microsoft.com/office/drawing/2014/main" id="{FDB0C1D3-46D6-4146-9107-D92609C03C35}"/>
              </a:ext>
            </a:extLst>
          </p:cNvPr>
          <p:cNvSpPr>
            <a:spLocks noGrp="1"/>
          </p:cNvSpPr>
          <p:nvPr>
            <p:ph idx="1"/>
          </p:nvPr>
        </p:nvSpPr>
        <p:spPr>
          <a:xfrm>
            <a:off x="6090574" y="801866"/>
            <a:ext cx="5306084" cy="5230634"/>
          </a:xfrm>
        </p:spPr>
        <p:txBody>
          <a:bodyPr anchor="ctr">
            <a:normAutofit/>
          </a:bodyPr>
          <a:lstStyle/>
          <a:p>
            <a:r>
              <a:rPr lang="en-GB" sz="2000" i="1" u="sng">
                <a:solidFill>
                  <a:srgbClr val="000000"/>
                </a:solidFill>
              </a:rPr>
              <a:t>Technological factors</a:t>
            </a:r>
            <a:r>
              <a:rPr lang="en-GB" sz="2000">
                <a:solidFill>
                  <a:srgbClr val="000000"/>
                </a:solidFill>
              </a:rPr>
              <a:t> - land use intensification for Rubber plantations; since mid 2000s, global demand for natural rubber has primarily been the result of the growth of the Chinese tyre and automotive industry. In a study published in Nature Plants, Kenneth Grogan from the University of Copenhagen used high resolution satellite data to estimate the amount of cleared woodland in Cambodia that has had to give way to rubber trees and palm oil plantations since the turn of the millennium. According to the researchers, more than 2.2 million hectares – 24% of Cambodia's woodland – were destroyed between 2001 and 2015. Almost one quarter of the cleared land was used to plant </a:t>
            </a:r>
            <a:r>
              <a:rPr lang="en-GB" sz="2000" i="1">
                <a:solidFill>
                  <a:srgbClr val="000000"/>
                </a:solidFill>
              </a:rPr>
              <a:t>Hevea brasiliensis</a:t>
            </a:r>
            <a:r>
              <a:rPr lang="en-GB" sz="2000">
                <a:solidFill>
                  <a:srgbClr val="000000"/>
                </a:solidFill>
              </a:rPr>
              <a:t> – a species of rubber tree not native to Cambodia.</a:t>
            </a:r>
          </a:p>
          <a:p>
            <a:endParaRPr lang="en-GB" sz="2000">
              <a:solidFill>
                <a:srgbClr val="000000"/>
              </a:solidFill>
            </a:endParaRPr>
          </a:p>
        </p:txBody>
      </p:sp>
    </p:spTree>
    <p:extLst>
      <p:ext uri="{BB962C8B-B14F-4D97-AF65-F5344CB8AC3E}">
        <p14:creationId xmlns:p14="http://schemas.microsoft.com/office/powerpoint/2010/main" val="3666061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D5A8043-CB8A-4348-A147-A44FD30C140B}"/>
              </a:ext>
            </a:extLst>
          </p:cNvPr>
          <p:cNvSpPr>
            <a:spLocks noGrp="1"/>
          </p:cNvSpPr>
          <p:nvPr>
            <p:ph type="title"/>
          </p:nvPr>
        </p:nvSpPr>
        <p:spPr>
          <a:xfrm>
            <a:off x="1179226" y="826680"/>
            <a:ext cx="9833548" cy="1325563"/>
          </a:xfrm>
        </p:spPr>
        <p:txBody>
          <a:bodyPr>
            <a:normAutofit/>
          </a:bodyPr>
          <a:lstStyle/>
          <a:p>
            <a:pPr algn="ctr"/>
            <a:r>
              <a:rPr lang="en-GB" sz="4000" b="1" u="sng">
                <a:solidFill>
                  <a:srgbClr val="FFFFFF"/>
                </a:solidFill>
              </a:rPr>
              <a:t>Proximate causes</a:t>
            </a:r>
            <a:endParaRPr lang="en-GB" sz="4000">
              <a:solidFill>
                <a:srgbClr val="FFFFFF"/>
              </a:solidFill>
            </a:endParaRPr>
          </a:p>
        </p:txBody>
      </p:sp>
      <p:sp>
        <p:nvSpPr>
          <p:cNvPr id="3" name="Content Placeholder 2">
            <a:extLst>
              <a:ext uri="{FF2B5EF4-FFF2-40B4-BE49-F238E27FC236}">
                <a16:creationId xmlns:a16="http://schemas.microsoft.com/office/drawing/2014/main" id="{A5092065-D5C9-DC49-82F4-6B8EAFEB1EDA}"/>
              </a:ext>
            </a:extLst>
          </p:cNvPr>
          <p:cNvSpPr>
            <a:spLocks noGrp="1"/>
          </p:cNvSpPr>
          <p:nvPr>
            <p:ph idx="1"/>
          </p:nvPr>
        </p:nvSpPr>
        <p:spPr>
          <a:xfrm>
            <a:off x="1179226" y="3092970"/>
            <a:ext cx="9833548" cy="2693976"/>
          </a:xfrm>
        </p:spPr>
        <p:txBody>
          <a:bodyPr>
            <a:normAutofit/>
          </a:bodyPr>
          <a:lstStyle/>
          <a:p>
            <a:r>
              <a:rPr lang="en-GB" sz="2000" dirty="0">
                <a:solidFill>
                  <a:srgbClr val="000000"/>
                </a:solidFill>
              </a:rPr>
              <a:t>Social trigger event. </a:t>
            </a:r>
          </a:p>
          <a:p>
            <a:r>
              <a:rPr lang="en-GB" sz="2000" b="1" dirty="0">
                <a:solidFill>
                  <a:srgbClr val="000000"/>
                </a:solidFill>
              </a:rPr>
              <a:t>Agent Orange</a:t>
            </a:r>
            <a:r>
              <a:rPr lang="en-GB" sz="2000" dirty="0">
                <a:solidFill>
                  <a:srgbClr val="000000"/>
                </a:solidFill>
              </a:rPr>
              <a:t>, mixture of herbicides that </a:t>
            </a:r>
            <a:r>
              <a:rPr lang="en-GB" sz="2000" b="1" dirty="0">
                <a:solidFill>
                  <a:srgbClr val="000000"/>
                </a:solidFill>
              </a:rPr>
              <a:t>U.S.</a:t>
            </a:r>
            <a:r>
              <a:rPr lang="en-GB" sz="2000" dirty="0">
                <a:solidFill>
                  <a:srgbClr val="000000"/>
                </a:solidFill>
              </a:rPr>
              <a:t> military forces </a:t>
            </a:r>
            <a:r>
              <a:rPr lang="en-GB" sz="2000" b="1" dirty="0">
                <a:solidFill>
                  <a:srgbClr val="000000"/>
                </a:solidFill>
              </a:rPr>
              <a:t>sprayed</a:t>
            </a:r>
            <a:r>
              <a:rPr lang="en-GB" sz="2000" dirty="0">
                <a:solidFill>
                  <a:srgbClr val="000000"/>
                </a:solidFill>
              </a:rPr>
              <a:t> in Vietnam from 1962 to 1971 during the Vietnam War for the dual purpose of defoliating forest areas that might conceal Viet Cong and North Vietnamese forces and destroying crops that might feed the enemy. This led to deforestation, but also a number of health effects and deformities in babies. </a:t>
            </a:r>
          </a:p>
          <a:p>
            <a:endParaRPr lang="en-GB" sz="2000" dirty="0">
              <a:solidFill>
                <a:srgbClr val="000000"/>
              </a:solidFill>
            </a:endParaRPr>
          </a:p>
        </p:txBody>
      </p:sp>
    </p:spTree>
    <p:extLst>
      <p:ext uri="{BB962C8B-B14F-4D97-AF65-F5344CB8AC3E}">
        <p14:creationId xmlns:p14="http://schemas.microsoft.com/office/powerpoint/2010/main" val="381190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5054A1-512D-4341-B576-A9D75110C689}"/>
              </a:ext>
            </a:extLst>
          </p:cNvPr>
          <p:cNvSpPr>
            <a:spLocks noGrp="1"/>
          </p:cNvSpPr>
          <p:nvPr>
            <p:ph type="title"/>
          </p:nvPr>
        </p:nvSpPr>
        <p:spPr>
          <a:xfrm>
            <a:off x="1045028" y="1336329"/>
            <a:ext cx="3892732" cy="4382588"/>
          </a:xfrm>
        </p:spPr>
        <p:txBody>
          <a:bodyPr anchor="ctr">
            <a:normAutofit/>
          </a:bodyPr>
          <a:lstStyle/>
          <a:p>
            <a:r>
              <a:rPr lang="en-GB" sz="5400" dirty="0"/>
              <a:t>About</a:t>
            </a:r>
          </a:p>
        </p:txBody>
      </p:sp>
      <p:grpSp>
        <p:nvGrpSpPr>
          <p:cNvPr id="10" name="Group 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4983BD-7B64-8145-8F4E-515AEEFDD143}"/>
              </a:ext>
            </a:extLst>
          </p:cNvPr>
          <p:cNvSpPr>
            <a:spLocks noGrp="1"/>
          </p:cNvSpPr>
          <p:nvPr>
            <p:ph idx="1"/>
          </p:nvPr>
        </p:nvSpPr>
        <p:spPr>
          <a:xfrm>
            <a:off x="6096001" y="1336329"/>
            <a:ext cx="5260848" cy="4382588"/>
          </a:xfrm>
        </p:spPr>
        <p:txBody>
          <a:bodyPr anchor="ctr">
            <a:normAutofit/>
          </a:bodyPr>
          <a:lstStyle/>
          <a:p>
            <a:pPr marL="0" indent="0">
              <a:buNone/>
            </a:pPr>
            <a:r>
              <a:rPr lang="en-GB" sz="2000" b="1" i="1" dirty="0"/>
              <a:t>The entire ecoregion is 48,000 square miles, with its WWF conservation status is  Critically Endangered. </a:t>
            </a:r>
          </a:p>
          <a:p>
            <a:pPr marL="0" indent="0">
              <a:buNone/>
            </a:pPr>
            <a:r>
              <a:rPr lang="en-GB" sz="2000" dirty="0"/>
              <a:t>Extensive areas of this ecoregion are in north-eastern Cambodia with a largely deciduous forest canopy. </a:t>
            </a:r>
            <a:endParaRPr lang="en-GB" sz="2000" b="1" i="1" dirty="0"/>
          </a:p>
          <a:p>
            <a:pPr marL="0" indent="0">
              <a:buNone/>
            </a:pPr>
            <a:r>
              <a:rPr lang="en-GB" sz="2000" b="1" dirty="0"/>
              <a:t>Global 200 </a:t>
            </a:r>
            <a:r>
              <a:rPr lang="en-GB" sz="2000" dirty="0"/>
              <a:t>- Most of Cambodia is included in the Global 200; my ecoregion is. The South-Eastern Indochina Dry Evergreen Forests are notable for their diverse large vertebrate faunas (Corbett &amp; Hill, 1992; Stewart-Cox, 1995).</a:t>
            </a:r>
          </a:p>
          <a:p>
            <a:pPr marL="0" indent="0">
              <a:buNone/>
            </a:pPr>
            <a:r>
              <a:rPr lang="en-GB" sz="2000" b="1" dirty="0"/>
              <a:t>There is high species richness and high biodiversity, but low endemism.</a:t>
            </a:r>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1543911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F02121-01F3-1E44-BA7D-46162DEBCF1A}"/>
              </a:ext>
            </a:extLst>
          </p:cNvPr>
          <p:cNvSpPr>
            <a:spLocks noGrp="1"/>
          </p:cNvSpPr>
          <p:nvPr>
            <p:ph type="title"/>
          </p:nvPr>
        </p:nvSpPr>
        <p:spPr>
          <a:xfrm>
            <a:off x="589560" y="856180"/>
            <a:ext cx="4560584" cy="1128068"/>
          </a:xfrm>
        </p:spPr>
        <p:txBody>
          <a:bodyPr anchor="ctr">
            <a:normAutofit/>
          </a:bodyPr>
          <a:lstStyle/>
          <a:p>
            <a:r>
              <a:rPr lang="en-GB" sz="3700"/>
              <a:t>How relevant is the Wilderness Concept?</a:t>
            </a:r>
          </a:p>
        </p:txBody>
      </p:sp>
      <p:grpSp>
        <p:nvGrpSpPr>
          <p:cNvPr id="62" name="Group 61">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63" name="Rectangle 6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5D706E5-F531-7547-ADB0-C2839B4D1EB6}"/>
              </a:ext>
            </a:extLst>
          </p:cNvPr>
          <p:cNvSpPr>
            <a:spLocks noGrp="1"/>
          </p:cNvSpPr>
          <p:nvPr>
            <p:ph idx="1"/>
          </p:nvPr>
        </p:nvSpPr>
        <p:spPr>
          <a:xfrm>
            <a:off x="563193" y="2236354"/>
            <a:ext cx="4559425" cy="2881090"/>
          </a:xfrm>
        </p:spPr>
        <p:txBody>
          <a:bodyPr anchor="ctr">
            <a:normAutofit/>
          </a:bodyPr>
          <a:lstStyle/>
          <a:p>
            <a:r>
              <a:rPr lang="en-GB" sz="2000" dirty="0"/>
              <a:t>South East Cambodia has a region called the </a:t>
            </a:r>
            <a:r>
              <a:rPr lang="en-GB" sz="2000" dirty="0" err="1"/>
              <a:t>Srepok</a:t>
            </a:r>
            <a:r>
              <a:rPr lang="en-GB" sz="2000" dirty="0"/>
              <a:t> Wilderness area, a lowland dry forest which runs through to Vietnam. </a:t>
            </a:r>
          </a:p>
          <a:p>
            <a:r>
              <a:rPr lang="en-GB" sz="2000" dirty="0"/>
              <a:t>Within the …Dry evergreen forest ecoregion there is no wilderness area, but just dense canopies.</a:t>
            </a:r>
          </a:p>
          <a:p>
            <a:r>
              <a:rPr lang="en-GB" sz="2000" dirty="0"/>
              <a:t>(Yellow section is the eco region)</a:t>
            </a:r>
          </a:p>
        </p:txBody>
      </p:sp>
      <p:sp>
        <p:nvSpPr>
          <p:cNvPr id="68" name="Rectangle 67">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a:extLst>
              <a:ext uri="{FF2B5EF4-FFF2-40B4-BE49-F238E27FC236}">
                <a16:creationId xmlns:a16="http://schemas.microsoft.com/office/drawing/2014/main" id="{F00E3D99-E889-DA4C-A7F5-DF7E2BD7A468}"/>
              </a:ext>
            </a:extLst>
          </p:cNvPr>
          <p:cNvPicPr/>
          <p:nvPr/>
        </p:nvPicPr>
        <p:blipFill rotWithShape="1">
          <a:blip r:embed="rId2"/>
          <a:srcRect l="5258" t="5600" r="-2" b="28481"/>
          <a:stretch/>
        </p:blipFill>
        <p:spPr>
          <a:xfrm>
            <a:off x="5977788" y="799034"/>
            <a:ext cx="5425410" cy="5259296"/>
          </a:xfrm>
          <a:prstGeom prst="rect">
            <a:avLst/>
          </a:prstGeom>
        </p:spPr>
      </p:pic>
      <p:cxnSp>
        <p:nvCxnSpPr>
          <p:cNvPr id="7" name="Straight Arrow Connector 6">
            <a:extLst>
              <a:ext uri="{FF2B5EF4-FFF2-40B4-BE49-F238E27FC236}">
                <a16:creationId xmlns:a16="http://schemas.microsoft.com/office/drawing/2014/main" id="{E368B8DC-4419-6549-8B09-FD224C4B564B}"/>
              </a:ext>
            </a:extLst>
          </p:cNvPr>
          <p:cNvCxnSpPr>
            <a:cxnSpLocks/>
          </p:cNvCxnSpPr>
          <p:nvPr/>
        </p:nvCxnSpPr>
        <p:spPr>
          <a:xfrm flipV="1">
            <a:off x="4277514" y="4487779"/>
            <a:ext cx="4926644" cy="2754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40509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AB50B2-DA7A-6742-B7F7-06DCDA753FE8}"/>
              </a:ext>
            </a:extLst>
          </p:cNvPr>
          <p:cNvSpPr>
            <a:spLocks noGrp="1"/>
          </p:cNvSpPr>
          <p:nvPr>
            <p:ph type="title"/>
          </p:nvPr>
        </p:nvSpPr>
        <p:spPr>
          <a:xfrm>
            <a:off x="1045028" y="1336329"/>
            <a:ext cx="3892732" cy="4382588"/>
          </a:xfrm>
        </p:spPr>
        <p:txBody>
          <a:bodyPr anchor="ctr">
            <a:normAutofit/>
          </a:bodyPr>
          <a:lstStyle/>
          <a:p>
            <a:r>
              <a:rPr lang="en-GB" sz="5400" dirty="0"/>
              <a:t>Species Richness </a:t>
            </a:r>
          </a:p>
        </p:txBody>
      </p:sp>
      <p:grpSp>
        <p:nvGrpSpPr>
          <p:cNvPr id="10" name="Group 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2BEBACD-3232-A942-9881-67E241489180}"/>
              </a:ext>
            </a:extLst>
          </p:cNvPr>
          <p:cNvSpPr>
            <a:spLocks noGrp="1"/>
          </p:cNvSpPr>
          <p:nvPr>
            <p:ph idx="1"/>
          </p:nvPr>
        </p:nvSpPr>
        <p:spPr>
          <a:xfrm>
            <a:off x="5743380" y="1097280"/>
            <a:ext cx="5912953" cy="4913376"/>
          </a:xfrm>
        </p:spPr>
        <p:txBody>
          <a:bodyPr anchor="ctr">
            <a:normAutofit/>
          </a:bodyPr>
          <a:lstStyle/>
          <a:p>
            <a:r>
              <a:rPr lang="en-GB" sz="1800" dirty="0"/>
              <a:t>Although dry evergreen forests have floristic relationships to lowland Indo-Malaysian forest communities, they exhibit a unique floristic structure that is rich in species endemic to mainland southeast Asia. There are few local endemics (WWF).</a:t>
            </a:r>
          </a:p>
          <a:p>
            <a:r>
              <a:rPr lang="en-GB" sz="1800" b="1" u="sng" dirty="0"/>
              <a:t>Biodiversity Features</a:t>
            </a:r>
            <a:br>
              <a:rPr lang="en-GB" sz="1800" dirty="0"/>
            </a:br>
            <a:r>
              <a:rPr lang="en-GB" sz="1800" dirty="0"/>
              <a:t>The ecoregion is globally outstanding for species richness.</a:t>
            </a:r>
          </a:p>
          <a:p>
            <a:r>
              <a:rPr lang="en-GB" sz="1800" dirty="0"/>
              <a:t>The known </a:t>
            </a:r>
            <a:r>
              <a:rPr lang="en-GB" sz="1800" b="1" dirty="0"/>
              <a:t>mammal fauna of 160 species</a:t>
            </a:r>
            <a:r>
              <a:rPr lang="en-GB" sz="1800" dirty="0"/>
              <a:t> includes tiger, Asian elephant, douc langur, red-cheeked gibbon, pileated gibbon, Malayan sun bear, clouded leopard, common leopard, gaur, banteng, Javan rhinoceros, </a:t>
            </a:r>
            <a:r>
              <a:rPr lang="en-GB" sz="1800" dirty="0" err="1"/>
              <a:t>Eld's</a:t>
            </a:r>
            <a:r>
              <a:rPr lang="en-GB" sz="1800" dirty="0"/>
              <a:t> deer, and southern </a:t>
            </a:r>
            <a:r>
              <a:rPr lang="en-GB" sz="1800" dirty="0" err="1"/>
              <a:t>serow</a:t>
            </a:r>
            <a:r>
              <a:rPr lang="en-GB" sz="1800" dirty="0"/>
              <a:t>.</a:t>
            </a:r>
          </a:p>
          <a:p>
            <a:r>
              <a:rPr lang="en-GB" sz="1800" b="1" dirty="0"/>
              <a:t>720 bird species, 240 reptiles species and over 2,300 species of vascular plants (Ashwell 1994; UNDP 2994).</a:t>
            </a:r>
            <a:endParaRPr lang="en-GB" sz="1200" b="1" dirty="0"/>
          </a:p>
        </p:txBody>
      </p:sp>
    </p:spTree>
    <p:extLst>
      <p:ext uri="{BB962C8B-B14F-4D97-AF65-F5344CB8AC3E}">
        <p14:creationId xmlns:p14="http://schemas.microsoft.com/office/powerpoint/2010/main" val="2689081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0070B7-BD10-2042-820B-A674DF159BD6}"/>
              </a:ext>
            </a:extLst>
          </p:cNvPr>
          <p:cNvSpPr>
            <a:spLocks noGrp="1"/>
          </p:cNvSpPr>
          <p:nvPr>
            <p:ph type="title"/>
          </p:nvPr>
        </p:nvSpPr>
        <p:spPr>
          <a:xfrm>
            <a:off x="1045028" y="1336329"/>
            <a:ext cx="3892732" cy="4382588"/>
          </a:xfrm>
        </p:spPr>
        <p:txBody>
          <a:bodyPr anchor="ctr">
            <a:normAutofit/>
          </a:bodyPr>
          <a:lstStyle/>
          <a:p>
            <a:r>
              <a:rPr lang="en-GB" sz="5400" dirty="0"/>
              <a:t>Endemism</a:t>
            </a:r>
            <a:br>
              <a:rPr lang="en-GB" sz="5400" dirty="0"/>
            </a:br>
            <a:r>
              <a:rPr lang="en-GB" sz="2000" dirty="0"/>
              <a:t>(Range limited to this ecoregion) </a:t>
            </a:r>
            <a:endParaRPr lang="en-GB" sz="5400" dirty="0"/>
          </a:p>
        </p:txBody>
      </p:sp>
      <p:grpSp>
        <p:nvGrpSpPr>
          <p:cNvPr id="10" name="Group 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0E3814C-A20A-B744-8697-9F95DDCBC869}"/>
              </a:ext>
            </a:extLst>
          </p:cNvPr>
          <p:cNvSpPr>
            <a:spLocks noGrp="1"/>
          </p:cNvSpPr>
          <p:nvPr>
            <p:ph idx="1"/>
          </p:nvPr>
        </p:nvSpPr>
        <p:spPr>
          <a:xfrm>
            <a:off x="6096001" y="1336329"/>
            <a:ext cx="5260848" cy="4382588"/>
          </a:xfrm>
        </p:spPr>
        <p:txBody>
          <a:bodyPr anchor="ctr">
            <a:normAutofit fontScale="92500" lnSpcReduction="10000"/>
          </a:bodyPr>
          <a:lstStyle/>
          <a:p>
            <a:pPr marL="0" indent="0" fontAlgn="base">
              <a:buNone/>
            </a:pPr>
            <a:r>
              <a:rPr lang="en-GB" sz="2200" dirty="0"/>
              <a:t>Cambodia is in the top 50 most plant-rich countries but data on endemism here is missing.</a:t>
            </a:r>
          </a:p>
          <a:p>
            <a:pPr marL="0" indent="0" fontAlgn="base">
              <a:buNone/>
            </a:pPr>
            <a:r>
              <a:rPr lang="en-GB" sz="2200" u="sng" dirty="0"/>
              <a:t>Endemic Mammal Species </a:t>
            </a:r>
          </a:p>
          <a:p>
            <a:pPr fontAlgn="base"/>
            <a:r>
              <a:rPr lang="en-GB" sz="2200" i="1" dirty="0" err="1"/>
              <a:t>Dendrogale</a:t>
            </a:r>
            <a:r>
              <a:rPr lang="en-GB" sz="2200" i="1" dirty="0"/>
              <a:t> </a:t>
            </a:r>
            <a:r>
              <a:rPr lang="en-GB" sz="2200" i="1" dirty="0" err="1"/>
              <a:t>murina</a:t>
            </a:r>
            <a:r>
              <a:rPr lang="en-GB" sz="2200" i="1" dirty="0"/>
              <a:t> </a:t>
            </a:r>
            <a:r>
              <a:rPr lang="en-GB" sz="2200" dirty="0"/>
              <a:t>(Smooth tailed </a:t>
            </a:r>
            <a:r>
              <a:rPr lang="en-GB" sz="2200" dirty="0" err="1"/>
              <a:t>treeshrew</a:t>
            </a:r>
            <a:r>
              <a:rPr lang="en-GB" sz="2200" dirty="0"/>
              <a:t>)</a:t>
            </a:r>
          </a:p>
          <a:p>
            <a:pPr fontAlgn="base"/>
            <a:r>
              <a:rPr lang="en-GB" sz="2200" dirty="0"/>
              <a:t>The </a:t>
            </a:r>
            <a:r>
              <a:rPr lang="en-GB" sz="2200" i="1" dirty="0"/>
              <a:t>douc langur </a:t>
            </a:r>
            <a:r>
              <a:rPr lang="en-GB" sz="2200" dirty="0"/>
              <a:t>and the murid </a:t>
            </a:r>
            <a:r>
              <a:rPr lang="en-GB" sz="2200" i="1" dirty="0" err="1"/>
              <a:t>Maxomys</a:t>
            </a:r>
            <a:r>
              <a:rPr lang="en-GB" sz="2200" i="1" dirty="0"/>
              <a:t> </a:t>
            </a:r>
            <a:r>
              <a:rPr lang="en-GB" sz="2200" i="1" dirty="0" err="1"/>
              <a:t>moi</a:t>
            </a:r>
            <a:r>
              <a:rPr lang="en-GB" sz="2200" dirty="0"/>
              <a:t> are near endemics.</a:t>
            </a:r>
          </a:p>
          <a:p>
            <a:pPr marL="0" indent="0" fontAlgn="base">
              <a:buNone/>
            </a:pPr>
            <a:br>
              <a:rPr lang="en-GB" sz="2200" dirty="0"/>
            </a:br>
            <a:r>
              <a:rPr lang="en-GB" sz="2200" u="sng" dirty="0"/>
              <a:t>Endemic Bird Species</a:t>
            </a:r>
          </a:p>
          <a:p>
            <a:pPr fontAlgn="base"/>
            <a:r>
              <a:rPr lang="en-GB" sz="2200" dirty="0"/>
              <a:t>The endangered Orange-necked partridge (</a:t>
            </a:r>
            <a:r>
              <a:rPr lang="en-GB" sz="2200" i="1" dirty="0" err="1"/>
              <a:t>Arborophila</a:t>
            </a:r>
            <a:r>
              <a:rPr lang="en-GB" sz="2200" i="1" dirty="0"/>
              <a:t> </a:t>
            </a:r>
            <a:r>
              <a:rPr lang="en-GB" sz="2200" i="1" dirty="0" err="1"/>
              <a:t>davidi</a:t>
            </a:r>
            <a:r>
              <a:rPr lang="en-GB" sz="2200" i="1" dirty="0"/>
              <a:t>)</a:t>
            </a:r>
          </a:p>
          <a:p>
            <a:pPr fontAlgn="base"/>
            <a:r>
              <a:rPr lang="en-GB" sz="2200" dirty="0"/>
              <a:t>(The Germain's peacock-pheasant </a:t>
            </a:r>
            <a:r>
              <a:rPr lang="en-GB" sz="2200" i="1" dirty="0" err="1"/>
              <a:t>Polyplectron</a:t>
            </a:r>
            <a:r>
              <a:rPr lang="en-GB" sz="2200" i="1" dirty="0"/>
              <a:t> </a:t>
            </a:r>
            <a:r>
              <a:rPr lang="en-GB" sz="2200" i="1" dirty="0" err="1"/>
              <a:t>germaini</a:t>
            </a:r>
            <a:r>
              <a:rPr lang="en-GB" sz="2200" i="1" dirty="0"/>
              <a:t>) </a:t>
            </a:r>
            <a:r>
              <a:rPr lang="en-GB" sz="2200" dirty="0"/>
              <a:t>and the Grey-faced tit-babbler (</a:t>
            </a:r>
            <a:r>
              <a:rPr lang="en-GB" sz="2200" i="1" dirty="0" err="1"/>
              <a:t>Macronous</a:t>
            </a:r>
            <a:r>
              <a:rPr lang="en-GB" sz="2200" i="1" dirty="0"/>
              <a:t> </a:t>
            </a:r>
            <a:r>
              <a:rPr lang="en-GB" sz="2200" i="1" dirty="0" err="1"/>
              <a:t>kelleyi</a:t>
            </a:r>
            <a:r>
              <a:rPr lang="en-GB" sz="2200" i="1" dirty="0"/>
              <a:t>) </a:t>
            </a:r>
            <a:r>
              <a:rPr lang="en-GB" sz="2200" dirty="0"/>
              <a:t>are near endemics.</a:t>
            </a:r>
            <a:br>
              <a:rPr lang="en-GB" sz="2200" dirty="0"/>
            </a:br>
            <a:r>
              <a:rPr lang="en-GB" sz="2200" dirty="0"/>
              <a:t>                                       </a:t>
            </a:r>
            <a:r>
              <a:rPr lang="en-GB" sz="1500" dirty="0"/>
              <a:t>(</a:t>
            </a:r>
            <a:r>
              <a:rPr lang="en-GB" sz="1600" dirty="0"/>
              <a:t>Caldecott et al. 1996; </a:t>
            </a:r>
            <a:r>
              <a:rPr lang="en-GB" sz="1500" dirty="0"/>
              <a:t>WWF 2019)</a:t>
            </a:r>
            <a:endParaRPr lang="en-GB" sz="2200" dirty="0"/>
          </a:p>
        </p:txBody>
      </p:sp>
    </p:spTree>
    <p:extLst>
      <p:ext uri="{BB962C8B-B14F-4D97-AF65-F5344CB8AC3E}">
        <p14:creationId xmlns:p14="http://schemas.microsoft.com/office/powerpoint/2010/main" val="333116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D09773-2E26-2B4D-AC85-FB8DDAB98990}"/>
              </a:ext>
            </a:extLst>
          </p:cNvPr>
          <p:cNvSpPr>
            <a:spLocks noGrp="1"/>
          </p:cNvSpPr>
          <p:nvPr>
            <p:ph type="title"/>
          </p:nvPr>
        </p:nvSpPr>
        <p:spPr>
          <a:xfrm>
            <a:off x="1045028" y="1336329"/>
            <a:ext cx="3892732" cy="4382588"/>
          </a:xfrm>
        </p:spPr>
        <p:txBody>
          <a:bodyPr anchor="ctr">
            <a:normAutofit/>
          </a:bodyPr>
          <a:lstStyle/>
          <a:p>
            <a:r>
              <a:rPr lang="en-GB" sz="5400"/>
              <a:t>Forest Structure </a:t>
            </a:r>
          </a:p>
        </p:txBody>
      </p:sp>
      <p:grpSp>
        <p:nvGrpSpPr>
          <p:cNvPr id="10" name="Group 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AEC520-0836-EF4E-9EFD-B7250FD0BCF0}"/>
              </a:ext>
            </a:extLst>
          </p:cNvPr>
          <p:cNvSpPr>
            <a:spLocks noGrp="1"/>
          </p:cNvSpPr>
          <p:nvPr>
            <p:ph idx="1"/>
          </p:nvPr>
        </p:nvSpPr>
        <p:spPr>
          <a:xfrm>
            <a:off x="6096001" y="1336329"/>
            <a:ext cx="5260848" cy="4382588"/>
          </a:xfrm>
        </p:spPr>
        <p:txBody>
          <a:bodyPr anchor="ctr">
            <a:normAutofit lnSpcReduction="10000"/>
          </a:bodyPr>
          <a:lstStyle/>
          <a:p>
            <a:r>
              <a:rPr lang="en-GB" sz="2000" dirty="0"/>
              <a:t>The canopy of semi-evergreen forests generally is multi-layered and reaches about 30-40 m, with an open structure. </a:t>
            </a:r>
          </a:p>
          <a:p>
            <a:r>
              <a:rPr lang="en-GB" sz="2000" dirty="0"/>
              <a:t>Dipterocarps are a major component of the forest structure and form emergent tree canopies with such species as Dipterocarpus </a:t>
            </a:r>
            <a:r>
              <a:rPr lang="en-GB" sz="2000" dirty="0" err="1"/>
              <a:t>alatus</a:t>
            </a:r>
            <a:r>
              <a:rPr lang="en-GB" sz="2000" dirty="0"/>
              <a:t>, D. </a:t>
            </a:r>
            <a:r>
              <a:rPr lang="en-GB" sz="2000" dirty="0" err="1"/>
              <a:t>costatus</a:t>
            </a:r>
            <a:r>
              <a:rPr lang="en-GB" sz="2000" dirty="0"/>
              <a:t>, </a:t>
            </a:r>
            <a:r>
              <a:rPr lang="en-GB" sz="2000" dirty="0" err="1"/>
              <a:t>Hopea</a:t>
            </a:r>
            <a:r>
              <a:rPr lang="en-GB" sz="2000" dirty="0"/>
              <a:t> </a:t>
            </a:r>
            <a:r>
              <a:rPr lang="en-GB" sz="2000" dirty="0" err="1"/>
              <a:t>odorata</a:t>
            </a:r>
            <a:r>
              <a:rPr lang="en-GB" sz="2000" dirty="0"/>
              <a:t>, </a:t>
            </a:r>
            <a:r>
              <a:rPr lang="en-GB" sz="2000" dirty="0" err="1"/>
              <a:t>Shorea</a:t>
            </a:r>
            <a:r>
              <a:rPr lang="en-GB" sz="2000" dirty="0"/>
              <a:t> </a:t>
            </a:r>
            <a:r>
              <a:rPr lang="en-GB" sz="2000" dirty="0" err="1"/>
              <a:t>guiso</a:t>
            </a:r>
            <a:r>
              <a:rPr lang="en-GB" sz="2000" dirty="0"/>
              <a:t>, S. </a:t>
            </a:r>
            <a:r>
              <a:rPr lang="en-GB" sz="2000" dirty="0" err="1"/>
              <a:t>hypochra</a:t>
            </a:r>
            <a:r>
              <a:rPr lang="en-GB" sz="2000" dirty="0"/>
              <a:t>, and Anisoptera </a:t>
            </a:r>
            <a:r>
              <a:rPr lang="en-GB" sz="2000" dirty="0" err="1"/>
              <a:t>costata</a:t>
            </a:r>
            <a:r>
              <a:rPr lang="en-GB" sz="2000" dirty="0"/>
              <a:t>.</a:t>
            </a:r>
          </a:p>
          <a:p>
            <a:r>
              <a:rPr lang="en-GB" sz="2000" b="1" dirty="0"/>
              <a:t>Anisoptera </a:t>
            </a:r>
            <a:r>
              <a:rPr lang="en-GB" sz="2000" b="1" dirty="0" err="1"/>
              <a:t>costata</a:t>
            </a:r>
            <a:r>
              <a:rPr lang="en-GB" sz="2000" b="1" dirty="0"/>
              <a:t> is Endangered on the IUCN Red List (Nguyen et al. 2020)</a:t>
            </a:r>
          </a:p>
          <a:p>
            <a:r>
              <a:rPr lang="en-GB" sz="2000" dirty="0"/>
              <a:t>Other giant </a:t>
            </a:r>
            <a:r>
              <a:rPr lang="en-GB" sz="2000" dirty="0" err="1"/>
              <a:t>emergents</a:t>
            </a:r>
            <a:r>
              <a:rPr lang="en-GB" sz="2000" dirty="0"/>
              <a:t> are species of </a:t>
            </a:r>
            <a:r>
              <a:rPr lang="en-GB" sz="2000" dirty="0" err="1"/>
              <a:t>Ficus</a:t>
            </a:r>
            <a:r>
              <a:rPr lang="en-GB" sz="2000" dirty="0"/>
              <a:t>, </a:t>
            </a:r>
            <a:r>
              <a:rPr lang="en-GB" sz="2000" dirty="0" err="1"/>
              <a:t>Tetrameles</a:t>
            </a:r>
            <a:r>
              <a:rPr lang="en-GB" sz="2000" dirty="0"/>
              <a:t> </a:t>
            </a:r>
            <a:r>
              <a:rPr lang="en-GB" sz="2000" dirty="0" err="1"/>
              <a:t>nudiflora</a:t>
            </a:r>
            <a:r>
              <a:rPr lang="en-GB" sz="2000" dirty="0"/>
              <a:t>, and </a:t>
            </a:r>
            <a:r>
              <a:rPr lang="en-GB" sz="2000" dirty="0" err="1"/>
              <a:t>Heritiera</a:t>
            </a:r>
            <a:r>
              <a:rPr lang="en-GB" sz="2000" dirty="0"/>
              <a:t> </a:t>
            </a:r>
            <a:r>
              <a:rPr lang="en-GB" sz="2000" dirty="0" err="1"/>
              <a:t>javanica</a:t>
            </a:r>
            <a:r>
              <a:rPr lang="en-GB" sz="2000" dirty="0"/>
              <a:t>, each forming large buttresses. </a:t>
            </a:r>
          </a:p>
          <a:p>
            <a:r>
              <a:rPr lang="en-GB" sz="2000" dirty="0"/>
              <a:t>High biodiversity but low endemism. </a:t>
            </a:r>
          </a:p>
          <a:p>
            <a:pPr marL="0" indent="0">
              <a:buNone/>
            </a:pPr>
            <a:r>
              <a:rPr lang="en-GB" sz="1200" dirty="0"/>
              <a:t>(WWF 2019)</a:t>
            </a:r>
          </a:p>
        </p:txBody>
      </p:sp>
    </p:spTree>
    <p:extLst>
      <p:ext uri="{BB962C8B-B14F-4D97-AF65-F5344CB8AC3E}">
        <p14:creationId xmlns:p14="http://schemas.microsoft.com/office/powerpoint/2010/main" val="3589123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0F0828-494C-B445-9033-D8ADDD546F7A}"/>
              </a:ext>
            </a:extLst>
          </p:cNvPr>
          <p:cNvSpPr>
            <a:spLocks noGrp="1"/>
          </p:cNvSpPr>
          <p:nvPr>
            <p:ph type="title"/>
          </p:nvPr>
        </p:nvSpPr>
        <p:spPr>
          <a:xfrm>
            <a:off x="1257412" y="2790585"/>
            <a:ext cx="3892732" cy="2092671"/>
          </a:xfrm>
        </p:spPr>
        <p:txBody>
          <a:bodyPr anchor="ctr">
            <a:normAutofit/>
          </a:bodyPr>
          <a:lstStyle/>
          <a:p>
            <a:r>
              <a:rPr lang="en-GB" sz="5400" dirty="0"/>
              <a:t>References</a:t>
            </a:r>
            <a:br>
              <a:rPr lang="en-GB" sz="5400" dirty="0"/>
            </a:br>
            <a:r>
              <a:rPr lang="en-GB" sz="1600" dirty="0"/>
              <a:t>Is the info reliable </a:t>
            </a:r>
            <a:br>
              <a:rPr lang="en-GB" sz="1600" dirty="0"/>
            </a:br>
            <a:r>
              <a:rPr lang="en-GB" sz="1600" dirty="0"/>
              <a:t>Critical appraisal </a:t>
            </a:r>
            <a:br>
              <a:rPr lang="en-GB" sz="5400" dirty="0"/>
            </a:br>
            <a:endParaRPr lang="en-GB" sz="5400" dirty="0"/>
          </a:p>
        </p:txBody>
      </p:sp>
      <p:grpSp>
        <p:nvGrpSpPr>
          <p:cNvPr id="10" name="Group 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65F2797-5DC4-BE4A-9212-A230A9B840E3}"/>
              </a:ext>
            </a:extLst>
          </p:cNvPr>
          <p:cNvSpPr>
            <a:spLocks noGrp="1"/>
          </p:cNvSpPr>
          <p:nvPr>
            <p:ph idx="1"/>
          </p:nvPr>
        </p:nvSpPr>
        <p:spPr>
          <a:xfrm>
            <a:off x="6096001" y="1336329"/>
            <a:ext cx="5260848" cy="4382588"/>
          </a:xfrm>
        </p:spPr>
        <p:txBody>
          <a:bodyPr anchor="ctr">
            <a:normAutofit lnSpcReduction="10000"/>
          </a:bodyPr>
          <a:lstStyle/>
          <a:p>
            <a:r>
              <a:rPr lang="en-GB" sz="1600" dirty="0"/>
              <a:t>WWF - </a:t>
            </a:r>
            <a:r>
              <a:rPr lang="en-GB" sz="1600" dirty="0">
                <a:hlinkClick r:id="rId2"/>
              </a:rPr>
              <a:t>https://www.worldwildlife.org/ecoregions/im0210</a:t>
            </a:r>
            <a:r>
              <a:rPr lang="en-GB" sz="1600" dirty="0"/>
              <a:t> </a:t>
            </a:r>
          </a:p>
          <a:p>
            <a:r>
              <a:rPr lang="en-GB" sz="1600" dirty="0"/>
              <a:t>Caldecott, J. O., Jenkins, M. D., Johnson, T. H., &amp; </a:t>
            </a:r>
            <a:r>
              <a:rPr lang="en-GB" sz="1600" dirty="0" err="1"/>
              <a:t>Groombridge</a:t>
            </a:r>
            <a:r>
              <a:rPr lang="en-GB" sz="1600" dirty="0"/>
              <a:t>, B. (1996). </a:t>
            </a:r>
            <a:r>
              <a:rPr lang="en-GB" sz="1600" i="1" dirty="0"/>
              <a:t>Priorities for conserving global species richness and endemism. BIODIVERSITY AND CONSERVATION, 5(6), 699–727.</a:t>
            </a:r>
            <a:r>
              <a:rPr lang="en-GB" sz="1600" dirty="0"/>
              <a:t>doi:10.1007/bf00051782 </a:t>
            </a:r>
          </a:p>
          <a:p>
            <a:r>
              <a:rPr lang="en-GB" sz="1600" dirty="0"/>
              <a:t>Nguyen, H.N., Vu, V.D., </a:t>
            </a:r>
            <a:r>
              <a:rPr lang="en-GB" sz="1600" dirty="0" err="1"/>
              <a:t>Luu</a:t>
            </a:r>
            <a:r>
              <a:rPr lang="en-GB" sz="1600" dirty="0"/>
              <a:t>, H.T., Hoang, V.S., </a:t>
            </a:r>
            <a:r>
              <a:rPr lang="en-GB" sz="1600" dirty="0" err="1"/>
              <a:t>Pooma</a:t>
            </a:r>
            <a:r>
              <a:rPr lang="en-GB" sz="1600" dirty="0"/>
              <a:t>, R., </a:t>
            </a:r>
            <a:r>
              <a:rPr lang="en-GB" sz="1600" dirty="0" err="1"/>
              <a:t>Khou</a:t>
            </a:r>
            <a:r>
              <a:rPr lang="en-GB" sz="1600" dirty="0"/>
              <a:t>, E., </a:t>
            </a:r>
            <a:r>
              <a:rPr lang="en-GB" sz="1600" dirty="0" err="1"/>
              <a:t>Nanthavong</a:t>
            </a:r>
            <a:r>
              <a:rPr lang="en-GB" sz="1600" dirty="0"/>
              <a:t>, K., Newman, M.F., Ly, V. &amp; Barstow, M. 2017. </a:t>
            </a:r>
            <a:r>
              <a:rPr lang="en-GB" sz="1600" i="1" dirty="0"/>
              <a:t>Anisoptera </a:t>
            </a:r>
            <a:r>
              <a:rPr lang="en-GB" sz="1600" i="1" dirty="0" err="1"/>
              <a:t>costata</a:t>
            </a:r>
            <a:r>
              <a:rPr lang="en-GB" sz="1600" i="1" dirty="0"/>
              <a:t> </a:t>
            </a:r>
            <a:r>
              <a:rPr lang="en-GB" sz="1600" dirty="0"/>
              <a:t>. </a:t>
            </a:r>
            <a:r>
              <a:rPr lang="en-GB" sz="1600" i="1" dirty="0"/>
              <a:t>The IUCN Red List of Threatened Species</a:t>
            </a:r>
            <a:r>
              <a:rPr lang="en-GB" sz="1600" dirty="0"/>
              <a:t> 2017: e.T33166A2833752. </a:t>
            </a:r>
            <a:r>
              <a:rPr lang="en-GB" sz="1600" dirty="0">
                <a:hlinkClick r:id="rId3"/>
              </a:rPr>
              <a:t>https://dx.doi.org/10.2305/IUCN.UK.2017-3.RLTS.T33166A2833752.en</a:t>
            </a:r>
            <a:r>
              <a:rPr lang="en-GB" sz="1600" dirty="0"/>
              <a:t>. Downloaded on 12 March 2020.</a:t>
            </a:r>
          </a:p>
          <a:p>
            <a:r>
              <a:rPr lang="en-GB" sz="1600" dirty="0"/>
              <a:t>UNDP (1994), </a:t>
            </a:r>
            <a:r>
              <a:rPr lang="en-GB" sz="1600" i="1" dirty="0"/>
              <a:t>Global Environment Facility Project Brief</a:t>
            </a:r>
            <a:r>
              <a:rPr lang="en-GB" sz="1600" dirty="0"/>
              <a:t>. UNDP, Phnom Penh.</a:t>
            </a:r>
          </a:p>
          <a:p>
            <a:r>
              <a:rPr lang="en-GB" sz="1600" dirty="0"/>
              <a:t>Ashwell, D. (1994) </a:t>
            </a:r>
            <a:r>
              <a:rPr lang="en-GB" sz="1600" i="1" dirty="0"/>
              <a:t>State of the environment - Cambodia's biological diversity</a:t>
            </a:r>
            <a:r>
              <a:rPr lang="en-GB" sz="1600" dirty="0"/>
              <a:t>. </a:t>
            </a:r>
            <a:r>
              <a:rPr lang="en-GB" sz="1600" dirty="0" err="1"/>
              <a:t>Unpubl</a:t>
            </a:r>
            <a:r>
              <a:rPr lang="en-GB" sz="1600" dirty="0"/>
              <a:t>. paper submitted as IUCN contribution to State of the Environment Report (Ministry of Environment).</a:t>
            </a:r>
          </a:p>
          <a:p>
            <a:endParaRPr lang="en-GB" sz="900" dirty="0"/>
          </a:p>
          <a:p>
            <a:endParaRPr lang="en-GB" sz="2000" dirty="0"/>
          </a:p>
        </p:txBody>
      </p:sp>
    </p:spTree>
    <p:extLst>
      <p:ext uri="{BB962C8B-B14F-4D97-AF65-F5344CB8AC3E}">
        <p14:creationId xmlns:p14="http://schemas.microsoft.com/office/powerpoint/2010/main" val="3998950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A7F7B38-10B8-FC4A-9CAF-9A7892AA64E7}"/>
              </a:ext>
            </a:extLst>
          </p:cNvPr>
          <p:cNvSpPr>
            <a:spLocks noGrp="1"/>
          </p:cNvSpPr>
          <p:nvPr>
            <p:ph type="ctrTitle"/>
          </p:nvPr>
        </p:nvSpPr>
        <p:spPr>
          <a:xfrm>
            <a:off x="3043403" y="2512895"/>
            <a:ext cx="6105194" cy="2031055"/>
          </a:xfrm>
        </p:spPr>
        <p:txBody>
          <a:bodyPr>
            <a:normAutofit fontScale="90000"/>
          </a:bodyPr>
          <a:lstStyle/>
          <a:p>
            <a:r>
              <a:rPr lang="en-GB" sz="4900" b="1">
                <a:solidFill>
                  <a:srgbClr val="FFFFFF"/>
                </a:solidFill>
              </a:rPr>
              <a:t>South-Eastern Indochina Dry Evergreen Forests, Cambodia </a:t>
            </a:r>
            <a:br>
              <a:rPr lang="en-GB" sz="3800" b="1">
                <a:solidFill>
                  <a:srgbClr val="FFFFFF"/>
                </a:solidFill>
              </a:rPr>
            </a:br>
            <a:endParaRPr lang="en-GB" sz="3800" dirty="0">
              <a:solidFill>
                <a:srgbClr val="FFFFFF"/>
              </a:solidFill>
            </a:endParaRPr>
          </a:p>
        </p:txBody>
      </p:sp>
      <p:sp>
        <p:nvSpPr>
          <p:cNvPr id="3" name="Subtitle 2">
            <a:extLst>
              <a:ext uri="{FF2B5EF4-FFF2-40B4-BE49-F238E27FC236}">
                <a16:creationId xmlns:a16="http://schemas.microsoft.com/office/drawing/2014/main" id="{54921504-59DB-D542-A3CB-50B2868661A2}"/>
              </a:ext>
            </a:extLst>
          </p:cNvPr>
          <p:cNvSpPr>
            <a:spLocks noGrp="1"/>
          </p:cNvSpPr>
          <p:nvPr>
            <p:ph type="subTitle" idx="1"/>
          </p:nvPr>
        </p:nvSpPr>
        <p:spPr>
          <a:xfrm>
            <a:off x="2878037" y="4543950"/>
            <a:ext cx="6105194" cy="682079"/>
          </a:xfrm>
        </p:spPr>
        <p:txBody>
          <a:bodyPr>
            <a:normAutofit/>
          </a:bodyPr>
          <a:lstStyle/>
          <a:p>
            <a:r>
              <a:rPr lang="en-GB">
                <a:solidFill>
                  <a:srgbClr val="FFFFFF"/>
                </a:solidFill>
              </a:rPr>
              <a:t>Ellie Jones</a:t>
            </a:r>
            <a:endParaRPr lang="en-GB" dirty="0">
              <a:solidFill>
                <a:srgbClr val="FFFFFF"/>
              </a:solidFill>
            </a:endParaRPr>
          </a:p>
        </p:txBody>
      </p:sp>
      <p:sp>
        <p:nvSpPr>
          <p:cNvPr id="4" name="TextBox 3">
            <a:extLst>
              <a:ext uri="{FF2B5EF4-FFF2-40B4-BE49-F238E27FC236}">
                <a16:creationId xmlns:a16="http://schemas.microsoft.com/office/drawing/2014/main" id="{D1382BB0-A268-C045-B384-435DFEFF9453}"/>
              </a:ext>
            </a:extLst>
          </p:cNvPr>
          <p:cNvSpPr txBox="1"/>
          <p:nvPr/>
        </p:nvSpPr>
        <p:spPr>
          <a:xfrm>
            <a:off x="6343650" y="1357313"/>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1999053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8DDA7F-E2C1-9449-9D9D-D7334C0E45F4}"/>
              </a:ext>
            </a:extLst>
          </p:cNvPr>
          <p:cNvSpPr>
            <a:spLocks noGrp="1"/>
          </p:cNvSpPr>
          <p:nvPr>
            <p:ph type="title"/>
          </p:nvPr>
        </p:nvSpPr>
        <p:spPr>
          <a:xfrm>
            <a:off x="1179226" y="826680"/>
            <a:ext cx="9833548" cy="1325563"/>
          </a:xfrm>
        </p:spPr>
        <p:txBody>
          <a:bodyPr>
            <a:normAutofit/>
          </a:bodyPr>
          <a:lstStyle/>
          <a:p>
            <a:pPr algn="ctr"/>
            <a:r>
              <a:rPr lang="en-GB" sz="4000" dirty="0">
                <a:solidFill>
                  <a:srgbClr val="FFFFFF"/>
                </a:solidFill>
              </a:rPr>
              <a:t>General </a:t>
            </a:r>
          </a:p>
        </p:txBody>
      </p:sp>
      <p:sp>
        <p:nvSpPr>
          <p:cNvPr id="3" name="Content Placeholder 2">
            <a:extLst>
              <a:ext uri="{FF2B5EF4-FFF2-40B4-BE49-F238E27FC236}">
                <a16:creationId xmlns:a16="http://schemas.microsoft.com/office/drawing/2014/main" id="{430CE6C2-96A2-A048-BD09-7A5F5D8EAD17}"/>
              </a:ext>
            </a:extLst>
          </p:cNvPr>
          <p:cNvSpPr>
            <a:spLocks noGrp="1"/>
          </p:cNvSpPr>
          <p:nvPr>
            <p:ph idx="1"/>
          </p:nvPr>
        </p:nvSpPr>
        <p:spPr>
          <a:xfrm>
            <a:off x="1179226" y="3092970"/>
            <a:ext cx="9833548" cy="2693976"/>
          </a:xfrm>
        </p:spPr>
        <p:txBody>
          <a:bodyPr>
            <a:normAutofit/>
          </a:bodyPr>
          <a:lstStyle/>
          <a:p>
            <a:r>
              <a:rPr lang="en-GB" sz="2000" dirty="0">
                <a:solidFill>
                  <a:srgbClr val="000000"/>
                </a:solidFill>
              </a:rPr>
              <a:t>In Cambodia, numerous powerful drivers of land-use change threaten the remaining natural forest (Davis et al. 2015) and the livelihoods of local communities living on the forest periphery (</a:t>
            </a:r>
            <a:r>
              <a:rPr lang="en-GB" sz="2000" dirty="0" err="1">
                <a:solidFill>
                  <a:srgbClr val="000000"/>
                </a:solidFill>
              </a:rPr>
              <a:t>Pasgaard</a:t>
            </a:r>
            <a:r>
              <a:rPr lang="en-GB" sz="2000" dirty="0">
                <a:solidFill>
                  <a:srgbClr val="000000"/>
                </a:solidFill>
              </a:rPr>
              <a:t> and </a:t>
            </a:r>
            <a:r>
              <a:rPr lang="en-GB" sz="2000" dirty="0" err="1">
                <a:solidFill>
                  <a:srgbClr val="000000"/>
                </a:solidFill>
              </a:rPr>
              <a:t>Chea</a:t>
            </a:r>
            <a:r>
              <a:rPr lang="en-GB" sz="2000" dirty="0">
                <a:solidFill>
                  <a:srgbClr val="000000"/>
                </a:solidFill>
              </a:rPr>
              <a:t> 2013).</a:t>
            </a:r>
          </a:p>
          <a:p>
            <a:r>
              <a:rPr lang="en-GB" sz="2000" dirty="0">
                <a:solidFill>
                  <a:srgbClr val="000000"/>
                </a:solidFill>
              </a:rPr>
              <a:t>Investing in agricultural land has increased rapidly in the last two decades (</a:t>
            </a:r>
            <a:r>
              <a:rPr lang="en-GB" sz="2000" dirty="0" err="1">
                <a:solidFill>
                  <a:srgbClr val="000000"/>
                </a:solidFill>
              </a:rPr>
              <a:t>Cotula</a:t>
            </a:r>
            <a:r>
              <a:rPr lang="en-GB" sz="2000" dirty="0">
                <a:solidFill>
                  <a:srgbClr val="000000"/>
                </a:solidFill>
              </a:rPr>
              <a:t> et al. 2009; Kugelman and </a:t>
            </a:r>
            <a:r>
              <a:rPr lang="en-GB" sz="2000" dirty="0" err="1">
                <a:solidFill>
                  <a:srgbClr val="000000"/>
                </a:solidFill>
              </a:rPr>
              <a:t>Levenstein</a:t>
            </a:r>
            <a:r>
              <a:rPr lang="en-GB" sz="2000" dirty="0">
                <a:solidFill>
                  <a:srgbClr val="000000"/>
                </a:solidFill>
              </a:rPr>
              <a:t> 2012), particularly for Rubber and Palm oil.</a:t>
            </a:r>
          </a:p>
        </p:txBody>
      </p:sp>
    </p:spTree>
    <p:extLst>
      <p:ext uri="{BB962C8B-B14F-4D97-AF65-F5344CB8AC3E}">
        <p14:creationId xmlns:p14="http://schemas.microsoft.com/office/powerpoint/2010/main" val="2296868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974</Words>
  <Application>Microsoft Macintosh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South-Eastern Indochina Dry Evergreen Forests, Cambodia  </vt:lpstr>
      <vt:lpstr>About</vt:lpstr>
      <vt:lpstr>How relevant is the Wilderness Concept?</vt:lpstr>
      <vt:lpstr>Species Richness </vt:lpstr>
      <vt:lpstr>Endemism (Range limited to this ecoregion) </vt:lpstr>
      <vt:lpstr>Forest Structure </vt:lpstr>
      <vt:lpstr>References Is the info reliable  Critical appraisal  </vt:lpstr>
      <vt:lpstr>South-Eastern Indochina Dry Evergreen Forests, Cambodia  </vt:lpstr>
      <vt:lpstr>General </vt:lpstr>
      <vt:lpstr>Underlying Causes</vt:lpstr>
      <vt:lpstr>Proximate causes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South-Eastern Indochina Dry Evergreen Forests, Cambodia  </dc:title>
  <dc:creator>Ellie-Anne Jones (s4907168)</dc:creator>
  <cp:lastModifiedBy>Ellie-Anne Jones (s4907168)</cp:lastModifiedBy>
  <cp:revision>19</cp:revision>
  <dcterms:created xsi:type="dcterms:W3CDTF">2020-03-12T11:29:06Z</dcterms:created>
  <dcterms:modified xsi:type="dcterms:W3CDTF">2020-03-12T15:35:49Z</dcterms:modified>
</cp:coreProperties>
</file>