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8" y="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9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99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2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8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3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5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4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1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05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C6E14-8460-43CE-8B9B-AECE81B7D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223" b="11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0CB7B-CAE7-4F5B-B7C6-1B52DB565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GB" dirty="0">
                <a:latin typeface="Arial Nova Cond Light" panose="020B0306020202020204" pitchFamily="34" charset="0"/>
              </a:rPr>
              <a:t>Madagascar lowland forests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4737-A8B8-48A1-8CB5-6EF012995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n-GB"/>
              <a:t>Eastern Madagascar Ecoregion </a:t>
            </a:r>
          </a:p>
        </p:txBody>
      </p:sp>
    </p:spTree>
    <p:extLst>
      <p:ext uri="{BB962C8B-B14F-4D97-AF65-F5344CB8AC3E}">
        <p14:creationId xmlns:p14="http://schemas.microsoft.com/office/powerpoint/2010/main" val="239947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3EEE-2162-4CD5-B858-9407D99C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182205" cy="97045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Arial Nova Cond Light" panose="020B0306020202020204" pitchFamily="34" charset="0"/>
              </a:rPr>
              <a:t>3. Status of the Ecoregion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E6CF0-77B2-42E9-BA28-D9982FA4E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3795" y="2002079"/>
            <a:ext cx="5182205" cy="4443984"/>
          </a:xfrm>
        </p:spPr>
        <p:txBody>
          <a:bodyPr>
            <a:normAutofit/>
          </a:bodyPr>
          <a:lstStyle/>
          <a:p>
            <a:pPr fontAlgn="ctr"/>
            <a:r>
              <a:rPr lang="en-GB" sz="2400" dirty="0">
                <a:effectLst/>
              </a:rPr>
              <a:t>Ongoing deforestation </a:t>
            </a:r>
          </a:p>
          <a:p>
            <a:pPr fontAlgn="ctr"/>
            <a:r>
              <a:rPr lang="en-GB" sz="2400" dirty="0">
                <a:effectLst/>
              </a:rPr>
              <a:t>Significant amount of forest has been removed</a:t>
            </a:r>
          </a:p>
          <a:p>
            <a:pPr fontAlgn="ctr"/>
            <a:r>
              <a:rPr lang="en-GB" sz="2400" dirty="0">
                <a:effectLst/>
              </a:rPr>
              <a:t>Remaining areas are in protected areas/Reserves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</a:rPr>
              <a:t>7% are well protected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</a:rPr>
              <a:t>27% poorly protected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</a:rPr>
              <a:t>Few management plans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875E5-0863-42B1-9917-2363712D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411936"/>
            <a:ext cx="3475438" cy="60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19A88A-5C27-4B80-B093-E9ABA4641E99}"/>
              </a:ext>
            </a:extLst>
          </p:cNvPr>
          <p:cNvSpPr txBox="1">
            <a:spLocks/>
          </p:cNvSpPr>
          <p:nvPr/>
        </p:nvSpPr>
        <p:spPr>
          <a:xfrm>
            <a:off x="913795" y="734588"/>
            <a:ext cx="5182205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200" dirty="0">
                <a:latin typeface="Arial Nova Cond Light" panose="020B0306020202020204" pitchFamily="34" charset="0"/>
              </a:rPr>
              <a:t>4. Threats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F9C54D-877C-44EC-B662-14268FC8D4CF}"/>
              </a:ext>
            </a:extLst>
          </p:cNvPr>
          <p:cNvSpPr txBox="1">
            <a:spLocks/>
          </p:cNvSpPr>
          <p:nvPr/>
        </p:nvSpPr>
        <p:spPr>
          <a:xfrm>
            <a:off x="575128" y="1705038"/>
            <a:ext cx="5978073" cy="47323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GB" dirty="0">
                <a:effectLst/>
              </a:rPr>
              <a:t>Slash-and-Burn agriculture practices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Manioc and Rice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Land is used 2 to 3 years than let to 'rest' for 10 (ideally)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Periods are becoming shorter due to population increase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Leading to very degraded soils, unusable for crops</a:t>
            </a:r>
          </a:p>
          <a:p>
            <a:pPr lvl="2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Increase in pressure on land and forests</a:t>
            </a:r>
          </a:p>
          <a:p>
            <a:pPr fontAlgn="ctr"/>
            <a:r>
              <a:rPr lang="en-GB" dirty="0">
                <a:effectLst/>
              </a:rPr>
              <a:t>Wildfires </a:t>
            </a:r>
          </a:p>
          <a:p>
            <a:pPr fontAlgn="ctr"/>
            <a:r>
              <a:rPr lang="en-GB" dirty="0">
                <a:effectLst/>
              </a:rPr>
              <a:t>Legal and illegal logging </a:t>
            </a:r>
          </a:p>
          <a:p>
            <a:pPr fontAlgn="ctr"/>
            <a:r>
              <a:rPr lang="en-GB" dirty="0">
                <a:effectLst/>
              </a:rPr>
              <a:t>Over-exploitation of selected species for decorative purposes</a:t>
            </a:r>
          </a:p>
          <a:p>
            <a:pPr fontAlgn="ctr"/>
            <a:r>
              <a:rPr lang="en-GB" dirty="0">
                <a:effectLst/>
              </a:rPr>
              <a:t>Cattle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E9F64-312E-49EA-B3FE-2E1DADF1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213" y="2226594"/>
            <a:ext cx="4912659" cy="32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3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1946-92B4-4A84-BC9A-4E2EC903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Madagascar, the “living lab”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5B87-9774-45BD-B121-6DDAFD5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GB" sz="2400" dirty="0">
                <a:effectLst/>
                <a:latin typeface="Arial Nova Cond Light" panose="020B0306020202020204" pitchFamily="34" charset="0"/>
              </a:rPr>
              <a:t>4th largest island in the world</a:t>
            </a:r>
          </a:p>
          <a:p>
            <a:pPr fontAlgn="ctr"/>
            <a:r>
              <a:rPr lang="en-GB" sz="2400" dirty="0">
                <a:effectLst/>
                <a:latin typeface="Arial Nova Cond Light" panose="020B0306020202020204" pitchFamily="34" charset="0"/>
              </a:rPr>
              <a:t>Isolated for the last 150-180 million years resulting in an extremely unique environment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Arial Nova Cond Light" panose="020B0306020202020204" pitchFamily="34" charset="0"/>
              </a:rPr>
              <a:t>85% of the 12,000 flowering plants are found only there </a:t>
            </a:r>
          </a:p>
          <a:p>
            <a:pPr fontAlgn="ctr"/>
            <a:r>
              <a:rPr lang="en-GB" sz="2400" dirty="0">
                <a:effectLst/>
                <a:latin typeface="Arial Nova Cond Light" panose="020B0306020202020204" pitchFamily="34" charset="0"/>
              </a:rPr>
              <a:t>Since humans arrived 2000 years ago, 90 % of original forest cover has disappeared or been modified</a:t>
            </a:r>
          </a:p>
          <a:p>
            <a:pPr fontAlgn="ctr"/>
            <a:endParaRPr lang="en-GB" sz="2400" dirty="0">
              <a:effectLst/>
              <a:latin typeface="Arial Nova Cond Light" panose="020B0306020202020204" pitchFamily="34" charset="0"/>
            </a:endParaRPr>
          </a:p>
          <a:p>
            <a:pPr fontAlgn="ctr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 Nova Cond Light" panose="020B0306020202020204" pitchFamily="34" charset="0"/>
              </a:rPr>
              <a:t>	Many species are critically endangered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3EEE-2162-4CD5-B858-9407D99C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7115652" cy="970450"/>
          </a:xfrm>
        </p:spPr>
        <p:txBody>
          <a:bodyPr/>
          <a:lstStyle/>
          <a:p>
            <a:r>
              <a:rPr lang="en-GB" dirty="0">
                <a:latin typeface="Arial Nova Cond Light" panose="020B0306020202020204" pitchFamily="34" charset="0"/>
              </a:rPr>
              <a:t>1. General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4B98D-CBD5-4A92-AF66-B61BBDAC5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580051"/>
            <a:ext cx="7023197" cy="529165"/>
          </a:xfrm>
        </p:spPr>
        <p:txBody>
          <a:bodyPr/>
          <a:lstStyle/>
          <a:p>
            <a:pPr algn="l"/>
            <a:r>
              <a:rPr lang="en-GB" sz="2800" b="1" dirty="0">
                <a:latin typeface="Arial Nova Cond Light" panose="020B0306020202020204" pitchFamily="34" charset="0"/>
              </a:rPr>
              <a:t>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E6CF0-77B2-42E9-BA28-D9982FA4E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3796" y="2206752"/>
            <a:ext cx="6511132" cy="4041647"/>
          </a:xfrm>
        </p:spPr>
        <p:txBody>
          <a:bodyPr>
            <a:normAutofit/>
          </a:bodyPr>
          <a:lstStyle/>
          <a:p>
            <a:pPr fontAlgn="ctr"/>
            <a:r>
              <a:rPr lang="en-GB" sz="2000" dirty="0">
                <a:effectLst/>
              </a:rPr>
              <a:t>Afrotropical</a:t>
            </a:r>
          </a:p>
          <a:p>
            <a:pPr fontAlgn="ctr"/>
            <a:r>
              <a:rPr lang="en-GB" sz="2000" dirty="0">
                <a:effectLst/>
              </a:rPr>
              <a:t>Narrow strip of humid forests along the East coast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</a:rPr>
              <a:t>43,000 </a:t>
            </a:r>
            <a:r>
              <a:rPr lang="en-GB" sz="1800" dirty="0" err="1">
                <a:effectLst/>
              </a:rPr>
              <a:t>sq</a:t>
            </a:r>
            <a:r>
              <a:rPr lang="en-GB" sz="1800" dirty="0">
                <a:effectLst/>
              </a:rPr>
              <a:t> mile (112,000 </a:t>
            </a:r>
            <a:r>
              <a:rPr lang="en-GB" sz="1800" dirty="0" err="1">
                <a:effectLst/>
              </a:rPr>
              <a:t>sq</a:t>
            </a:r>
            <a:r>
              <a:rPr lang="en-GB" sz="1800" dirty="0">
                <a:effectLst/>
              </a:rPr>
              <a:t> km)</a:t>
            </a:r>
          </a:p>
          <a:p>
            <a:pPr marL="450000" lvl="1" indent="0" fontAlgn="ctr">
              <a:buNone/>
            </a:pPr>
            <a:r>
              <a:rPr lang="en-GB" sz="1800" dirty="0">
                <a:effectLst/>
              </a:rPr>
              <a:t>(Scotland = 31,000 </a:t>
            </a:r>
            <a:r>
              <a:rPr lang="en-GB" sz="1800" dirty="0" err="1">
                <a:effectLst/>
              </a:rPr>
              <a:t>sq</a:t>
            </a:r>
            <a:r>
              <a:rPr lang="en-GB" sz="1800" dirty="0">
                <a:effectLst/>
              </a:rPr>
              <a:t> mile; Wales = 8,000 </a:t>
            </a:r>
            <a:r>
              <a:rPr lang="en-GB" sz="1800" dirty="0" err="1">
                <a:effectLst/>
              </a:rPr>
              <a:t>sq</a:t>
            </a:r>
            <a:r>
              <a:rPr lang="en-GB" sz="1800" dirty="0">
                <a:effectLst/>
              </a:rPr>
              <a:t> mile )  </a:t>
            </a:r>
          </a:p>
          <a:p>
            <a:pPr fontAlgn="ctr"/>
            <a:r>
              <a:rPr lang="en-GB" sz="2000" dirty="0">
                <a:effectLst/>
              </a:rPr>
              <a:t>Surrounded by transitional dry forest (North), Spiny forest (South) and sub humid forest in Central Highlands (West)</a:t>
            </a:r>
          </a:p>
          <a:p>
            <a:pPr fontAlgn="ctr"/>
            <a:r>
              <a:rPr lang="en-GB" sz="2000" dirty="0">
                <a:effectLst/>
              </a:rPr>
              <a:t>Lies from 0m to 800m high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EA70D-A99C-4515-80EC-3CA3DC12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47" y="834384"/>
            <a:ext cx="3370326" cy="51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A665F4-59C5-47B2-BF46-4DA344DDE724}"/>
              </a:ext>
            </a:extLst>
          </p:cNvPr>
          <p:cNvSpPr txBox="1">
            <a:spLocks/>
          </p:cNvSpPr>
          <p:nvPr/>
        </p:nvSpPr>
        <p:spPr>
          <a:xfrm>
            <a:off x="1046013" y="847781"/>
            <a:ext cx="7023197" cy="5291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Arial Nova Cond Light" panose="020B0306020202020204" pitchFamily="34" charset="0"/>
              </a:rPr>
              <a:t>Climate and overall vegetation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116671-9B64-4D0F-B08D-E62F6194D2F8}"/>
              </a:ext>
            </a:extLst>
          </p:cNvPr>
          <p:cNvSpPr txBox="1">
            <a:spLocks/>
          </p:cNvSpPr>
          <p:nvPr/>
        </p:nvSpPr>
        <p:spPr>
          <a:xfrm>
            <a:off x="1198412" y="1767840"/>
            <a:ext cx="5519380" cy="43947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GB" sz="2000" dirty="0">
                <a:effectLst/>
              </a:rPr>
              <a:t>Climate: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</a:rPr>
              <a:t>Rainfall 2,000mm per year throughout region, up to 6,000mm in areas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</a:rPr>
              <a:t>May to September: drier and cooler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</a:rPr>
              <a:t>November to March: Cyclones (Natural Threat)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</a:rPr>
              <a:t>Mean annual Temperature: 26Celcius</a:t>
            </a:r>
          </a:p>
          <a:p>
            <a:pPr fontAlgn="ctr"/>
            <a:r>
              <a:rPr lang="en-GB" sz="2000" dirty="0">
                <a:effectLst/>
              </a:rPr>
              <a:t>Dense evergreen trees: &gt;30m canopy (</a:t>
            </a:r>
            <a:r>
              <a:rPr lang="en-GB" sz="2000" dirty="0" err="1">
                <a:effectLst/>
              </a:rPr>
              <a:t>Canarium</a:t>
            </a:r>
            <a:r>
              <a:rPr lang="en-GB" sz="2000" dirty="0">
                <a:effectLst/>
              </a:rPr>
              <a:t>, </a:t>
            </a:r>
            <a:r>
              <a:rPr lang="en-GB" sz="2000" dirty="0" err="1">
                <a:effectLst/>
              </a:rPr>
              <a:t>Albizia</a:t>
            </a:r>
            <a:r>
              <a:rPr lang="en-GB" sz="2000" dirty="0">
                <a:effectLst/>
              </a:rPr>
              <a:t>, </a:t>
            </a:r>
            <a:r>
              <a:rPr lang="en-GB" sz="2000" dirty="0" err="1">
                <a:effectLst/>
              </a:rPr>
              <a:t>Brochoneura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acuminata</a:t>
            </a:r>
            <a:r>
              <a:rPr lang="en-GB" sz="2000" dirty="0">
                <a:effectLst/>
              </a:rPr>
              <a:t>) and plants such as Diospyros, Ocotea, Symphonia</a:t>
            </a:r>
          </a:p>
          <a:p>
            <a:pPr marL="36900" indent="0">
              <a:buFont typeface="Wingdings 2" charset="2"/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5D6223-A56A-41E0-BEFF-9BD082C7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11" y="2293591"/>
            <a:ext cx="4714197" cy="30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1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AC88DC-A50C-457D-8FBB-1603BAC14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025" y="772688"/>
            <a:ext cx="10753949" cy="72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 Nova Cond Light" panose="020B0306020202020204" pitchFamily="34" charset="0"/>
                <a:ea typeface="+mj-ea"/>
                <a:cs typeface="Trebuchet MS"/>
              </a:rPr>
              <a:t>Protected areas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5302B0-99A0-4808-97F8-55498FE57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137549"/>
            <a:ext cx="5059680" cy="4074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ctr">
              <a:lnSpc>
                <a:spcPct val="90000"/>
              </a:lnSpc>
            </a:pPr>
            <a:r>
              <a:rPr lang="en-US" sz="2000" dirty="0">
                <a:latin typeface="Arial Nova Cond Light" panose="020B0306020202020204" pitchFamily="34" charset="0"/>
              </a:rPr>
              <a:t>22 Protected areas over 10 </a:t>
            </a:r>
            <a:r>
              <a:rPr lang="en-US" sz="2000" dirty="0" err="1">
                <a:latin typeface="Arial Nova Cond Light" panose="020B0306020202020204" pitchFamily="34" charset="0"/>
              </a:rPr>
              <a:t>sq</a:t>
            </a:r>
            <a:r>
              <a:rPr lang="en-US" sz="2000" dirty="0">
                <a:latin typeface="Arial Nova Cond Light" panose="020B0306020202020204" pitchFamily="34" charset="0"/>
              </a:rPr>
              <a:t> km</a:t>
            </a:r>
            <a:endParaRPr lang="en-US" sz="2400" dirty="0">
              <a:latin typeface="Arial Nova Cond Light" panose="020B0306020202020204" pitchFamily="34" charset="0"/>
            </a:endParaRP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7 National Parks 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5 Special Reserves 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3 Marine/Coastal Parks 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3 Wetlands of International Importance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2 </a:t>
            </a:r>
            <a:r>
              <a:rPr lang="en-US" dirty="0" err="1">
                <a:latin typeface="Arial Nova Cond Light" panose="020B0306020202020204" pitchFamily="34" charset="0"/>
              </a:rPr>
              <a:t>Paysages</a:t>
            </a:r>
            <a:r>
              <a:rPr lang="en-US" dirty="0">
                <a:latin typeface="Arial Nova Cond Light" panose="020B0306020202020204" pitchFamily="34" charset="0"/>
              </a:rPr>
              <a:t> </a:t>
            </a:r>
            <a:r>
              <a:rPr lang="en-US" dirty="0" err="1">
                <a:latin typeface="Arial Nova Cond Light" panose="020B0306020202020204" pitchFamily="34" charset="0"/>
              </a:rPr>
              <a:t>Harmonieux</a:t>
            </a:r>
            <a:r>
              <a:rPr lang="en-US" dirty="0">
                <a:latin typeface="Arial Nova Cond Light" panose="020B0306020202020204" pitchFamily="34" charset="0"/>
              </a:rPr>
              <a:t> Protégés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1 Strict Nature Reserve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ova Cond Light" panose="020B0306020202020204" pitchFamily="34" charset="0"/>
              </a:rPr>
              <a:t>1 World Heritage 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BCD19-0E0B-4CCD-8995-D9E520EF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75" y="1646263"/>
            <a:ext cx="5449215" cy="40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D085-3E5B-4468-87C2-6B684B75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672544" cy="63398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Nova Cond Light" panose="020B0306020202020204" pitchFamily="34" charset="0"/>
              </a:rPr>
              <a:t>2. Biodiversity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1ECC5-18A5-47AA-A5FF-A241702E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357249"/>
            <a:ext cx="4764764" cy="412559"/>
          </a:xfrm>
        </p:spPr>
        <p:txBody>
          <a:bodyPr/>
          <a:lstStyle/>
          <a:p>
            <a:pPr algn="l"/>
            <a:r>
              <a:rPr lang="en-GB" sz="3200" b="1" dirty="0">
                <a:latin typeface="Arial Nova Cond Light" panose="020B0306020202020204" pitchFamily="34" charset="0"/>
              </a:rPr>
              <a:t>Mammals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8D5D2-B144-4CB6-831D-2F1AE8CB5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3794" y="1883474"/>
            <a:ext cx="6340446" cy="4197690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GB" dirty="0">
                <a:effectLst/>
              </a:rPr>
              <a:t>5 families of Malagasy primates</a:t>
            </a:r>
          </a:p>
          <a:p>
            <a:pPr fontAlgn="ctr"/>
            <a:r>
              <a:rPr lang="en-GB" dirty="0">
                <a:effectLst/>
              </a:rPr>
              <a:t>7 of Rodentia (endemic)</a:t>
            </a:r>
          </a:p>
          <a:p>
            <a:pPr fontAlgn="ctr"/>
            <a:r>
              <a:rPr lang="en-GB" dirty="0">
                <a:effectLst/>
              </a:rPr>
              <a:t>6 of Carnivora (endemic)</a:t>
            </a:r>
          </a:p>
          <a:p>
            <a:pPr fontAlgn="ctr"/>
            <a:r>
              <a:rPr lang="en-GB" dirty="0">
                <a:effectLst/>
              </a:rPr>
              <a:t>7 of </a:t>
            </a:r>
            <a:r>
              <a:rPr lang="en-GB" dirty="0" err="1">
                <a:effectLst/>
              </a:rPr>
              <a:t>Chiroptera</a:t>
            </a:r>
            <a:r>
              <a:rPr lang="en-GB" dirty="0">
                <a:effectLst/>
              </a:rPr>
              <a:t> </a:t>
            </a:r>
          </a:p>
          <a:p>
            <a:pPr fontAlgn="ctr"/>
            <a:r>
              <a:rPr lang="en-GB" dirty="0">
                <a:effectLst/>
              </a:rPr>
              <a:t>5 families of Lemurs, 15 species (aye-aye, dwarf lemur, eastern </a:t>
            </a:r>
            <a:r>
              <a:rPr lang="en-GB" dirty="0" err="1">
                <a:effectLst/>
              </a:rPr>
              <a:t>wooly</a:t>
            </a:r>
            <a:r>
              <a:rPr lang="en-GB" dirty="0">
                <a:effectLst/>
              </a:rPr>
              <a:t> lemur, golden bamboo lemur)</a:t>
            </a:r>
          </a:p>
          <a:p>
            <a:pPr fontAlgn="ctr"/>
            <a:r>
              <a:rPr lang="en-GB" dirty="0">
                <a:effectLst/>
              </a:rPr>
              <a:t>Out of 25 endemic and near-endemic species: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22 are threatened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8 are critical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9 are endangered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5 are vulnerable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E0A3B-E917-4E0A-820C-06A64947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39" y="776836"/>
            <a:ext cx="3532765" cy="53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D2D4CD-E3DC-4BA9-B52F-BAAA1D2B5306}"/>
              </a:ext>
            </a:extLst>
          </p:cNvPr>
          <p:cNvSpPr txBox="1">
            <a:spLocks/>
          </p:cNvSpPr>
          <p:nvPr/>
        </p:nvSpPr>
        <p:spPr>
          <a:xfrm>
            <a:off x="913795" y="875522"/>
            <a:ext cx="10353762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ct val="0"/>
              </a:spcBef>
              <a:buNone/>
            </a:pPr>
            <a:r>
              <a:rPr lang="en-US" sz="32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 Nova Cond Light" panose="020B0306020202020204" pitchFamily="34" charset="0"/>
                <a:ea typeface="+mj-ea"/>
                <a:cs typeface="Trebuchet MS"/>
              </a:rPr>
              <a:t>Birds</a:t>
            </a:r>
            <a:endParaRPr lang="en-US" sz="4000" b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 Nova Cond Light" panose="020B0306020202020204" pitchFamily="34" charset="0"/>
              <a:ea typeface="+mj-ea"/>
              <a:cs typeface="Trebuchet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E93D-BF96-489B-A48F-C85C4B9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ctr"/>
            <a:r>
              <a:rPr lang="en-US"/>
              <a:t>Great diversity, some of the rarest in the world</a:t>
            </a:r>
          </a:p>
          <a:p>
            <a:pPr fontAlgn="ctr"/>
            <a:r>
              <a:rPr lang="en-US"/>
              <a:t>Eastern region harbours over 165 breeding species, 42 unique </a:t>
            </a:r>
          </a:p>
          <a:p>
            <a:pPr lvl="1" fontAlgn="ctr">
              <a:buFont typeface="Wingdings 2" charset="2"/>
              <a:buChar char="§"/>
            </a:pPr>
            <a:r>
              <a:rPr lang="en-US"/>
              <a:t>Serpent Eagle</a:t>
            </a:r>
          </a:p>
          <a:p>
            <a:pPr lvl="1" fontAlgn="ctr">
              <a:buFont typeface="Wingdings 2" charset="2"/>
              <a:buChar char="§"/>
            </a:pPr>
            <a:r>
              <a:rPr lang="en-US"/>
              <a:t>Madagascar red owl </a:t>
            </a:r>
          </a:p>
          <a:p>
            <a:pPr marL="36900" indent="0">
              <a:buFont typeface="Wingdings 2" charset="2"/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43E8-4841-41C5-BE9A-657D0673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60" y="2404976"/>
            <a:ext cx="4065464" cy="27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D2D4CD-E3DC-4BA9-B52F-BAAA1D2B5306}"/>
              </a:ext>
            </a:extLst>
          </p:cNvPr>
          <p:cNvSpPr txBox="1">
            <a:spLocks/>
          </p:cNvSpPr>
          <p:nvPr/>
        </p:nvSpPr>
        <p:spPr>
          <a:xfrm>
            <a:off x="919119" y="689601"/>
            <a:ext cx="10353762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ct val="0"/>
              </a:spcBef>
              <a:buNone/>
            </a:pPr>
            <a:r>
              <a:rPr lang="en-US" sz="3200" b="1" dirty="0">
                <a:latin typeface="Arial Nova Cond Light" panose="020B0306020202020204" pitchFamily="34" charset="0"/>
                <a:ea typeface="+mj-ea"/>
                <a:cs typeface="Trebuchet MS"/>
              </a:rPr>
              <a:t>Amphibians and Reptiles </a:t>
            </a:r>
            <a:endParaRPr lang="en-US" sz="4000" b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 Nova Cond Light" panose="020B0306020202020204" pitchFamily="34" charset="0"/>
              <a:ea typeface="+mj-ea"/>
              <a:cs typeface="Trebuchet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E93D-BF96-489B-A48F-C85C4B9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2132822"/>
            <a:ext cx="6389323" cy="3849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ctr"/>
            <a:r>
              <a:rPr lang="en-GB" dirty="0">
                <a:effectLst/>
              </a:rPr>
              <a:t>Numerous species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Chameleons and dwarf </a:t>
            </a:r>
            <a:r>
              <a:rPr lang="en-GB" dirty="0" err="1">
                <a:effectLst/>
              </a:rPr>
              <a:t>chamelons</a:t>
            </a:r>
            <a:r>
              <a:rPr lang="en-GB" dirty="0">
                <a:effectLst/>
              </a:rPr>
              <a:t> unique to area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Endemic geckos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Skinks unique to ecoregion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Snakes </a:t>
            </a:r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GB" dirty="0">
                <a:effectLst/>
              </a:rPr>
              <a:t>Frogs </a:t>
            </a:r>
          </a:p>
          <a:p>
            <a:pPr marL="450000" lvl="1" indent="0" fontAlgn="ctr">
              <a:buNone/>
            </a:pPr>
            <a:endParaRPr lang="en-GB" dirty="0">
              <a:effectLst/>
            </a:endParaRPr>
          </a:p>
          <a:p>
            <a:pPr fontAlgn="ctr">
              <a:buFont typeface="Wingdings" panose="05000000000000000000" pitchFamily="2" charset="2"/>
              <a:buChar char="Ø"/>
            </a:pPr>
            <a:r>
              <a:rPr lang="en-GB" sz="1900" b="1" dirty="0">
                <a:effectLst/>
              </a:rPr>
              <a:t>50 reptiles, 29 amphibians, &gt;100 fish species only found in ecoregion are severely threatened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</p:txBody>
      </p:sp>
      <p:pic>
        <p:nvPicPr>
          <p:cNvPr id="2050" name="Picture 2" descr="Image result for madagascar gecko">
            <a:extLst>
              <a:ext uri="{FF2B5EF4-FFF2-40B4-BE49-F238E27FC236}">
                <a16:creationId xmlns:a16="http://schemas.microsoft.com/office/drawing/2014/main" id="{9A9FD781-F21F-44F4-8C8E-825ADDB4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7399" y="1709349"/>
            <a:ext cx="6114316" cy="34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5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D2D4CD-E3DC-4BA9-B52F-BAAA1D2B5306}"/>
              </a:ext>
            </a:extLst>
          </p:cNvPr>
          <p:cNvSpPr txBox="1">
            <a:spLocks/>
          </p:cNvSpPr>
          <p:nvPr/>
        </p:nvSpPr>
        <p:spPr>
          <a:xfrm>
            <a:off x="919119" y="689601"/>
            <a:ext cx="10353762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ct val="0"/>
              </a:spcBef>
              <a:buNone/>
            </a:pPr>
            <a:r>
              <a:rPr lang="en-US" sz="3200" b="1" dirty="0">
                <a:latin typeface="Arial Nova Cond Light" panose="020B0306020202020204" pitchFamily="34" charset="0"/>
                <a:ea typeface="+mj-ea"/>
                <a:cs typeface="Trebuchet MS"/>
              </a:rPr>
              <a:t>Vegetation</a:t>
            </a:r>
            <a:endParaRPr lang="en-US" sz="4000" b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 Nova Cond Light" panose="020B0306020202020204" pitchFamily="34" charset="0"/>
              <a:ea typeface="+mj-ea"/>
              <a:cs typeface="Trebuchet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E93D-BF96-489B-A48F-C85C4B9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685545"/>
            <a:ext cx="4396593" cy="42214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ctr"/>
            <a:r>
              <a:rPr lang="en-GB" dirty="0">
                <a:effectLst/>
              </a:rPr>
              <a:t>82% are specific endemic </a:t>
            </a:r>
          </a:p>
          <a:p>
            <a:pPr fontAlgn="ctr"/>
            <a:r>
              <a:rPr lang="en-GB" dirty="0">
                <a:effectLst/>
              </a:rPr>
              <a:t>Majority of 171 species of Malagasy Palms (97% endemic) are in ecoregion</a:t>
            </a:r>
          </a:p>
          <a:p>
            <a:pPr fontAlgn="ctr"/>
            <a:r>
              <a:rPr lang="en-GB" dirty="0">
                <a:effectLst/>
              </a:rPr>
              <a:t> Orchids are abundant e.g. </a:t>
            </a:r>
            <a:r>
              <a:rPr lang="en-GB" dirty="0" err="1">
                <a:effectLst/>
              </a:rPr>
              <a:t>Angraeceum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sesquipedale</a:t>
            </a:r>
            <a:endParaRPr lang="en-GB" dirty="0">
              <a:effectLst/>
            </a:endParaRPr>
          </a:p>
          <a:p>
            <a:pPr marL="36900" indent="0">
              <a:buFont typeface="Wingdings 2" charset="2"/>
              <a:buNone/>
            </a:pPr>
            <a:endParaRPr lang="en-US" dirty="0"/>
          </a:p>
        </p:txBody>
      </p:sp>
      <p:pic>
        <p:nvPicPr>
          <p:cNvPr id="4098" name="Picture 2" descr="Image result for Angraeceum sesquipedale">
            <a:extLst>
              <a:ext uri="{FF2B5EF4-FFF2-40B4-BE49-F238E27FC236}">
                <a16:creationId xmlns:a16="http://schemas.microsoft.com/office/drawing/2014/main" id="{6CACC62B-315E-4612-A334-5F4F756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0400" y="1178493"/>
            <a:ext cx="3486910" cy="52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9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B29CF21E8B647ADF41FE9AEF0A2FA" ma:contentTypeVersion="4" ma:contentTypeDescription="Create a new document." ma:contentTypeScope="" ma:versionID="60e9e8265a2a5516e16e29a0f5d8ffea">
  <xsd:schema xmlns:xsd="http://www.w3.org/2001/XMLSchema" xmlns:xs="http://www.w3.org/2001/XMLSchema" xmlns:p="http://schemas.microsoft.com/office/2006/metadata/properties" xmlns:ns3="8d75493c-7522-493f-bb04-d3b958b8e28a" targetNamespace="http://schemas.microsoft.com/office/2006/metadata/properties" ma:root="true" ma:fieldsID="63ba1babef721e189d25ca522efc8c66" ns3:_="">
    <xsd:import namespace="8d75493c-7522-493f-bb04-d3b958b8e2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5493c-7522-493f-bb04-d3b958b8e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DCA117-1D7D-4B20-8B30-BAC9A7B66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3E3C4-BF4B-4505-87F0-68870389980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d75493c-7522-493f-bb04-d3b958b8e28a"/>
  </ds:schemaRefs>
</ds:datastoreItem>
</file>

<file path=customXml/itemProps3.xml><?xml version="1.0" encoding="utf-8"?>
<ds:datastoreItem xmlns:ds="http://schemas.openxmlformats.org/officeDocument/2006/customXml" ds:itemID="{D93B0134-CBDB-469C-A851-7B026A67064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489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SlateVTI</vt:lpstr>
      <vt:lpstr>Madagascar lowland forests</vt:lpstr>
      <vt:lpstr>Madagascar, the “living lab”</vt:lpstr>
      <vt:lpstr>1. General Information</vt:lpstr>
      <vt:lpstr>PowerPoint Presentation</vt:lpstr>
      <vt:lpstr>Protected areas </vt:lpstr>
      <vt:lpstr>2. Biodiversity</vt:lpstr>
      <vt:lpstr>PowerPoint Presentation</vt:lpstr>
      <vt:lpstr>PowerPoint Presentation</vt:lpstr>
      <vt:lpstr>PowerPoint Presentation</vt:lpstr>
      <vt:lpstr>3. Status of the Ecoregion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Madagascar lowland forests</dc:title>
  <dc:creator>Camille Rahier</dc:creator>
  <cp:lastModifiedBy>Camille Rahier</cp:lastModifiedBy>
  <cp:revision>3</cp:revision>
  <dcterms:created xsi:type="dcterms:W3CDTF">2020-03-12T14:47:21Z</dcterms:created>
  <dcterms:modified xsi:type="dcterms:W3CDTF">2020-03-12T15:17:02Z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0x0101008F0B29CF21E8B647ADF41FE9AEF0A2FA</vt:lpwstr>
  </property>
</Properties>
</file>