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73" r:id="rId4"/>
    <p:sldId id="262" r:id="rId5"/>
    <p:sldId id="265" r:id="rId6"/>
    <p:sldId id="266" r:id="rId7"/>
    <p:sldId id="257" r:id="rId8"/>
    <p:sldId id="267" r:id="rId9"/>
    <p:sldId id="268" r:id="rId10"/>
    <p:sldId id="269" r:id="rId11"/>
    <p:sldId id="270" r:id="rId12"/>
    <p:sldId id="271" r:id="rId13"/>
    <p:sldId id="259" r:id="rId14"/>
    <p:sldId id="260" r:id="rId15"/>
    <p:sldId id="275" r:id="rId16"/>
    <p:sldId id="277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473E3A-D12E-45C7-B745-C9BC37CD0A66}" v="3" dt="2021-02-11T09:25:21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196" autoAdjust="0"/>
  </p:normalViewPr>
  <p:slideViewPr>
    <p:cSldViewPr snapToGrid="0">
      <p:cViewPr varScale="1">
        <p:scale>
          <a:sx n="55" d="100"/>
          <a:sy n="55" d="100"/>
        </p:scale>
        <p:origin x="348" y="40"/>
      </p:cViewPr>
      <p:guideLst/>
    </p:cSldViewPr>
  </p:slideViewPr>
  <p:notesTextViewPr>
    <p:cViewPr>
      <p:scale>
        <a:sx n="1" d="1"/>
        <a:sy n="1" d="1"/>
      </p:scale>
      <p:origin x="0" y="-14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k Inglebright (s5104528)" userId="36a54422-26ef-445b-91f4-f7a489a3f22c" providerId="ADAL" clId="{7A473E3A-D12E-45C7-B745-C9BC37CD0A66}"/>
    <pc:docChg chg="custSel modSld sldOrd">
      <pc:chgData name="Zak Inglebright (s5104528)" userId="36a54422-26ef-445b-91f4-f7a489a3f22c" providerId="ADAL" clId="{7A473E3A-D12E-45C7-B745-C9BC37CD0A66}" dt="2021-02-11T09:57:15.888" v="334" actId="20577"/>
      <pc:docMkLst>
        <pc:docMk/>
      </pc:docMkLst>
      <pc:sldChg chg="addSp modSp mod modNotesTx">
        <pc:chgData name="Zak Inglebright (s5104528)" userId="36a54422-26ef-445b-91f4-f7a489a3f22c" providerId="ADAL" clId="{7A473E3A-D12E-45C7-B745-C9BC37CD0A66}" dt="2021-02-11T09:24:46.395" v="88" actId="1076"/>
        <pc:sldMkLst>
          <pc:docMk/>
          <pc:sldMk cId="4140583109" sldId="256"/>
        </pc:sldMkLst>
        <pc:spChg chg="add mod">
          <ac:chgData name="Zak Inglebright (s5104528)" userId="36a54422-26ef-445b-91f4-f7a489a3f22c" providerId="ADAL" clId="{7A473E3A-D12E-45C7-B745-C9BC37CD0A66}" dt="2021-02-11T09:24:46.395" v="88" actId="1076"/>
          <ac:spMkLst>
            <pc:docMk/>
            <pc:sldMk cId="4140583109" sldId="256"/>
            <ac:spMk id="4" creationId="{666991D4-3041-4459-8976-1A38A56A81DD}"/>
          </ac:spMkLst>
        </pc:spChg>
      </pc:sldChg>
      <pc:sldChg chg="addSp modSp mod">
        <pc:chgData name="Zak Inglebright (s5104528)" userId="36a54422-26ef-445b-91f4-f7a489a3f22c" providerId="ADAL" clId="{7A473E3A-D12E-45C7-B745-C9BC37CD0A66}" dt="2021-02-11T09:25:16.204" v="90" actId="1076"/>
        <pc:sldMkLst>
          <pc:docMk/>
          <pc:sldMk cId="872678827" sldId="259"/>
        </pc:sldMkLst>
        <pc:picChg chg="add mod">
          <ac:chgData name="Zak Inglebright (s5104528)" userId="36a54422-26ef-445b-91f4-f7a489a3f22c" providerId="ADAL" clId="{7A473E3A-D12E-45C7-B745-C9BC37CD0A66}" dt="2021-02-11T09:25:16.204" v="90" actId="1076"/>
          <ac:picMkLst>
            <pc:docMk/>
            <pc:sldMk cId="872678827" sldId="259"/>
            <ac:picMk id="7" creationId="{0855A2A8-36F2-4645-8638-9090052E7EDA}"/>
          </ac:picMkLst>
        </pc:picChg>
      </pc:sldChg>
      <pc:sldChg chg="addSp modSp mod modNotesTx">
        <pc:chgData name="Zak Inglebright (s5104528)" userId="36a54422-26ef-445b-91f4-f7a489a3f22c" providerId="ADAL" clId="{7A473E3A-D12E-45C7-B745-C9BC37CD0A66}" dt="2021-02-11T09:57:15.888" v="334" actId="20577"/>
        <pc:sldMkLst>
          <pc:docMk/>
          <pc:sldMk cId="3217674550" sldId="260"/>
        </pc:sldMkLst>
        <pc:picChg chg="add mod">
          <ac:chgData name="Zak Inglebright (s5104528)" userId="36a54422-26ef-445b-91f4-f7a489a3f22c" providerId="ADAL" clId="{7A473E3A-D12E-45C7-B745-C9BC37CD0A66}" dt="2021-02-11T09:25:27.978" v="93" actId="1076"/>
          <ac:picMkLst>
            <pc:docMk/>
            <pc:sldMk cId="3217674550" sldId="260"/>
            <ac:picMk id="5" creationId="{F1B11309-48E9-45B6-85BB-B247962A3D00}"/>
          </ac:picMkLst>
        </pc:picChg>
      </pc:sldChg>
      <pc:sldChg chg="modNotesTx">
        <pc:chgData name="Zak Inglebright (s5104528)" userId="36a54422-26ef-445b-91f4-f7a489a3f22c" providerId="ADAL" clId="{7A473E3A-D12E-45C7-B745-C9BC37CD0A66}" dt="2021-02-11T09:04:02.243" v="4" actId="20577"/>
        <pc:sldMkLst>
          <pc:docMk/>
          <pc:sldMk cId="2363427462" sldId="262"/>
        </pc:sldMkLst>
      </pc:sldChg>
      <pc:sldChg chg="modSp mod modNotesTx">
        <pc:chgData name="Zak Inglebright (s5104528)" userId="36a54422-26ef-445b-91f4-f7a489a3f22c" providerId="ADAL" clId="{7A473E3A-D12E-45C7-B745-C9BC37CD0A66}" dt="2021-02-11T09:04:14.025" v="5" actId="313"/>
        <pc:sldMkLst>
          <pc:docMk/>
          <pc:sldMk cId="1820199368" sldId="265"/>
        </pc:sldMkLst>
        <pc:spChg chg="mod">
          <ac:chgData name="Zak Inglebright (s5104528)" userId="36a54422-26ef-445b-91f4-f7a489a3f22c" providerId="ADAL" clId="{7A473E3A-D12E-45C7-B745-C9BC37CD0A66}" dt="2021-02-10T19:31:32.246" v="0" actId="120"/>
          <ac:spMkLst>
            <pc:docMk/>
            <pc:sldMk cId="1820199368" sldId="265"/>
            <ac:spMk id="26" creationId="{37E3A9EE-7740-421B-A9F4-7AA636FAA9A7}"/>
          </ac:spMkLst>
        </pc:spChg>
      </pc:sldChg>
      <pc:sldChg chg="ord">
        <pc:chgData name="Zak Inglebright (s5104528)" userId="36a54422-26ef-445b-91f4-f7a489a3f22c" providerId="ADAL" clId="{7A473E3A-D12E-45C7-B745-C9BC37CD0A66}" dt="2021-02-10T19:33:14.360" v="2"/>
        <pc:sldMkLst>
          <pc:docMk/>
          <pc:sldMk cId="1290714915" sldId="273"/>
        </pc:sldMkLst>
      </pc:sldChg>
      <pc:sldChg chg="modNotesTx">
        <pc:chgData name="Zak Inglebright (s5104528)" userId="36a54422-26ef-445b-91f4-f7a489a3f22c" providerId="ADAL" clId="{7A473E3A-D12E-45C7-B745-C9BC37CD0A66}" dt="2021-02-11T09:15:26.693" v="19" actId="20577"/>
        <pc:sldMkLst>
          <pc:docMk/>
          <pc:sldMk cId="2402805571" sldId="27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GDP Per Capita (2000-15)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GDP Per Capita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Sheet1!$B$4:$Q$4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Sheet1!$B$5:$Q$5</c:f>
              <c:numCache>
                <c:formatCode>General</c:formatCode>
                <c:ptCount val="16"/>
                <c:pt idx="0">
                  <c:v>3739</c:v>
                </c:pt>
                <c:pt idx="1">
                  <c:v>3147</c:v>
                </c:pt>
                <c:pt idx="2">
                  <c:v>2820</c:v>
                </c:pt>
                <c:pt idx="3">
                  <c:v>3060</c:v>
                </c:pt>
                <c:pt idx="4">
                  <c:v>3623</c:v>
                </c:pt>
                <c:pt idx="5">
                  <c:v>4770</c:v>
                </c:pt>
                <c:pt idx="6">
                  <c:v>5860</c:v>
                </c:pt>
                <c:pt idx="7">
                  <c:v>7314</c:v>
                </c:pt>
                <c:pt idx="8">
                  <c:v>8788</c:v>
                </c:pt>
                <c:pt idx="9">
                  <c:v>8553</c:v>
                </c:pt>
                <c:pt idx="10">
                  <c:v>11224</c:v>
                </c:pt>
                <c:pt idx="11">
                  <c:v>13167</c:v>
                </c:pt>
                <c:pt idx="12">
                  <c:v>12291</c:v>
                </c:pt>
                <c:pt idx="13">
                  <c:v>12217</c:v>
                </c:pt>
                <c:pt idx="14">
                  <c:v>12027</c:v>
                </c:pt>
                <c:pt idx="15">
                  <c:v>8750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7F-46A0-9B20-0B262101B2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30445776"/>
        <c:axId val="1930449520"/>
      </c:barChart>
      <c:catAx>
        <c:axId val="193044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449520"/>
        <c:crosses val="autoZero"/>
        <c:auto val="1"/>
        <c:lblAlgn val="ctr"/>
        <c:lblOffset val="100"/>
        <c:noMultiLvlLbl val="0"/>
      </c:catAx>
      <c:valAx>
        <c:axId val="193044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445776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05AE8-B378-4450-8092-A04328813D8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5D4E6-356B-4567-9134-00271A43C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9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https://news.mongabay.com/2019/05/new-report-examines-drivers-of-rising-amazon-deforestation-on-country-by-country-basis/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566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rate at which deforestation has decreased could optimistically suggest that Brazil could be at a turning point towards a Post-industrial economy, but given Brazil alone has the highest deforestation and without more analysis on the different drivers of deforestation such as the socio-political forces, its remains uncertain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3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889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0" i="0" dirty="0">
                <a:solidFill>
                  <a:srgbClr val="717073"/>
                </a:solidFill>
                <a:effectLst/>
                <a:latin typeface="Source Sans Pro" panose="020B0503030403020204" pitchFamily="34" charset="0"/>
              </a:rPr>
              <a:t>However, when we look at where deforestation has occurred compared to the population </a:t>
            </a:r>
            <a:r>
              <a:rPr lang="en-GB" dirty="0">
                <a:solidFill>
                  <a:srgbClr val="717073"/>
                </a:solidFill>
                <a:latin typeface="Source Sans Pro" panose="020B0503030403020204" pitchFamily="34" charset="0"/>
              </a:rPr>
              <a:t>density - we can see the highest density in population is located around the capital of Paraguay in the South-west. </a:t>
            </a:r>
          </a:p>
          <a:p>
            <a:pPr marL="0" indent="0">
              <a:buNone/>
            </a:pPr>
            <a:endParaRPr lang="en-GB" dirty="0">
              <a:solidFill>
                <a:srgbClr val="717073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717073"/>
                </a:solidFill>
                <a:latin typeface="Source Sans Pro" panose="020B0503030403020204" pitchFamily="34" charset="0"/>
              </a:rPr>
              <a:t>Whereas in the north where there is a significant deforestation rate the population is spatially distributed </a:t>
            </a:r>
          </a:p>
          <a:p>
            <a:pPr marL="0" indent="0">
              <a:buNone/>
            </a:pPr>
            <a:endParaRPr lang="en-GB" dirty="0">
              <a:solidFill>
                <a:srgbClr val="717073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717073"/>
                </a:solidFill>
                <a:latin typeface="Source Sans Pro" panose="020B0503030403020204" pitchFamily="34" charset="0"/>
              </a:rPr>
              <a:t>However, </a:t>
            </a:r>
            <a:r>
              <a:rPr lang="en-GB" b="0" i="0" dirty="0">
                <a:solidFill>
                  <a:srgbClr val="717073"/>
                </a:solidFill>
                <a:effectLst/>
                <a:latin typeface="Source Sans Pro" panose="020B0503030403020204" pitchFamily="34" charset="0"/>
              </a:rPr>
              <a:t>even in sparsely inhabited areas, external forces such as development aid like the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/>
              </a:rPr>
              <a:t>Sustainable Agriculture &amp; Rural Development Project (PRODERS) (initiated by the World Bank) which was used to fight rural poverty, greatly benefited the agricultural sector which would have had a hand in driving </a:t>
            </a:r>
            <a:r>
              <a:rPr lang="en-GB" b="0" i="0" dirty="0">
                <a:solidFill>
                  <a:srgbClr val="717073"/>
                </a:solidFill>
                <a:effectLst/>
                <a:latin typeface="Source Sans Pro" panose="020B0503030403020204" pitchFamily="34" charset="0"/>
              </a:rPr>
              <a:t>deforestation.</a:t>
            </a:r>
          </a:p>
          <a:p>
            <a:pPr marL="0" indent="0">
              <a:buNone/>
            </a:pPr>
            <a:endParaRPr lang="en-GB" b="0" i="0" dirty="0">
              <a:solidFill>
                <a:srgbClr val="717073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/>
              <a:t>https</a:t>
            </a:r>
            <a:r>
              <a:rPr lang="en-GB" dirty="0"/>
              <a:t>://www.worldbank.org/en/country/paraguay/overview#3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46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is the trend with most developing countries the proportion of the population moving from rural areas to urban areas is increasing. 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In 1980, 68% lived in urban areas compared to 85.5% in 2020.</a:t>
            </a:r>
            <a:endParaRPr lang="en-US"/>
          </a:p>
          <a:p>
            <a:endParaRPr lang="en-US" dirty="0"/>
          </a:p>
          <a:p>
            <a:r>
              <a:rPr lang="en-US" dirty="0"/>
              <a:t>The image below shows the population density and demonstrates how dense the population is within coastal towns and cities.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32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Demographic in 1980 has changed from a particularly young growing population to in 2019 to a more balanced, stable population where the majority is distributed between 0-29 years old.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South America has experienced rapid population growth, almost doubling in 30 years (</a:t>
            </a:r>
            <a:r>
              <a:rPr lang="en-US" dirty="0" err="1"/>
              <a:t>exl</a:t>
            </a:r>
            <a:r>
              <a:rPr lang="en-US" dirty="0"/>
              <a:t> Brazil)</a:t>
            </a:r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658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can be seen in the graph, the overall trend in GDP per capita is increasing, despite some years which have decreased.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Data extracted from the database made available by Duncan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852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image shows forest cover loss 2000-2019. South America shows a large amount has been lost, particularly focused around Brazil, Paraguay, Bolivia and Northern Argentina.</a:t>
            </a:r>
          </a:p>
          <a:p>
            <a:endParaRPr lang="en-US" dirty="0"/>
          </a:p>
          <a:p>
            <a:r>
              <a:rPr lang="en-US" dirty="0"/>
              <a:t>The right image shows how severe the loss has been in South America in comparison to the rest of the world (2015).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060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At a Continental scale, the Americas </a:t>
            </a:r>
            <a:r>
              <a:rPr lang="en-GB" sz="1100" dirty="0"/>
              <a:t>(</a:t>
            </a:r>
            <a:r>
              <a:rPr lang="en-GB" sz="1100" dirty="0" err="1"/>
              <a:t>exl</a:t>
            </a:r>
            <a:r>
              <a:rPr lang="en-GB" sz="1100" dirty="0"/>
              <a:t>, Mexico) </a:t>
            </a:r>
            <a:r>
              <a:rPr lang="en-GB" sz="1200" dirty="0"/>
              <a:t>has the highest rate of tropical deforestation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https://ourworldindata.org/forests-and-deforestation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685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And we can see this by looking at the deforestation hotspots that have been occurring, which has been described as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spatial clustering of woody vegetation change… at the country scale”.</a:t>
            </a:r>
            <a:endParaRPr lang="en-GB" sz="1200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Ref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https://www.researchgate.net/publication/258983907_Identifying_hotspots_of_deforestation_and_reforestation_in_Colombia_2001-2010_Implications_for_protected_areas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948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a country level we can see patterns starting to emerge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080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https://www.researchgate.net/publication/258983907_Identifying_hotspots_of_deforestation_and_reforestation_in_Colombia_2001-2010_Implications_for_protected_areas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563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https://ourworldindata.org/forests-and-deforestation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25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looking at the annual change in forest area we can see that in 2000 – Deforestation has reduced significantly within 15 years – which could suggest improved farming methods that increase crop yield and/or other sources of income from different economic sectors </a:t>
            </a:r>
          </a:p>
          <a:p>
            <a:endParaRPr lang="en-GB" dirty="0"/>
          </a:p>
          <a:p>
            <a:r>
              <a:rPr lang="en-GB" dirty="0"/>
              <a:t>Which from looking at the second graph helped improve Brazil GPD substantially during the 15yrs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987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a result their population demographic shifted by reducing population growth and increasing life expectancy by 5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E6-356B-4567-9134-00271A43CF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39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8C90-4CE0-469C-8105-46087A015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EBBD9-203B-49B0-8757-F5C14478B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5A025-EF65-49B3-8F8C-338E9AA7A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88EB8-9CD9-4D11-9D11-00EC49A2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F2493-BE3A-4615-A79D-F79A4611D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542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DB30-152E-4320-887C-5EF1DD7D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A39D4-A9BC-43D6-93EB-9F1A4A91E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BCFEE-EB12-4E66-8A35-5E22B1ECA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2C9DD-0D94-4672-BC33-CED7BE5E6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5A62E-B426-4B12-8781-B405A299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91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8F587-BBE9-46A7-9216-2CC85198B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13E35-3205-4AB3-B897-C0819FFFD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7B062-4830-48F2-9E6A-E4695F40E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2A1DB-E976-4C56-8C61-3018F8AB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3C038-C776-4124-855A-83BB17D32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783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F441-50D3-42FF-BF5D-30A8EE69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456AB-1E62-4E11-B3B3-F26A0794C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3B81D-32AA-41BB-97AA-C24246855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94992-1116-4038-B02A-858110AF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24D09-CA0F-43B7-A423-91B521D01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617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ED49E-5102-42C3-A2E0-878B2257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5366-C1F1-4F2C-B129-F245358C8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CA972-CA31-49E0-B234-6F3DB5622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20521-E236-46A5-B3B3-B14A01C37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157B4-295A-4286-8DA8-8771F9AD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59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41C6-FAFA-4B14-86E9-4A421067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1DEAC-5A40-4995-8D0E-A390BB7B7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E08D8-DF59-4CFF-B2C5-24C84F016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E2190-55C6-4986-8D5D-5AAC6AFE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477C7-152F-4090-BB6E-32E10319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E3637-66B1-41F7-A49D-B04E13E7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0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D08C0-79FD-4382-93DE-F6653BAE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7D1B8-A8E6-4EC5-9284-DCAAB3A43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CB702-1E14-41D6-8B5D-84DDD1B8F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A8F3BB-E610-4561-B486-AD56B2B72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31A6C3-7A3A-4150-B842-F4CF71415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96F879-35AF-4102-95EC-3FA273675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5F4993-963B-4F0B-AEAD-CB31D039E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DE38E9-9707-42FB-AC8C-ECA110E1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66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CB854-1565-4134-9C20-0617A5DE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AD8C1B-C2EE-433D-B667-149E8E23A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8F151-52D7-4994-82BC-8377077D9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690B9A-9DD1-4DCB-A603-593E57D1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22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411EB4-C226-4CA6-847A-C4E48CF3A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A8B23-F99D-4F31-929C-650C3CC0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9A8F1-48FA-41E9-B353-9805FB7F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68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8C39E-C042-4022-9380-53D82007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B0194-EF20-4B27-80C0-A8BCE785E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5AA84-C264-4D12-B8A5-AE1B9142A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03E10-2256-4BC6-B8D3-75611E369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08F48-9B0E-49E4-AC15-426DB041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52818-0072-4EF9-9235-2AF57788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15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8C3A7-FD80-4D15-9DA7-049EAE43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27F75B-954B-4C08-9776-2C85E6BB14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75C15A-8CCA-4694-AC7E-84F21FF39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536DB-021D-4C03-9887-2B5863E8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42F29-89B3-4F87-B8C4-76CDB9D3B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C4B21-C84F-4A23-8C57-7ADE6888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02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E99857-E289-40F8-8981-D9555B27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4AF51-7A0A-495A-B635-BEB92D9FF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876F4-CE7E-4580-A6AB-0C685142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6EA8E-EE39-44F6-8FBB-A0A8A44553AE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8CB50-40BA-4C29-ADDD-4C7C8C6EB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374A3-C9D3-4ED4-B5CC-73149A188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DD2B-8AB6-475D-9570-FE8486297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7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E705A-0960-4F16-B7BE-980142ED9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1" t="23333" r="3704" b="20593"/>
          <a:stretch/>
        </p:blipFill>
        <p:spPr>
          <a:xfrm>
            <a:off x="1674253" y="1947976"/>
            <a:ext cx="8843494" cy="4963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57208A-B5CE-41B0-AB81-726D62D66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439624"/>
            <a:ext cx="9144000" cy="2387600"/>
          </a:xfrm>
        </p:spPr>
        <p:txBody>
          <a:bodyPr>
            <a:normAutofit/>
          </a:bodyPr>
          <a:lstStyle/>
          <a:p>
            <a:r>
              <a:rPr lang="en-GB" sz="7200" b="1" dirty="0"/>
              <a:t>Deforestation Hotspot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2A88F-5411-406C-8D19-DA2D3F822D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6991D4-3041-4459-8976-1A38A56A81DD}"/>
              </a:ext>
            </a:extLst>
          </p:cNvPr>
          <p:cNvSpPr txBox="1"/>
          <p:nvPr/>
        </p:nvSpPr>
        <p:spPr>
          <a:xfrm>
            <a:off x="10668000" y="5934670"/>
            <a:ext cx="1674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Check the notes for more information!</a:t>
            </a:r>
          </a:p>
        </p:txBody>
      </p:sp>
    </p:spTree>
    <p:extLst>
      <p:ext uri="{BB962C8B-B14F-4D97-AF65-F5344CB8AC3E}">
        <p14:creationId xmlns:p14="http://schemas.microsoft.com/office/powerpoint/2010/main" val="4140583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E0B0-6D3D-42B6-9F3A-F292376D4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area - Brazil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7028D-CCA5-43E0-B52C-6E66663B2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78" r="58611" b="15111"/>
          <a:stretch/>
        </p:blipFill>
        <p:spPr>
          <a:xfrm>
            <a:off x="406400" y="1330960"/>
            <a:ext cx="4541520" cy="487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13E9A-76BD-4A10-9BAC-B6B7759DF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3" t="17184" r="58704" b="19407"/>
          <a:stretch/>
        </p:blipFill>
        <p:spPr>
          <a:xfrm>
            <a:off x="6299200" y="1859280"/>
            <a:ext cx="4206240" cy="4348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6808E1-0D76-42D7-BBA7-B50E0030496F}"/>
              </a:ext>
            </a:extLst>
          </p:cNvPr>
          <p:cNvSpPr txBox="1"/>
          <p:nvPr/>
        </p:nvSpPr>
        <p:spPr>
          <a:xfrm>
            <a:off x="9956800" y="3429000"/>
            <a:ext cx="157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Life expectancy 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4496C3-688B-4569-AE35-CD4F792CD2AE}"/>
              </a:ext>
            </a:extLst>
          </p:cNvPr>
          <p:cNvSpPr txBox="1"/>
          <p:nvPr/>
        </p:nvSpPr>
        <p:spPr>
          <a:xfrm>
            <a:off x="3840480" y="3434080"/>
            <a:ext cx="157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Life expectancy 70</a:t>
            </a:r>
          </a:p>
        </p:txBody>
      </p:sp>
    </p:spTree>
    <p:extLst>
      <p:ext uri="{BB962C8B-B14F-4D97-AF65-F5344CB8AC3E}">
        <p14:creationId xmlns:p14="http://schemas.microsoft.com/office/powerpoint/2010/main" val="3907706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E0B0-6D3D-42B6-9F3A-F292376D4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area - Brazil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4F38D6-4EA4-4967-ADA6-6AD60EE63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60" t="14816" r="19907" b="26074"/>
          <a:stretch/>
        </p:blipFill>
        <p:spPr>
          <a:xfrm>
            <a:off x="838200" y="1402080"/>
            <a:ext cx="6675120" cy="4053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CFB072-2434-4B57-BF26-6761BB4F8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70" t="13535" r="19445" b="21212"/>
          <a:stretch/>
        </p:blipFill>
        <p:spPr>
          <a:xfrm>
            <a:off x="838200" y="1524776"/>
            <a:ext cx="6126557" cy="4097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516F39-7FE9-4553-9276-C5D0F63C781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36141" r="58167" b="31154"/>
          <a:stretch/>
        </p:blipFill>
        <p:spPr bwMode="auto">
          <a:xfrm>
            <a:off x="7158296" y="2542616"/>
            <a:ext cx="4807671" cy="2481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64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59990E5-FBA5-4227-ACC9-26B674A9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Study area - Paraguay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10EA62-3C72-43FB-8B8E-74855A855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4" t="15504" r="19412" b="26033"/>
          <a:stretch/>
        </p:blipFill>
        <p:spPr>
          <a:xfrm>
            <a:off x="6096000" y="1881962"/>
            <a:ext cx="5349061" cy="326231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45AD4F-327F-48B0-B59F-D240C5A8E6AB}"/>
              </a:ext>
            </a:extLst>
          </p:cNvPr>
          <p:cNvCxnSpPr>
            <a:cxnSpLocks/>
          </p:cNvCxnSpPr>
          <p:nvPr/>
        </p:nvCxnSpPr>
        <p:spPr>
          <a:xfrm flipH="1">
            <a:off x="4348717" y="3016251"/>
            <a:ext cx="1616148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69A9E8-A959-40D8-B9F4-BA9DD8518B7B}"/>
              </a:ext>
            </a:extLst>
          </p:cNvPr>
          <p:cNvSpPr txBox="1"/>
          <p:nvPr/>
        </p:nvSpPr>
        <p:spPr>
          <a:xfrm>
            <a:off x="5783945" y="5455186"/>
            <a:ext cx="6097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/>
              <a:t>At a Country scale, Deforestation in Paraguay is attributed to Soybean production.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398C88-13A0-4A10-8416-EFC777C04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3" t="22592" r="44907" b="20247"/>
          <a:stretch/>
        </p:blipFill>
        <p:spPr>
          <a:xfrm>
            <a:off x="551669" y="1576033"/>
            <a:ext cx="3665913" cy="3705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55A2A8-36F2-4645-8638-9090052E7E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551" t="71551" r="7020" b="20061"/>
          <a:stretch/>
        </p:blipFill>
        <p:spPr>
          <a:xfrm>
            <a:off x="4217582" y="4706762"/>
            <a:ext cx="1583267" cy="5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78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8AC0-84F2-4CF9-9378-1131DF72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area - Paraguay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82F226-F098-427A-9844-E2B182EE7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6" t="24652" r="35013" b="18140"/>
          <a:stretch/>
        </p:blipFill>
        <p:spPr>
          <a:xfrm>
            <a:off x="6686219" y="1576032"/>
            <a:ext cx="3771210" cy="3705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C36836-E927-454C-8AE0-7F5C934AE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3" t="22592" r="44907" b="20247"/>
          <a:stretch/>
        </p:blipFill>
        <p:spPr>
          <a:xfrm>
            <a:off x="838200" y="1632005"/>
            <a:ext cx="3665913" cy="3705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11309-48E9-45B6-85BB-B247962A3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551" t="71551" r="7020" b="20061"/>
          <a:stretch/>
        </p:blipFill>
        <p:spPr>
          <a:xfrm>
            <a:off x="4504113" y="4762734"/>
            <a:ext cx="1583267" cy="5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74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5FDE-8777-4D83-9B79-FC46485B0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Population – South America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C16AD-41BC-40C8-B686-0C6B3103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4795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As is the trend with most developing countries the proportion of the population moving from rural areas to urban areas is increasing. </a:t>
            </a:r>
            <a:endParaRPr lang="en-US" dirty="0"/>
          </a:p>
          <a:p>
            <a:r>
              <a:rPr lang="en-US" dirty="0">
                <a:cs typeface="Calibri"/>
              </a:rPr>
              <a:t>In 1980, 68% lived in urban areas compared to 85.5% in 2020.</a:t>
            </a:r>
            <a:endParaRPr lang="en-US" dirty="0"/>
          </a:p>
          <a:p>
            <a:r>
              <a:rPr lang="en-US" dirty="0">
                <a:cs typeface="Calibri"/>
              </a:rPr>
              <a:t>Population is within coastal towns and cities.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B89C4203-298C-4FE3-83C4-9AD9CCF62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058" y="622360"/>
            <a:ext cx="4180508" cy="55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0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767B-DC0E-4BD0-848B-BA952FED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Population - South America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9F625-E57A-401A-A62B-544B8FA73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37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Demographic in 1980 has changed from a particularly young growing population to in 2019 to a more balanced, stable population where the majority is distributed between 0-29 years old. </a:t>
            </a:r>
          </a:p>
          <a:p>
            <a:r>
              <a:rPr lang="en-US" sz="2000">
                <a:cs typeface="Calibri"/>
              </a:rPr>
              <a:t>South America has experienced rapid population growth, almost doubling in 30 years.</a:t>
            </a:r>
          </a:p>
        </p:txBody>
      </p:sp>
      <p:pic>
        <p:nvPicPr>
          <p:cNvPr id="8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E4864C09-FA9C-40E6-A1CA-E0FB7093B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088" y="2593107"/>
            <a:ext cx="4322535" cy="4264401"/>
          </a:xfrm>
          <a:prstGeom prst="rect">
            <a:avLst/>
          </a:prstGeom>
        </p:spPr>
      </p:pic>
      <p:pic>
        <p:nvPicPr>
          <p:cNvPr id="4" name="Picture 4" descr="Chart, bar chart, histogram&#10;&#10;Description automatically generated">
            <a:extLst>
              <a:ext uri="{FF2B5EF4-FFF2-40B4-BE49-F238E27FC236}">
                <a16:creationId xmlns:a16="http://schemas.microsoft.com/office/drawing/2014/main" id="{5287C273-EE63-49D1-B3EA-418C0A45F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301" y="2593946"/>
            <a:ext cx="4384636" cy="42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0E51-2244-4294-8CFE-CA1910F2D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Economic Situation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A4B29-3514-4570-9F72-FD937300E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As can be seen in the graph, the overall trend in GDP per capita is increasing, despite some years which have decreased.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7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A091EE18-34F6-460F-8792-68CDEABD8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174" y="2837550"/>
            <a:ext cx="6452235" cy="38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5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EBAA4-A62C-4397-9338-3E9E40E0A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725" y="1488346"/>
            <a:ext cx="10515600" cy="10792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cs typeface="Calibri"/>
              </a:rPr>
              <a:t>Left image shows forest cover loss 2000-2019. South America shows a large amount has been lost, particularly focused around Brazil, Paraguay, Bolivia and Northern Argentina.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1C6D0CE9-CEB3-488A-971B-B98379416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942" y="3380810"/>
            <a:ext cx="5547609" cy="3477263"/>
          </a:xfrm>
          <a:prstGeom prst="rect">
            <a:avLst/>
          </a:prstGeom>
        </p:spPr>
      </p:pic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5C111630-37A8-4C71-8837-04B878A2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92" y="3441760"/>
            <a:ext cx="6217920" cy="341752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90B2B3A-4AE5-45CE-8B27-A0F48D3AE267}"/>
              </a:ext>
            </a:extLst>
          </p:cNvPr>
          <p:cNvSpPr/>
          <p:nvPr/>
        </p:nvSpPr>
        <p:spPr>
          <a:xfrm>
            <a:off x="1792224" y="5410200"/>
            <a:ext cx="914400" cy="9144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F43D06-8B5E-4904-9737-68C94BD8496E}"/>
              </a:ext>
            </a:extLst>
          </p:cNvPr>
          <p:cNvSpPr txBox="1">
            <a:spLocks/>
          </p:cNvSpPr>
          <p:nvPr/>
        </p:nvSpPr>
        <p:spPr>
          <a:xfrm>
            <a:off x="799445" y="2505200"/>
            <a:ext cx="10515600" cy="791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The right image shows how severe the loss has been in South America in comparison to the rest of the world (2015).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CDF4CC-54AE-44AC-B5AA-AEFEF7D61DB1}"/>
              </a:ext>
            </a:extLst>
          </p:cNvPr>
          <p:cNvSpPr/>
          <p:nvPr/>
        </p:nvSpPr>
        <p:spPr>
          <a:xfrm>
            <a:off x="7688439" y="5031121"/>
            <a:ext cx="914400" cy="9144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034BC3-57C9-4176-90F3-1B1A2C3F2D9A}"/>
              </a:ext>
            </a:extLst>
          </p:cNvPr>
          <p:cNvSpPr txBox="1">
            <a:spLocks/>
          </p:cNvSpPr>
          <p:nvPr/>
        </p:nvSpPr>
        <p:spPr>
          <a:xfrm>
            <a:off x="76200" y="1689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South America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71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7B8CD-381E-4623-BAC8-604BC0482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68946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South America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A34BA-762E-4A27-9800-6B2390CD5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36" t="17519" r="44897" b="17519"/>
          <a:stretch/>
        </p:blipFill>
        <p:spPr>
          <a:xfrm>
            <a:off x="165416" y="1284219"/>
            <a:ext cx="3882709" cy="540483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1A2E076-74B3-4346-8E00-1C9F6A8D6C3A}"/>
              </a:ext>
            </a:extLst>
          </p:cNvPr>
          <p:cNvSpPr/>
          <p:nvPr/>
        </p:nvSpPr>
        <p:spPr>
          <a:xfrm>
            <a:off x="9930196" y="4588929"/>
            <a:ext cx="373027" cy="3155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71E6D5-F90A-4AA8-9CC6-1D1CE29AB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70" t="13535" r="19445" b="21212"/>
          <a:stretch/>
        </p:blipFill>
        <p:spPr>
          <a:xfrm>
            <a:off x="4986602" y="1284220"/>
            <a:ext cx="6126557" cy="40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47F2C-1D7D-4EBD-965E-D752295C05B5}"/>
              </a:ext>
            </a:extLst>
          </p:cNvPr>
          <p:cNvSpPr txBox="1"/>
          <p:nvPr/>
        </p:nvSpPr>
        <p:spPr>
          <a:xfrm>
            <a:off x="5928980" y="5654040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/>
              <a:t>At a Continental scale, the Americas </a:t>
            </a:r>
            <a:r>
              <a:rPr lang="en-GB" sz="1600" dirty="0"/>
              <a:t>(</a:t>
            </a:r>
            <a:r>
              <a:rPr lang="en-GB" sz="1600" dirty="0" err="1"/>
              <a:t>exl</a:t>
            </a:r>
            <a:r>
              <a:rPr lang="en-GB" sz="1600" dirty="0"/>
              <a:t>, Mexico) </a:t>
            </a:r>
            <a:r>
              <a:rPr lang="en-GB" sz="1800" dirty="0"/>
              <a:t>has the highest rate of tropical deforestation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8E412-BB02-4EDE-861E-45510341C2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51" t="71551" r="7020" b="20061"/>
          <a:stretch/>
        </p:blipFill>
        <p:spPr>
          <a:xfrm>
            <a:off x="4048125" y="6113849"/>
            <a:ext cx="1583267" cy="5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7B8CD-381E-4623-BAC8-604BC0482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68946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South America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A34BA-762E-4A27-9800-6B2390CD5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36" t="17519" r="44897" b="17519"/>
          <a:stretch/>
        </p:blipFill>
        <p:spPr>
          <a:xfrm>
            <a:off x="165416" y="1284219"/>
            <a:ext cx="3882709" cy="540483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01569FA-0D97-4FD1-B68E-6E0F7A90B776}"/>
              </a:ext>
            </a:extLst>
          </p:cNvPr>
          <p:cNvGrpSpPr/>
          <p:nvPr/>
        </p:nvGrpSpPr>
        <p:grpSpPr>
          <a:xfrm>
            <a:off x="2615910" y="1869621"/>
            <a:ext cx="4699290" cy="1144367"/>
            <a:chOff x="2615910" y="1869621"/>
            <a:chExt cx="4699290" cy="114436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A1B084B-F3FA-446E-92E9-969DE955D783}"/>
                </a:ext>
              </a:extLst>
            </p:cNvPr>
            <p:cNvSpPr/>
            <p:nvPr/>
          </p:nvSpPr>
          <p:spPr>
            <a:xfrm>
              <a:off x="2615910" y="2244807"/>
              <a:ext cx="700262" cy="76918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4E5CE82-9760-4E2B-90C4-9DB4D556E464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3316173" y="2054287"/>
              <a:ext cx="1950016" cy="57120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75391A-04F6-4A1D-BB89-045EF1DC93D2}"/>
                </a:ext>
              </a:extLst>
            </p:cNvPr>
            <p:cNvSpPr txBox="1"/>
            <p:nvPr/>
          </p:nvSpPr>
          <p:spPr>
            <a:xfrm>
              <a:off x="5266189" y="1869621"/>
              <a:ext cx="2049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Brazil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54B75D-FB12-4805-BBED-C6969AABC7AD}"/>
              </a:ext>
            </a:extLst>
          </p:cNvPr>
          <p:cNvGrpSpPr/>
          <p:nvPr/>
        </p:nvGrpSpPr>
        <p:grpSpPr>
          <a:xfrm>
            <a:off x="2047519" y="2874581"/>
            <a:ext cx="5792758" cy="775921"/>
            <a:chOff x="2036792" y="2873829"/>
            <a:chExt cx="5792758" cy="77592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A2E076-74B3-4346-8E00-1C9F6A8D6C3A}"/>
                </a:ext>
              </a:extLst>
            </p:cNvPr>
            <p:cNvSpPr/>
            <p:nvPr/>
          </p:nvSpPr>
          <p:spPr>
            <a:xfrm>
              <a:off x="2036792" y="3284775"/>
              <a:ext cx="368904" cy="36497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8454A8B-C4C9-4B82-BD9B-DDBAF7FFCC2F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>
              <a:off x="2426983" y="3058495"/>
              <a:ext cx="2839206" cy="3514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1CD1AE-6753-4308-909E-C89794C34935}"/>
                </a:ext>
              </a:extLst>
            </p:cNvPr>
            <p:cNvSpPr txBox="1"/>
            <p:nvPr/>
          </p:nvSpPr>
          <p:spPr>
            <a:xfrm>
              <a:off x="5266189" y="2873829"/>
              <a:ext cx="2563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Paraguay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BACB83-F812-425E-B4BF-BC21F4A929A1}"/>
              </a:ext>
            </a:extLst>
          </p:cNvPr>
          <p:cNvGrpSpPr/>
          <p:nvPr/>
        </p:nvGrpSpPr>
        <p:grpSpPr>
          <a:xfrm>
            <a:off x="1863067" y="3619891"/>
            <a:ext cx="5452133" cy="392870"/>
            <a:chOff x="1863067" y="3619891"/>
            <a:chExt cx="5452133" cy="39287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C02B56B-1C1B-4CBF-A1D9-7E7E99802633}"/>
                </a:ext>
              </a:extLst>
            </p:cNvPr>
            <p:cNvSpPr/>
            <p:nvPr/>
          </p:nvSpPr>
          <p:spPr>
            <a:xfrm>
              <a:off x="1863067" y="3647786"/>
              <a:ext cx="368904" cy="36497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D76B350-C426-47AF-98BE-7530A948A6D2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2271834" y="3804557"/>
              <a:ext cx="2985966" cy="8302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D7F61F-25A5-4E98-B90C-FF091A0F4AA5}"/>
                </a:ext>
              </a:extLst>
            </p:cNvPr>
            <p:cNvSpPr txBox="1"/>
            <p:nvPr/>
          </p:nvSpPr>
          <p:spPr>
            <a:xfrm>
              <a:off x="5257800" y="3619891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Argentina 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7E3A9EE-7740-421B-A9F4-7AA636FAA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589" y="1439171"/>
            <a:ext cx="5030891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a deforestation hotspot? </a:t>
            </a:r>
          </a:p>
          <a:p>
            <a:pPr marL="0" indent="0">
              <a:buNone/>
            </a:pPr>
            <a:r>
              <a:rPr lang="en-GB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spatial clustering of woody vegetation change… at the country scale”.</a:t>
            </a:r>
          </a:p>
          <a:p>
            <a:pPr marL="0" indent="0">
              <a:buNone/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(Sanchez-Cuervo and Aide 2013)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FD8FB7D-9214-4CF8-9D57-D9FF7AEDE9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551" t="71551" r="7020" b="20061"/>
          <a:stretch/>
        </p:blipFill>
        <p:spPr>
          <a:xfrm>
            <a:off x="4048125" y="6113849"/>
            <a:ext cx="1583267" cy="5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E0B0-6D3D-42B6-9F3A-F292376D4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Drivers of Deforestation - Brazil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E65A5-7F8A-4B24-ADD6-41E84E95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9" t="21189" r="27939" b="18726"/>
          <a:stretch/>
        </p:blipFill>
        <p:spPr>
          <a:xfrm>
            <a:off x="292100" y="2425700"/>
            <a:ext cx="5041900" cy="3467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C24FC8-1BDA-4EE3-90AE-AA2BCFA81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9" t="24653" r="28356" b="30556"/>
          <a:stretch/>
        </p:blipFill>
        <p:spPr>
          <a:xfrm>
            <a:off x="5820394" y="1935648"/>
            <a:ext cx="6079506" cy="250935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6C15F18-B795-4EDB-860B-CABF3386E0A4}"/>
              </a:ext>
            </a:extLst>
          </p:cNvPr>
          <p:cNvSpPr/>
          <p:nvPr/>
        </p:nvSpPr>
        <p:spPr>
          <a:xfrm>
            <a:off x="1567682" y="3429000"/>
            <a:ext cx="1150118" cy="9271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601D59-FA33-4A14-8EFE-BF7B89A45BD1}"/>
              </a:ext>
            </a:extLst>
          </p:cNvPr>
          <p:cNvCxnSpPr>
            <a:cxnSpLocks/>
          </p:cNvCxnSpPr>
          <p:nvPr/>
        </p:nvCxnSpPr>
        <p:spPr>
          <a:xfrm flipH="1">
            <a:off x="2680876" y="2895600"/>
            <a:ext cx="3021424" cy="83980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1D8279E-F405-4E09-A2D7-9611AA411F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51" t="71551" r="7020" b="20061"/>
          <a:stretch/>
        </p:blipFill>
        <p:spPr>
          <a:xfrm>
            <a:off x="5334000" y="5317595"/>
            <a:ext cx="1583267" cy="5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22-DB8D-46EA-8DE6-0EDC2FB8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Drivers of Deforestation - Paraguay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CAB906-4F91-4D90-B281-3EDA316D1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3" t="22592" r="44907" b="20247"/>
          <a:stretch/>
        </p:blipFill>
        <p:spPr>
          <a:xfrm>
            <a:off x="70273" y="3039075"/>
            <a:ext cx="3665913" cy="370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5F3CAF-7F5A-4DC4-B76E-3CA0319F2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51" t="71551" r="7020" b="20061"/>
          <a:stretch/>
        </p:blipFill>
        <p:spPr>
          <a:xfrm>
            <a:off x="3764743" y="5884806"/>
            <a:ext cx="1583267" cy="57520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FCE71A-0198-4875-A2C4-4A8C49422855}"/>
              </a:ext>
            </a:extLst>
          </p:cNvPr>
          <p:cNvCxnSpPr>
            <a:cxnSpLocks/>
          </p:cNvCxnSpPr>
          <p:nvPr/>
        </p:nvCxnSpPr>
        <p:spPr>
          <a:xfrm flipH="1">
            <a:off x="2139644" y="3422752"/>
            <a:ext cx="2690051" cy="87361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C366E79-6997-45A3-A41B-731673E69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" t="13643" r="24343" b="8970"/>
          <a:stretch/>
        </p:blipFill>
        <p:spPr>
          <a:xfrm>
            <a:off x="4829695" y="2419570"/>
            <a:ext cx="4501879" cy="287997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5FA7FD8-80B8-466B-859D-860291010DC0}"/>
              </a:ext>
            </a:extLst>
          </p:cNvPr>
          <p:cNvSpPr/>
          <p:nvPr/>
        </p:nvSpPr>
        <p:spPr>
          <a:xfrm>
            <a:off x="335782" y="3555063"/>
            <a:ext cx="1803862" cy="15544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183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4C07-940A-435A-B9E0-7F1EDF11D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Drivers of Deforestation - Argentina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D22F-55A4-43B4-9C71-2F06E7632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2" t="26667" r="54707" b="21189"/>
          <a:stretch/>
        </p:blipFill>
        <p:spPr>
          <a:xfrm>
            <a:off x="159648" y="1640982"/>
            <a:ext cx="2748651" cy="5040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81C40-66A2-4AAF-B976-4FC12B82D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69" t="18519" r="31366" b="20185"/>
          <a:stretch/>
        </p:blipFill>
        <p:spPr>
          <a:xfrm>
            <a:off x="5118100" y="1913731"/>
            <a:ext cx="5054600" cy="42037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CDD5314-D032-4563-A159-C9E0DF696D0C}"/>
              </a:ext>
            </a:extLst>
          </p:cNvPr>
          <p:cNvSpPr/>
          <p:nvPr/>
        </p:nvSpPr>
        <p:spPr>
          <a:xfrm>
            <a:off x="847942" y="1913731"/>
            <a:ext cx="1374558" cy="15152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7528D3-EF93-4891-9F84-8327981E7605}"/>
              </a:ext>
            </a:extLst>
          </p:cNvPr>
          <p:cNvCxnSpPr>
            <a:cxnSpLocks/>
          </p:cNvCxnSpPr>
          <p:nvPr/>
        </p:nvCxnSpPr>
        <p:spPr>
          <a:xfrm flipH="1">
            <a:off x="2222500" y="2362200"/>
            <a:ext cx="2932524" cy="15239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F5AAD89-2E5A-4D6A-A4C0-6B13CCF15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551" t="71551" r="7020" b="20061"/>
          <a:stretch/>
        </p:blipFill>
        <p:spPr>
          <a:xfrm>
            <a:off x="2908299" y="6106383"/>
            <a:ext cx="1583267" cy="5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5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CD74-27FB-44AE-AC53-CB6782A19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Drivers of Deforestation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803D3-0A3D-4D17-A2D5-FFF35056F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759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All three countries share a similar characteristic!</a:t>
            </a:r>
          </a:p>
          <a:p>
            <a:pPr marL="0" indent="0">
              <a:buNone/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which they all have:</a:t>
            </a:r>
          </a:p>
          <a:p>
            <a:pPr marL="0" indent="0" algn="ctr"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Sharp boundaries and geometrical shapes (rectangles) </a:t>
            </a: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uggest planned change and management primarily in the agriculture sector 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8996C-17A7-43D4-825C-1E3505895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82" t="16618" r="19565" b="25604"/>
          <a:stretch/>
        </p:blipFill>
        <p:spPr>
          <a:xfrm>
            <a:off x="5314121" y="1447799"/>
            <a:ext cx="6732106" cy="3962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09DAC-40C0-436D-86F2-2FDDA606A9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8" t="16297" r="18889" b="24148"/>
          <a:stretch/>
        </p:blipFill>
        <p:spPr>
          <a:xfrm>
            <a:off x="5314121" y="1386839"/>
            <a:ext cx="6732106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1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E0B0-6D3D-42B6-9F3A-F292376D4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area - Brazil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D5EA9-CB89-4FE5-83EC-CA3C3D6F8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60" t="14816" r="19907" b="26074"/>
          <a:stretch/>
        </p:blipFill>
        <p:spPr>
          <a:xfrm>
            <a:off x="838200" y="1402080"/>
            <a:ext cx="6675120" cy="4053840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EB1C3C4-F565-43B5-80C1-B1159E092D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841845"/>
              </p:ext>
            </p:extLst>
          </p:nvPr>
        </p:nvGraphicFramePr>
        <p:xfrm>
          <a:off x="485774" y="2086293"/>
          <a:ext cx="6675120" cy="405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928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968</Words>
  <Application>Microsoft Office PowerPoint</Application>
  <PresentationFormat>Widescreen</PresentationFormat>
  <Paragraphs>99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Source Sans Pro</vt:lpstr>
      <vt:lpstr>Office Theme</vt:lpstr>
      <vt:lpstr>office theme</vt:lpstr>
      <vt:lpstr>Deforestation Hotspot </vt:lpstr>
      <vt:lpstr>PowerPoint Presentation</vt:lpstr>
      <vt:lpstr>South America</vt:lpstr>
      <vt:lpstr>South America</vt:lpstr>
      <vt:lpstr>Drivers of Deforestation - Brazil</vt:lpstr>
      <vt:lpstr>Drivers of Deforestation - Paraguay </vt:lpstr>
      <vt:lpstr>Drivers of Deforestation - Argentina</vt:lpstr>
      <vt:lpstr>Drivers of Deforestation</vt:lpstr>
      <vt:lpstr>Study area - Brazil</vt:lpstr>
      <vt:lpstr>Study area - Brazil</vt:lpstr>
      <vt:lpstr>Study area - Brazil</vt:lpstr>
      <vt:lpstr>Study area - Paraguay </vt:lpstr>
      <vt:lpstr>Study area - Paraguay</vt:lpstr>
      <vt:lpstr>Population – South America</vt:lpstr>
      <vt:lpstr>Population - South America</vt:lpstr>
      <vt:lpstr>Economic Situation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Deforestation Hotspot</dc:title>
  <dc:creator>Zak Inglebright</dc:creator>
  <cp:lastModifiedBy>Zak Inglebright</cp:lastModifiedBy>
  <cp:revision>53</cp:revision>
  <dcterms:created xsi:type="dcterms:W3CDTF">2021-02-10T10:45:09Z</dcterms:created>
  <dcterms:modified xsi:type="dcterms:W3CDTF">2021-02-11T09:57:42Z</dcterms:modified>
</cp:coreProperties>
</file>