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3" r:id="rId4"/>
    <p:sldId id="264" r:id="rId5"/>
    <p:sldId id="260" r:id="rId6"/>
    <p:sldId id="265" r:id="rId7"/>
    <p:sldId id="261" r:id="rId8"/>
    <p:sldId id="262" r:id="rId9"/>
    <p:sldId id="258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E1D944-1631-48CA-857E-4EAB51A2ECA8}" v="54" dt="2022-02-15T19:53:43.517"/>
    <p1510:client id="{84930A36-E00E-4880-B1F9-08FE9AEC07A7}" v="10" dt="2022-02-16T13:10:55.473"/>
    <p1510:client id="{D663A77F-5E65-4F63-831A-0439946B75FC}" v="299" dt="2022-02-15T20:31:17.5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2" autoAdjust="0"/>
  </p:normalViewPr>
  <p:slideViewPr>
    <p:cSldViewPr snapToGrid="0">
      <p:cViewPr varScale="1">
        <p:scale>
          <a:sx n="103" d="100"/>
          <a:sy n="103" d="100"/>
        </p:scale>
        <p:origin x="14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9B3F5-04C2-4A07-8B90-B41A130DABA5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30776-F095-4812-8257-A91A025B0F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259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30776-F095-4812-8257-A91A025B0F4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610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69847-1102-4AA9-BD6B-15BBCE33F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F47A5D-8FF8-4E44-8736-0DE694F37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587BA-F2A7-44C1-A61C-08AA34CB4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95FC-35CA-4EB8-82F1-0113C349CB18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18460-F05A-4C5B-8AC4-BAF2841CA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19A64-79E9-4C4B-A1C0-30E0B86DE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79C9-717A-41B4-B8A0-86475EEF4E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738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E1D5A-AC6A-4F6D-990B-BD1B756F0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50676-96A2-4A8B-8274-6F910B1DAC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E9BA0-EAA1-40BB-B6FC-60E4445E2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95FC-35CA-4EB8-82F1-0113C349CB18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B352F-7C15-4AB9-AB3E-2D2FD1AD3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98B12-2AD6-484F-9C2B-F73E86B08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79C9-717A-41B4-B8A0-86475EEF4E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102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38A3AA-3448-42F3-806A-85D44C8BD2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309CBA-F90D-4F20-B326-C62530448C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A848E-EF72-4055-980D-41A027981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95FC-35CA-4EB8-82F1-0113C349CB18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21F34-4563-4B29-8A82-34CD29FFD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DBE73-5957-4B05-A664-9F3F558FC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79C9-717A-41B4-B8A0-86475EEF4E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567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EB280-A9C7-4ABF-AFE2-8A7598B8E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14FC8-1DB4-478E-9929-8AC307314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18D12-B85A-46CC-89D4-A4B567765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95FC-35CA-4EB8-82F1-0113C349CB18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67D31-07C4-422B-8E97-CBFF3EEEC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876BF-6A72-44C3-AB8A-01538D284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79C9-717A-41B4-B8A0-86475EEF4E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13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33EEB-01C1-4B19-BA05-F7CAFFE69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B41B1-7863-49FD-ADE4-6DE4F9DAC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09B55-9183-482A-9402-40C084E84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95FC-35CA-4EB8-82F1-0113C349CB18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8707F-EE80-4B45-BB1C-2DBF8651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EA5B0-B625-4C62-879A-83F2F0E9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79C9-717A-41B4-B8A0-86475EEF4E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29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6D6E2-CE49-4D07-AE6D-AF504A341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0C080-0D77-42E5-AC52-AAF66734C5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0AED79-3F08-44DB-95EC-5D7A6C0FB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A2441C-AE53-4108-8B35-9BEFE45BE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95FC-35CA-4EB8-82F1-0113C349CB18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3CDD6-B513-45A3-B840-34A233C94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01399F-023C-4013-AC22-DC51893F7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79C9-717A-41B4-B8A0-86475EEF4E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076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9866F-53A9-429D-BCED-9D31EABA3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B3808-B39B-49C6-95A8-E19B8EBAC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53A978-022D-4D6B-9AFC-6193C4484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EFF654-9DEB-480B-9A29-0A83A537AA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239F3B-7C8D-48A0-BAFF-0C7ABBF31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93FFED-FA5B-43DE-B355-2857B9899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95FC-35CA-4EB8-82F1-0113C349CB18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E8F5CB-4CDC-4839-829E-6D79973C3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ACF1B1-222C-461C-BB59-0140CB4BF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79C9-717A-41B4-B8A0-86475EEF4E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904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C9B0F-7F99-4E13-A2EB-5E1091CEB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4F1BDD-91CB-4F02-BCCD-42434F33C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95FC-35CA-4EB8-82F1-0113C349CB18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C0784C-6CC4-41DC-A37F-A8601EC5C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7A44AF-16A5-4D2D-A8A5-422732461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79C9-717A-41B4-B8A0-86475EEF4E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458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763532-A5C0-4CF9-8C84-56816AFD3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95FC-35CA-4EB8-82F1-0113C349CB18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A8AAEB-C2DF-4E27-9C87-581DFB80E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9F3F6C-2AF3-413C-9FD8-B2454ED9D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79C9-717A-41B4-B8A0-86475EEF4E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543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3EC99-F869-43AB-BC52-0DA7A837F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EB265-6DB7-4B5C-804B-158244A61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349752-748E-41A0-9102-824E31670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F4EE3-8FD3-4E3B-8EF5-4793402E5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95FC-35CA-4EB8-82F1-0113C349CB18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293C2-91B1-4C92-A9E3-2FCD61A1E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8EB1F-AED2-48B7-8F28-FCD655BD4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79C9-717A-41B4-B8A0-86475EEF4E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29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03689-E2F1-4335-9D27-34809A03B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938879-0546-4F6F-B058-73374612BF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9343B1-323C-4E33-8C17-8D54B64E2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6C16C9-3D27-45E5-A3C4-4D95275C7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95FC-35CA-4EB8-82F1-0113C349CB18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0CD92F-0D1E-4F9A-AFCD-144DE3CFB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DF9CF-5DF4-482F-99EA-70638EE23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79C9-717A-41B4-B8A0-86475EEF4E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475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FF0952-085A-4635-96F6-C5241585D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89F589-BB4C-49E9-8779-79C9676A4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C3DF2-BFB8-44D5-9A6D-BD4013E32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595FC-35CA-4EB8-82F1-0113C349CB18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2EBB6-F090-464E-81AD-D9911CB32D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72C7F-764D-4296-82BB-EDF7F4E5CA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379C9-717A-41B4-B8A0-86475EEF4E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10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5494DE-B078-4D87-BB01-C8432061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0576B0-CD8C-4661-95C8-A9F2CE7CD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4724288" cy="6861324"/>
          </a:xfrm>
          <a:prstGeom prst="rect">
            <a:avLst/>
          </a:prstGeom>
          <a:solidFill>
            <a:srgbClr val="000000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FF60E2B-3919-423C-B1FF-56CDE668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2771F5-47B8-45F4-84DE-7987D4C45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893" y="1122363"/>
            <a:ext cx="3559909" cy="882799"/>
          </a:xfrm>
        </p:spPr>
        <p:txBody>
          <a:bodyPr>
            <a:normAutofit fontScale="90000"/>
          </a:bodyPr>
          <a:lstStyle/>
          <a:p>
            <a:pPr algn="l"/>
            <a:r>
              <a:rPr lang="en-GB" sz="5400">
                <a:solidFill>
                  <a:srgbClr val="FFFFFF"/>
                </a:solidFill>
              </a:rPr>
              <a:t>Madagascar</a:t>
            </a:r>
            <a:br>
              <a:rPr lang="en-GB" sz="5400">
                <a:solidFill>
                  <a:srgbClr val="FFFFFF"/>
                </a:solidFill>
              </a:rPr>
            </a:br>
            <a:r>
              <a:rPr lang="en-GB" sz="2700">
                <a:solidFill>
                  <a:srgbClr val="FFFFFF"/>
                </a:solidFill>
              </a:rPr>
              <a:t>World’s 4</a:t>
            </a:r>
            <a:r>
              <a:rPr lang="en-GB" sz="2700" baseline="30000">
                <a:solidFill>
                  <a:srgbClr val="FFFFFF"/>
                </a:solidFill>
              </a:rPr>
              <a:t>th</a:t>
            </a:r>
            <a:r>
              <a:rPr lang="en-GB" sz="2700">
                <a:solidFill>
                  <a:srgbClr val="FFFFFF"/>
                </a:solidFill>
              </a:rPr>
              <a:t> largest island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0B16C5-6356-4D39-A9C3-E525F5624A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2304661"/>
            <a:ext cx="3308131" cy="3200400"/>
          </a:xfrm>
        </p:spPr>
        <p:txBody>
          <a:bodyPr>
            <a:normAutofit/>
          </a:bodyPr>
          <a:lstStyle/>
          <a:p>
            <a:pPr algn="l"/>
            <a:r>
              <a:rPr lang="en-GB" sz="2800" dirty="0">
                <a:solidFill>
                  <a:srgbClr val="FFFFFF"/>
                </a:solidFill>
              </a:rPr>
              <a:t>4 ecoregions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FFFF"/>
                </a:solidFill>
              </a:rPr>
              <a:t>Mangroves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FFFF"/>
                </a:solidFill>
              </a:rPr>
              <a:t>Dry Forest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FFFF"/>
                </a:solidFill>
              </a:rPr>
              <a:t>Moist Forest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FFFF"/>
                </a:solidFill>
              </a:rPr>
              <a:t>Spiny Forest</a:t>
            </a:r>
          </a:p>
          <a:p>
            <a:pPr algn="l"/>
            <a:r>
              <a:rPr lang="en-GB" sz="2000">
                <a:solidFill>
                  <a:srgbClr val="FFFFFF"/>
                </a:solidFill>
              </a:rPr>
              <a:t>Tropical Biodiversity Hotspot</a:t>
            </a:r>
          </a:p>
          <a:p>
            <a:pPr algn="l"/>
            <a:r>
              <a:rPr lang="en-GB" sz="2000">
                <a:solidFill>
                  <a:srgbClr val="FFFFFF"/>
                </a:solidFill>
              </a:rPr>
              <a:t>High levels endemism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1E6248-44DC-49CD-935B-1206AA0F91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434" t="16908" r="23702" b="23386"/>
          <a:stretch/>
        </p:blipFill>
        <p:spPr bwMode="auto">
          <a:xfrm>
            <a:off x="5635285" y="-1"/>
            <a:ext cx="4019077" cy="6826323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6037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D578BD-0B9F-4FA4-88FE-6EFCB7157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88" y="335902"/>
            <a:ext cx="3887604" cy="253867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2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Lemurs co-evolved with the forests – important for </a:t>
            </a:r>
            <a:br>
              <a:rPr lang="en-US" sz="2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-seed dispersal, </a:t>
            </a:r>
            <a:br>
              <a:rPr lang="en-US" sz="2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-pollination and </a:t>
            </a:r>
            <a:br>
              <a:rPr lang="en-US" sz="2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-maintain forest structure</a:t>
            </a:r>
            <a:br>
              <a:rPr lang="en-US" sz="2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-increasing interest for research and scientists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ifaka lemur">
            <a:extLst>
              <a:ext uri="{FF2B5EF4-FFF2-40B4-BE49-F238E27FC236}">
                <a16:creationId xmlns:a16="http://schemas.microsoft.com/office/drawing/2014/main" id="{AEDDCEC6-E523-41BD-A1A5-57E420E96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709803"/>
            <a:ext cx="7214616" cy="541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812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4C532-99D2-4CF3-90D0-593304CF9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1294" y="597159"/>
            <a:ext cx="3699131" cy="3992770"/>
          </a:xfrm>
        </p:spPr>
        <p:txBody>
          <a:bodyPr>
            <a:normAutofit fontScale="90000"/>
          </a:bodyPr>
          <a:lstStyle/>
          <a:p>
            <a:r>
              <a:rPr lang="en-GB" sz="2800" dirty="0"/>
              <a:t>Forest Cover 1953-2020</a:t>
            </a:r>
            <a:br>
              <a:rPr lang="en-GB" sz="2800" dirty="0"/>
            </a:br>
            <a:br>
              <a:rPr lang="en-GB" sz="2000" dirty="0"/>
            </a:br>
            <a:r>
              <a:rPr lang="en-GB" sz="2000" dirty="0"/>
              <a:t>Forest loss 2020 on left (Hansen et al)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Forest Cover 1953 on right (</a:t>
            </a:r>
            <a:r>
              <a:rPr lang="en-GB" sz="2000" dirty="0" err="1"/>
              <a:t>Vieilledent</a:t>
            </a:r>
            <a:r>
              <a:rPr lang="en-GB" sz="2000" dirty="0"/>
              <a:t> </a:t>
            </a:r>
            <a:r>
              <a:rPr lang="en-GB" sz="2000" i="1" dirty="0"/>
              <a:t>et al </a:t>
            </a:r>
            <a:r>
              <a:rPr lang="en-GB" sz="2000" dirty="0"/>
              <a:t>2018)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Deforestation appears unmanaged with no gain; small areas in east &amp; south east of loss with gain – possibly regrowth after historic clearing  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Very little spiny forest in 2020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BC67EB-B1BB-4587-88CE-A169C82620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80" t="23267" r="46428" b="14285"/>
          <a:stretch/>
        </p:blipFill>
        <p:spPr>
          <a:xfrm>
            <a:off x="737120" y="303805"/>
            <a:ext cx="3772128" cy="625038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913EFF2-14BD-47E3-A234-C771FF3AC6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62" t="61177" r="21081"/>
          <a:stretch/>
        </p:blipFill>
        <p:spPr bwMode="auto">
          <a:xfrm>
            <a:off x="4509248" y="303805"/>
            <a:ext cx="4159624" cy="671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421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D98AC-D010-411A-B8F9-84B59A1A3B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Environmental Degradation</a:t>
            </a:r>
            <a:br>
              <a:rPr lang="en-GB" dirty="0"/>
            </a:br>
            <a:r>
              <a:rPr lang="en-GB" sz="2200" dirty="0"/>
              <a:t>According to IUCN (2017) – approx. only 10% natural vegetation intact</a:t>
            </a:r>
            <a:r>
              <a:rPr lang="en-GB" sz="2200"/>
              <a:t> (Myers </a:t>
            </a:r>
            <a:r>
              <a:rPr lang="en-GB" sz="2200" i="1"/>
              <a:t>et al </a:t>
            </a:r>
            <a:r>
              <a:rPr lang="en-GB" sz="2200"/>
              <a:t>2000)</a:t>
            </a:r>
            <a:br>
              <a:rPr lang="en-GB" sz="2200" dirty="0"/>
            </a:br>
            <a:endParaRPr lang="en-GB" sz="22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FE3A13-7BBD-4230-A133-D1C1A2F4E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19061"/>
            <a:ext cx="9144000" cy="2230017"/>
          </a:xfrm>
        </p:spPr>
        <p:txBody>
          <a:bodyPr>
            <a:normAutofit fontScale="25000" lnSpcReduction="20000"/>
          </a:bodyPr>
          <a:lstStyle/>
          <a:p>
            <a:endParaRPr lang="en-GB" dirty="0"/>
          </a:p>
          <a:p>
            <a:pPr algn="l"/>
            <a:r>
              <a:rPr lang="en-GB" sz="9600" dirty="0"/>
              <a:t>Spiny Forest Ecoregion- most economically disadvantaged area</a:t>
            </a:r>
          </a:p>
          <a:p>
            <a:pPr algn="l"/>
            <a:r>
              <a:rPr lang="en-GB" sz="4900" dirty="0"/>
              <a:t>In South Madagascar- semi arid - important ecological region </a:t>
            </a:r>
          </a:p>
          <a:p>
            <a:pPr algn="just"/>
            <a:r>
              <a:rPr lang="en-GB" sz="4900" dirty="0"/>
              <a:t>Numerous endemic species- </a:t>
            </a:r>
            <a:r>
              <a:rPr lang="en-GB" sz="4900" dirty="0" err="1"/>
              <a:t>e.g</a:t>
            </a:r>
            <a:r>
              <a:rPr lang="en-GB" sz="4900" dirty="0"/>
              <a:t> radiated tortoise and highest level plant endemism on the island</a:t>
            </a:r>
          </a:p>
          <a:p>
            <a:pPr algn="just"/>
            <a:r>
              <a:rPr lang="en-GB" sz="4900" dirty="0"/>
              <a:t>Maize Boom of 1980’s and 90’s changed much of L.U. to agriculture</a:t>
            </a:r>
          </a:p>
          <a:p>
            <a:pPr algn="just"/>
            <a:r>
              <a:rPr lang="en-GB" sz="4900" dirty="0"/>
              <a:t>Regrowth of dry forest after Slash and Burn is slow. </a:t>
            </a:r>
          </a:p>
          <a:p>
            <a:pPr algn="just"/>
            <a:r>
              <a:rPr lang="en-GB" sz="4900" dirty="0"/>
              <a:t>Poorly defined land ownership makes forest vulnerable to migrating settlers</a:t>
            </a:r>
          </a:p>
          <a:p>
            <a:pPr algn="just"/>
            <a:r>
              <a:rPr lang="en-GB" sz="4900" dirty="0" err="1"/>
              <a:t>Mahafaly</a:t>
            </a:r>
            <a:r>
              <a:rPr lang="en-GB" sz="4900" dirty="0"/>
              <a:t> Plateau  approx. 8000km² </a:t>
            </a:r>
            <a:r>
              <a:rPr lang="en-GB" sz="4900" dirty="0" err="1"/>
              <a:t>av</a:t>
            </a:r>
            <a:r>
              <a:rPr lang="en-GB" sz="4900" dirty="0"/>
              <a:t> temp= 24°C, Av Rainfall 300-600mm Nov-April</a:t>
            </a:r>
          </a:p>
          <a:p>
            <a:pPr algn="just"/>
            <a:r>
              <a:rPr lang="en-GB" sz="4900" dirty="0"/>
              <a:t>90% population below  $1.60/day- extreme poverty –no electricity or running water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244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15BE0-925A-4FA4-8A8C-79D01CCA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650907"/>
          </a:xfrm>
        </p:spPr>
        <p:txBody>
          <a:bodyPr>
            <a:normAutofit fontScale="90000"/>
          </a:bodyPr>
          <a:lstStyle/>
          <a:p>
            <a:r>
              <a:rPr lang="en-GB" dirty="0"/>
              <a:t>Protected Areas</a:t>
            </a:r>
            <a:br>
              <a:rPr lang="en-GB" dirty="0"/>
            </a:br>
            <a:r>
              <a:rPr lang="en-GB" sz="2700" dirty="0"/>
              <a:t>Protected Forest Areas -  25% in 2000; 39.8% in 2020 (UNFAO)</a:t>
            </a:r>
            <a:br>
              <a:rPr lang="en-GB" sz="2700" dirty="0"/>
            </a:br>
            <a:r>
              <a:rPr lang="en-GB" sz="2700" dirty="0"/>
              <a:t>But rate of deforestation remains flatlined at </a:t>
            </a:r>
            <a:r>
              <a:rPr lang="en-GB" sz="2700"/>
              <a:t>2015 levels</a:t>
            </a:r>
            <a:br>
              <a:rPr lang="en-GB" sz="2700"/>
            </a:br>
            <a:endParaRPr lang="en-GB" sz="27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8FC53-A336-4E42-B7B6-7B71B0DC3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25755"/>
            <a:ext cx="10515600" cy="296389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Some evidence of PAs mitigating Forest Loss (Eklund </a:t>
            </a:r>
            <a:r>
              <a:rPr lang="en-GB" sz="2000" i="1" dirty="0">
                <a:solidFill>
                  <a:schemeClr val="tx1"/>
                </a:solidFill>
              </a:rPr>
              <a:t>et al </a:t>
            </a:r>
            <a:r>
              <a:rPr lang="en-GB" sz="2000" dirty="0">
                <a:solidFill>
                  <a:schemeClr val="tx1"/>
                </a:solidFill>
              </a:rPr>
              <a:t>2016) but deforestation still occurring inside Pas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Need Better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Local Community driven conservation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Develop ecotourism and research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October- week long World Lemur Festival for schoolchildren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Post Covid social and economic recovery</a:t>
            </a:r>
          </a:p>
        </p:txBody>
      </p:sp>
    </p:spTree>
    <p:extLst>
      <p:ext uri="{BB962C8B-B14F-4D97-AF65-F5344CB8AC3E}">
        <p14:creationId xmlns:p14="http://schemas.microsoft.com/office/powerpoint/2010/main" val="2566092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DEB13D-C0F2-42F1-9220-5E81F89C1F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59" t="48027" r="26751" b="19905"/>
          <a:stretch/>
        </p:blipFill>
        <p:spPr>
          <a:xfrm>
            <a:off x="5215813" y="2444621"/>
            <a:ext cx="6727371" cy="379755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794FD2E-6308-460D-906A-68AEDD4EF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530" y="337132"/>
            <a:ext cx="6206412" cy="3236491"/>
          </a:xfrm>
        </p:spPr>
        <p:txBody>
          <a:bodyPr>
            <a:normAutofit fontScale="90000"/>
          </a:bodyPr>
          <a:lstStyle/>
          <a:p>
            <a:r>
              <a:rPr lang="en-GB" dirty="0"/>
              <a:t>Drivers of deforestation</a:t>
            </a:r>
            <a:r>
              <a:rPr lang="en-GB" sz="2700" dirty="0"/>
              <a:t> </a:t>
            </a:r>
            <a:r>
              <a:rPr lang="en-GB" dirty="0"/>
              <a:t> </a:t>
            </a:r>
            <a:br>
              <a:rPr lang="en-GB" dirty="0"/>
            </a:br>
            <a:r>
              <a:rPr lang="en-GB" sz="2700" dirty="0"/>
              <a:t>Resources –</a:t>
            </a:r>
            <a:r>
              <a:rPr lang="en-GB" sz="1600" dirty="0"/>
              <a:t>timber paper charcoal</a:t>
            </a:r>
            <a:br>
              <a:rPr lang="en-GB" sz="2700" dirty="0"/>
            </a:br>
            <a:r>
              <a:rPr lang="en-GB" sz="2700" dirty="0"/>
              <a:t>Land- </a:t>
            </a:r>
            <a:r>
              <a:rPr lang="en-GB" sz="1400" dirty="0"/>
              <a:t>crops livestock </a:t>
            </a:r>
            <a:br>
              <a:rPr lang="en-GB" sz="2700" dirty="0"/>
            </a:br>
            <a:r>
              <a:rPr lang="en-GB" sz="2700" dirty="0"/>
              <a:t>Development- </a:t>
            </a:r>
            <a:r>
              <a:rPr lang="en-GB" sz="1400" dirty="0"/>
              <a:t>construction Roads</a:t>
            </a:r>
            <a:br>
              <a:rPr lang="en-GB" sz="2700" dirty="0"/>
            </a:br>
            <a:r>
              <a:rPr lang="en-GB" sz="2700" dirty="0"/>
              <a:t>Governance – </a:t>
            </a:r>
            <a:r>
              <a:rPr lang="en-GB" sz="1400" dirty="0"/>
              <a:t>economics, lack of regulation and clear land ownership</a:t>
            </a:r>
            <a:br>
              <a:rPr lang="en-GB" sz="1400" dirty="0"/>
            </a:br>
            <a:r>
              <a:rPr lang="en-GB" sz="2400" dirty="0"/>
              <a:t>International Markets-</a:t>
            </a:r>
            <a:br>
              <a:rPr lang="en-GB" sz="1400" dirty="0"/>
            </a:br>
            <a:r>
              <a:rPr lang="en-GB" sz="1400" dirty="0"/>
              <a:t>Some reports of developed countries</a:t>
            </a:r>
            <a:br>
              <a:rPr lang="en-GB" sz="1400" dirty="0"/>
            </a:br>
            <a:r>
              <a:rPr lang="en-GB" sz="1400" dirty="0"/>
              <a:t>driving tropical deforestation </a:t>
            </a:r>
            <a:br>
              <a:rPr lang="en-GB" sz="1400" dirty="0"/>
            </a:br>
            <a:r>
              <a:rPr lang="en-GB" sz="1400" dirty="0"/>
              <a:t>by consumer demand for commodities</a:t>
            </a:r>
            <a:br>
              <a:rPr lang="en-GB" sz="1400" dirty="0"/>
            </a:br>
            <a:r>
              <a:rPr lang="en-GB" sz="2700" dirty="0"/>
              <a:t>Population-</a:t>
            </a:r>
          </a:p>
        </p:txBody>
      </p:sp>
    </p:spTree>
    <p:extLst>
      <p:ext uri="{BB962C8B-B14F-4D97-AF65-F5344CB8AC3E}">
        <p14:creationId xmlns:p14="http://schemas.microsoft.com/office/powerpoint/2010/main" val="1273076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BB9691-486C-416F-9FA2-74690D3EA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Rapid Population growth in  politically unstable country</a:t>
            </a:r>
            <a:br>
              <a:rPr lang="en-GB" dirty="0"/>
            </a:b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59A39C-420E-4372-8786-138976DE7F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60" t="24652" r="23622" b="13470"/>
          <a:stretch/>
        </p:blipFill>
        <p:spPr>
          <a:xfrm>
            <a:off x="2799184" y="1690688"/>
            <a:ext cx="6512767" cy="424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06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D5D545-CD7A-4EA5-B605-8E8AE75B4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Rising population with stagnant economy puts pressure on natural resources </a:t>
            </a:r>
          </a:p>
        </p:txBody>
      </p:sp>
      <p:pic>
        <p:nvPicPr>
          <p:cNvPr id="1026" name="Picture 2" descr="9tcbccqd x4nnbjqmoq4goybap2dtaq71vtfojdav1bvapiw7yjk5gstgk5mfz2xwpsvy2udxgchflm3hibmgq5mx6xzvwqzwrcomjx psxifqi0h0bhx4gnob3phcpsulo6dqug">
            <a:extLst>
              <a:ext uri="{FF2B5EF4-FFF2-40B4-BE49-F238E27FC236}">
                <a16:creationId xmlns:a16="http://schemas.microsoft.com/office/drawing/2014/main" id="{FF9653A2-EA16-438C-A35F-F916A1CD4750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792" y="1972971"/>
            <a:ext cx="7439025" cy="403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263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AB161-DA3F-44B8-8BA6-945BF2A74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dirty="0"/>
              <a:t>Comparison with UK</a:t>
            </a:r>
            <a:br>
              <a:rPr lang="en-GB" sz="2800" dirty="0"/>
            </a:br>
            <a:r>
              <a:rPr lang="en-GB" sz="2800" dirty="0"/>
              <a:t>Madagascar one of poorest countries in the world.</a:t>
            </a:r>
            <a:br>
              <a:rPr lang="en-GB" sz="2800" dirty="0"/>
            </a:br>
            <a:br>
              <a:rPr lang="en-GB" sz="2800" dirty="0"/>
            </a:br>
            <a:r>
              <a:rPr lang="en-GB" sz="2800" dirty="0"/>
              <a:t>Poverty is as Bleak as Biodiversity loss (</a:t>
            </a:r>
            <a:r>
              <a:rPr lang="en-GB" sz="2800" dirty="0" err="1"/>
              <a:t>Balmford</a:t>
            </a:r>
            <a:r>
              <a:rPr lang="en-GB" sz="2800" dirty="0"/>
              <a:t> 2012)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4E9FC6-85F5-4BA9-AC6A-7F9AA0AC5B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0308" b="30022"/>
          <a:stretch/>
        </p:blipFill>
        <p:spPr>
          <a:xfrm>
            <a:off x="2228144" y="3144415"/>
            <a:ext cx="7735712" cy="1726165"/>
          </a:xfrm>
        </p:spPr>
      </p:pic>
    </p:spTree>
    <p:extLst>
      <p:ext uri="{BB962C8B-B14F-4D97-AF65-F5344CB8AC3E}">
        <p14:creationId xmlns:p14="http://schemas.microsoft.com/office/powerpoint/2010/main" val="4113386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4A2C512-2637-4F5A-A310-EA5E9D400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158620"/>
            <a:ext cx="3322317" cy="49960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Lemur 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Flagship species 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GB" sz="2200" b="0" i="0" dirty="0">
                <a:effectLst/>
                <a:latin typeface="Cardo"/>
              </a:rPr>
              <a:t>An eastern woolly lemur (</a:t>
            </a:r>
            <a:r>
              <a:rPr lang="en-GB" sz="2200" b="0" i="1" dirty="0">
                <a:effectLst/>
                <a:latin typeface="Cardo"/>
              </a:rPr>
              <a:t>Avahi laniger</a:t>
            </a:r>
            <a:r>
              <a:rPr lang="en-GB" sz="2200" b="0" i="0" dirty="0">
                <a:effectLst/>
                <a:latin typeface="Cardo"/>
              </a:rPr>
              <a:t>)</a:t>
            </a:r>
            <a:endParaRPr lang="en-US" sz="22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63C05B-885C-4321-960A-B991701393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204" t="10067" r="23140" b="9083"/>
          <a:stretch/>
        </p:blipFill>
        <p:spPr>
          <a:xfrm>
            <a:off x="716280" y="701234"/>
            <a:ext cx="6436548" cy="5455532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17861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128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422</Words>
  <Application>Microsoft Office PowerPoint</Application>
  <PresentationFormat>Widescreen</PresentationFormat>
  <Paragraphs>33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Cardo</vt:lpstr>
      <vt:lpstr>Tw Cen MT</vt:lpstr>
      <vt:lpstr>Office Theme</vt:lpstr>
      <vt:lpstr>Madagascar World’s 4th largest island </vt:lpstr>
      <vt:lpstr>Forest Cover 1953-2020  Forest loss 2020 on left (Hansen et al)  Forest Cover 1953 on right (Vieilledent et al 2018)  Deforestation appears unmanaged with no gain; small areas in east &amp; south east of loss with gain – possibly regrowth after historic clearing    Very little spiny forest in 2020</vt:lpstr>
      <vt:lpstr>Environmental Degradation According to IUCN (2017) – approx. only 10% natural vegetation intact (Myers et al 2000) </vt:lpstr>
      <vt:lpstr>Protected Areas Protected Forest Areas -  25% in 2000; 39.8% in 2020 (UNFAO) But rate of deforestation remains flatlined at 2015 levels </vt:lpstr>
      <vt:lpstr>Drivers of deforestation   Resources –timber paper charcoal Land- crops livestock  Development- construction Roads Governance – economics, lack of regulation and clear land ownership International Markets- Some reports of developed countries driving tropical deforestation  by consumer demand for commodities Population-</vt:lpstr>
      <vt:lpstr>Rapid Population growth in  politically unstable country </vt:lpstr>
      <vt:lpstr>Rising population with stagnant economy puts pressure on natural resources </vt:lpstr>
      <vt:lpstr>Comparison with UK Madagascar one of poorest countries in the world.  Poverty is as Bleak as Biodiversity loss (Balmford 2012)</vt:lpstr>
      <vt:lpstr>Lemur  Flagship species    An eastern woolly lemur (Avahi laniger)</vt:lpstr>
      <vt:lpstr>Lemurs co-evolved with the forests – important for  -seed dispersal,  -pollination and  -maintain forest structure -increasing interest for research and scientists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Madagascar</dc:title>
  <dc:creator>sara cleary</dc:creator>
  <cp:lastModifiedBy>Yums Cleary (s5219870)</cp:lastModifiedBy>
  <cp:revision>3</cp:revision>
  <dcterms:created xsi:type="dcterms:W3CDTF">2022-02-15T14:23:19Z</dcterms:created>
  <dcterms:modified xsi:type="dcterms:W3CDTF">2022-02-16T13:15:34Z</dcterms:modified>
</cp:coreProperties>
</file>