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14"/>
          </p:nvPr>
        </p:nvSpPr>
        <p:spPr>
          <a:xfrm>
            <a:off x="1364257" y="4738935"/>
            <a:ext cx="11241486" cy="74414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2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367392" indent="-367392">
              <a:spcBef>
                <a:spcPts val="3200"/>
              </a:spcBef>
              <a:defRPr sz="3000"/>
            </a:lvl1pPr>
            <a:lvl2pPr marL="710292" indent="-367392">
              <a:spcBef>
                <a:spcPts val="3200"/>
              </a:spcBef>
              <a:defRPr sz="3000"/>
            </a:lvl2pPr>
            <a:lvl3pPr marL="1053192" indent="-367392">
              <a:spcBef>
                <a:spcPts val="3200"/>
              </a:spcBef>
              <a:defRPr sz="3000"/>
            </a:lvl3pPr>
            <a:lvl4pPr marL="1396092" indent="-367392">
              <a:spcBef>
                <a:spcPts val="3200"/>
              </a:spcBef>
              <a:defRPr sz="3000"/>
            </a:lvl4pPr>
            <a:lvl5pPr marL="1738992" indent="-367392">
              <a:spcBef>
                <a:spcPts val="3200"/>
              </a:spcBef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69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913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58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802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47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91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36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80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25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creativecommons.org/licenses/by/4.0/" TargetMode="External"/><Relationship Id="rId3" Type="http://schemas.openxmlformats.org/officeDocument/2006/relationships/hyperlink" Target="https://creativecommons.org/licenses/by/4.0/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image" Target="../media/image2.png"/><Relationship Id="rId6" Type="http://schemas.openxmlformats.org/officeDocument/2006/relationships/hyperlink" Target="http://www.fontsquirrel.com/fonts/source-sans-pro" TargetMode="External"/><Relationship Id="rId7" Type="http://schemas.openxmlformats.org/officeDocument/2006/relationships/hyperlink" Target="http://fortawesome.github.io/Font-Awesome/get-started/" TargetMode="External"/><Relationship Id="rId8" Type="http://schemas.openxmlformats.org/officeDocument/2006/relationships/hyperlink" Target="http://fortawesome.github.io/Font-Awesome/cheatsheet/" TargetMode="External"/><Relationship Id="rId9" Type="http://schemas.openxmlformats.org/officeDocument/2006/relationships/hyperlink" Target="http://www.rstudio.com/resources/cheatsheets/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http://rstudio.com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www.fontsquirrel.com/fonts/source-sans-pro" TargetMode="External"/><Relationship Id="rId6" Type="http://schemas.openxmlformats.org/officeDocument/2006/relationships/hyperlink" Target="http://fortawesome.github.io/Font-Awesome/get-started/" TargetMode="External"/><Relationship Id="rId7" Type="http://schemas.openxmlformats.org/officeDocument/2006/relationships/hyperlink" Target="http://fortawesome.github.io/Font-Awesome/cheatsheet/" TargetMode="External"/><Relationship Id="rId8" Type="http://schemas.openxmlformats.org/officeDocument/2006/relationships/hyperlink" Target="http://creativecommons.org/licenses/by/4.0/" TargetMode="External"/><Relationship Id="rId9" Type="http://schemas.openxmlformats.org/officeDocument/2006/relationships/hyperlink" Target="http://www.rstudio.com/resources/cheatsheets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ounded Rectangle"/>
          <p:cNvSpPr/>
          <p:nvPr/>
        </p:nvSpPr>
        <p:spPr>
          <a:xfrm>
            <a:off x="3649591" y="330190"/>
            <a:ext cx="10060108" cy="10033736"/>
          </a:xfrm>
          <a:prstGeom prst="roundRect">
            <a:avLst>
              <a:gd name="adj" fmla="val 1316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0" name="Copyright…"/>
          <p:cNvSpPr/>
          <p:nvPr/>
        </p:nvSpPr>
        <p:spPr>
          <a:xfrm>
            <a:off x="3714602" y="8985839"/>
            <a:ext cx="3259957" cy="1285718"/>
          </a:xfrm>
          <a:prstGeom prst="roundRect">
            <a:avLst>
              <a:gd name="adj" fmla="val 5770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lnSpc>
                <a:spcPct val="80000"/>
              </a:lnSpc>
              <a:spcBef>
                <a:spcPts val="500"/>
              </a:spcBef>
              <a:defRPr b="1" sz="1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Copyright</a:t>
            </a:r>
          </a:p>
          <a:p>
            <a:pPr lvl="1" indent="0" algn="l">
              <a:lnSpc>
                <a:spcPct val="80000"/>
              </a:lnSpc>
              <a:spcBef>
                <a:spcPts val="300"/>
              </a:spcBef>
              <a:defRPr sz="12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Each cheatsheet should be licensed under the creative commons license.</a:t>
            </a:r>
          </a:p>
          <a:p>
            <a:pPr lvl="1" indent="0" algn="l">
              <a:lnSpc>
                <a:spcPct val="80000"/>
              </a:lnSpc>
              <a:defRPr sz="12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To license the sheet as creative commons, put CC'd by &lt;your name&gt; in the small print at the bottom of each page and link it to </a:t>
            </a:r>
            <a:r>
              <a:rPr b="1" u="sng">
                <a:hlinkClick r:id="rId2" invalidUrl="" action="" tgtFrame="" tooltip="" history="1" highlightClick="0" endSnd="0"/>
              </a:rPr>
              <a:t>http://creativecommons.org/licenses/by/4.0/</a:t>
            </a:r>
          </a:p>
        </p:txBody>
      </p:sp>
      <p:sp>
        <p:nvSpPr>
          <p:cNvPr id="121" name="Rounded Rectangle"/>
          <p:cNvSpPr/>
          <p:nvPr/>
        </p:nvSpPr>
        <p:spPr>
          <a:xfrm>
            <a:off x="260259" y="2232051"/>
            <a:ext cx="3268912" cy="8139270"/>
          </a:xfrm>
          <a:prstGeom prst="roundRect">
            <a:avLst>
              <a:gd name="adj" fmla="val 1194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2" name="Thank you for making a new cheatsheet for R! These cheatsheets have an important job:…"/>
          <p:cNvSpPr txBox="1"/>
          <p:nvPr/>
        </p:nvSpPr>
        <p:spPr>
          <a:xfrm>
            <a:off x="318237" y="2428910"/>
            <a:ext cx="3135956" cy="8230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Thank you</a:t>
            </a:r>
            <a:r>
              <a:t> for making a new cheatsheet for R! These cheatsheets have an important job: </a:t>
            </a:r>
          </a:p>
          <a:p>
            <a:pPr>
              <a:lnSpc>
                <a:spcPct val="90000"/>
              </a:lnSpc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Cheatsheets make it easy for R users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to look up useful information.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Remember that the best cheatsheets are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visual</a:t>
            </a:r>
            <a:r>
              <a:t>—not written—documents. Whenever possible use visual elements to make it easier for readers to find the information they need.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1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a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layout</a:t>
            </a:r>
            <a:r>
              <a:t> that flows from top to bottom and left to right to make it easy to zero in on specific topics.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1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3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4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5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6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2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visualizations</a:t>
            </a:r>
            <a:r>
              <a:t> to explain concepts quickly and concisely.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3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4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3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visual elements to make the sheet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scannable</a:t>
            </a:r>
            <a:r>
              <a:t>.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3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5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6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7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8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9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4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visual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emphasis</a:t>
            </a:r>
            <a:r>
              <a:t> (like color, size, and font weight) to make important information easy to find.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</p:txBody>
      </p:sp>
      <p:sp>
        <p:nvSpPr>
          <p:cNvPr id="123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4" name="Four Column…"/>
          <p:cNvSpPr txBox="1"/>
          <p:nvPr>
            <p:ph type="title"/>
          </p:nvPr>
        </p:nvSpPr>
        <p:spPr>
          <a:xfrm>
            <a:off x="277225" y="273049"/>
            <a:ext cx="3217980" cy="1168079"/>
          </a:xfrm>
          <a:prstGeom prst="rect">
            <a:avLst/>
          </a:prstGeom>
        </p:spPr>
        <p:txBody>
          <a:bodyPr/>
          <a:lstStyle/>
          <a:p>
            <a:pPr defTabSz="280415">
              <a:lnSpc>
                <a:spcPct val="80000"/>
              </a:lnSpc>
              <a:defRPr sz="4224">
                <a:solidFill>
                  <a:srgbClr val="53585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3167"/>
              <a:t>Four Column</a:t>
            </a:r>
          </a:p>
          <a:p>
            <a:pPr defTabSz="280415">
              <a:lnSpc>
                <a:spcPct val="90000"/>
              </a:lnSpc>
              <a:defRPr sz="2304">
                <a:solidFill>
                  <a:srgbClr val="53585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layout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defTabSz="280415">
              <a:lnSpc>
                <a:spcPct val="90000"/>
              </a:lnSpc>
              <a:defRPr sz="1968">
                <a:solidFill>
                  <a:srgbClr val="53585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Cheat Sheet </a:t>
            </a:r>
          </a:p>
        </p:txBody>
      </p:sp>
      <p:sp>
        <p:nvSpPr>
          <p:cNvPr id="125" name="Basics"/>
          <p:cNvSpPr/>
          <p:nvPr/>
        </p:nvSpPr>
        <p:spPr>
          <a:xfrm>
            <a:off x="256414" y="2070619"/>
            <a:ext cx="3263902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000"/>
              <a:t>Basics</a:t>
            </a:r>
          </a:p>
        </p:txBody>
      </p:sp>
      <p:sp>
        <p:nvSpPr>
          <p:cNvPr id="126" name="RStudio® is a trademark of RStudio, Inc.  •  CC BY Your Name •  Your@email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3" invalidUrl="" action="" tgtFrame="" tooltip="" history="1" highlightClick="0" endSnd="0"/>
              </a:rPr>
              <a:t>CC BY </a:t>
            </a:r>
            <a:r>
              <a:t>Your Name •  Your@email.com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127" name="Learn more at web page or vignette  •  package  version  •  Updated: 3/15"/>
          <p:cNvSpPr txBox="1"/>
          <p:nvPr/>
        </p:nvSpPr>
        <p:spPr>
          <a:xfrm>
            <a:off x="8723072" y="10340910"/>
            <a:ext cx="5041410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at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web page or vignette  </a:t>
            </a:r>
            <a:r>
              <a:t>•  package  version  •  Updated: 3/15</a:t>
            </a:r>
          </a:p>
        </p:txBody>
      </p:sp>
      <p:sp>
        <p:nvSpPr>
          <p:cNvPr id="128" name="Your…"/>
          <p:cNvSpPr/>
          <p:nvPr/>
        </p:nvSpPr>
        <p:spPr>
          <a:xfrm>
            <a:off x="1240411" y="1440939"/>
            <a:ext cx="1291607" cy="528269"/>
          </a:xfrm>
          <a:prstGeom prst="roundRect">
            <a:avLst>
              <a:gd name="adj" fmla="val 36061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>
              <a:lnSpc>
                <a:spcPct val="70000"/>
              </a:lnSpc>
              <a:defRPr b="1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1600"/>
              <a:t>Your</a:t>
            </a:r>
            <a:r>
              <a:t> </a:t>
            </a:r>
          </a:p>
          <a:p>
            <a:pPr>
              <a:lnSpc>
                <a:spcPct val="70000"/>
              </a:lnSpc>
              <a:defRPr b="1" sz="2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LOGO</a:t>
            </a:r>
          </a:p>
        </p:txBody>
      </p:sp>
      <p:sp>
        <p:nvSpPr>
          <p:cNvPr id="129" name="Rounded Rectangle"/>
          <p:cNvSpPr/>
          <p:nvPr/>
        </p:nvSpPr>
        <p:spPr>
          <a:xfrm>
            <a:off x="3711500" y="4905547"/>
            <a:ext cx="3263901" cy="3971456"/>
          </a:xfrm>
          <a:prstGeom prst="roundRect">
            <a:avLst>
              <a:gd name="adj" fmla="val 143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30" name="Useful elements"/>
          <p:cNvSpPr/>
          <p:nvPr/>
        </p:nvSpPr>
        <p:spPr>
          <a:xfrm>
            <a:off x="3714282" y="4849638"/>
            <a:ext cx="3263901" cy="248841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1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Useful elements</a:t>
            </a:r>
          </a:p>
        </p:txBody>
      </p:sp>
      <p:sp>
        <p:nvSpPr>
          <p:cNvPr id="131" name="Title  - Group sections with titles, subtitles, and subsubtitles to create a visual hierarchy"/>
          <p:cNvSpPr/>
          <p:nvPr/>
        </p:nvSpPr>
        <p:spPr>
          <a:xfrm>
            <a:off x="3658404" y="272447"/>
            <a:ext cx="10042482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000"/>
              <a:t>Title</a:t>
            </a:r>
            <a:r>
              <a:t>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 </a:t>
            </a:r>
            <a:r>
              <a:rPr sz="120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 sections with titles, subtitles, and subsubtitles to create a visual hierarchy</a:t>
            </a:r>
          </a:p>
        </p:txBody>
      </p:sp>
      <p:sp>
        <p:nvSpPr>
          <p:cNvPr id="132" name="Rounded Rectangle"/>
          <p:cNvSpPr/>
          <p:nvPr/>
        </p:nvSpPr>
        <p:spPr>
          <a:xfrm>
            <a:off x="3711500" y="758261"/>
            <a:ext cx="3263901" cy="3933356"/>
          </a:xfrm>
          <a:prstGeom prst="roundRect">
            <a:avLst>
              <a:gd name="adj" fmla="val 1196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33" name="Layout suggestions"/>
          <p:cNvSpPr/>
          <p:nvPr/>
        </p:nvSpPr>
        <p:spPr>
          <a:xfrm>
            <a:off x="3708552" y="679450"/>
            <a:ext cx="3263901" cy="248842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1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Layout suggestions</a:t>
            </a:r>
          </a:p>
        </p:txBody>
      </p:sp>
      <p:sp>
        <p:nvSpPr>
          <p:cNvPr id="134" name="Rounded Rectangle"/>
          <p:cNvSpPr/>
          <p:nvPr/>
        </p:nvSpPr>
        <p:spPr>
          <a:xfrm>
            <a:off x="7046645" y="726416"/>
            <a:ext cx="6579483" cy="8139270"/>
          </a:xfrm>
          <a:prstGeom prst="roundRect">
            <a:avLst>
              <a:gd name="adj" fmla="val 593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35" name="Subtitle"/>
          <p:cNvSpPr/>
          <p:nvPr/>
        </p:nvSpPr>
        <p:spPr>
          <a:xfrm>
            <a:off x="7063899" y="679450"/>
            <a:ext cx="6562919" cy="248842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1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Subtitle</a:t>
            </a:r>
          </a:p>
        </p:txBody>
      </p:sp>
      <p:sp>
        <p:nvSpPr>
          <p:cNvPr id="136" name="Rounded Rectangle"/>
          <p:cNvSpPr/>
          <p:nvPr/>
        </p:nvSpPr>
        <p:spPr>
          <a:xfrm>
            <a:off x="7063899" y="9088749"/>
            <a:ext cx="6562229" cy="1162062"/>
          </a:xfrm>
          <a:prstGeom prst="roundRect">
            <a:avLst>
              <a:gd name="adj" fmla="val 3358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37" name="Fonts"/>
          <p:cNvSpPr/>
          <p:nvPr/>
        </p:nvSpPr>
        <p:spPr>
          <a:xfrm>
            <a:off x="7063899" y="8948580"/>
            <a:ext cx="6561119" cy="248841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1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Fonts</a:t>
            </a:r>
          </a:p>
        </p:txBody>
      </p:sp>
      <p:sp>
        <p:nvSpPr>
          <p:cNvPr id="138" name="Rectangle"/>
          <p:cNvSpPr/>
          <p:nvPr/>
        </p:nvSpPr>
        <p:spPr>
          <a:xfrm>
            <a:off x="7093608" y="3358151"/>
            <a:ext cx="42271" cy="464410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39" name="Example code"/>
          <p:cNvSpPr txBox="1"/>
          <p:nvPr/>
        </p:nvSpPr>
        <p:spPr>
          <a:xfrm>
            <a:off x="7067998" y="923688"/>
            <a:ext cx="3238041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Example code</a:t>
            </a:r>
          </a:p>
        </p:txBody>
      </p:sp>
      <p:sp>
        <p:nvSpPr>
          <p:cNvPr id="140" name="Color Scheme"/>
          <p:cNvSpPr txBox="1"/>
          <p:nvPr/>
        </p:nvSpPr>
        <p:spPr>
          <a:xfrm>
            <a:off x="10396737" y="925145"/>
            <a:ext cx="3238501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Color Scheme</a:t>
            </a:r>
          </a:p>
        </p:txBody>
      </p:sp>
      <p:sp>
        <p:nvSpPr>
          <p:cNvPr id="141" name="Keynote tips"/>
          <p:cNvSpPr txBox="1"/>
          <p:nvPr/>
        </p:nvSpPr>
        <p:spPr>
          <a:xfrm>
            <a:off x="10396510" y="6150709"/>
            <a:ext cx="3239510" cy="2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Keynote tips</a:t>
            </a:r>
          </a:p>
        </p:txBody>
      </p:sp>
      <p:grpSp>
        <p:nvGrpSpPr>
          <p:cNvPr id="148" name="Group"/>
          <p:cNvGrpSpPr/>
          <p:nvPr/>
        </p:nvGrpSpPr>
        <p:grpSpPr>
          <a:xfrm>
            <a:off x="715783" y="6703803"/>
            <a:ext cx="2404981" cy="584201"/>
            <a:chOff x="25400" y="25400"/>
            <a:chExt cx="2404980" cy="584199"/>
          </a:xfrm>
        </p:grpSpPr>
        <p:sp>
          <p:nvSpPr>
            <p:cNvPr id="142" name="Triangle"/>
            <p:cNvSpPr/>
            <p:nvPr/>
          </p:nvSpPr>
          <p:spPr>
            <a:xfrm rot="5400000">
              <a:off x="910142" y="-591368"/>
              <a:ext cx="566803" cy="180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10020">
                  <a:schemeClr val="accent1"/>
                </a:gs>
                <a:gs pos="54709">
                  <a:srgbClr val="6C9DCB"/>
                </a:gs>
                <a:gs pos="100000">
                  <a:srgbClr val="D6D6D6"/>
                </a:gs>
              </a:gsLst>
              <a:path path="shape">
                <a:fillToRect l="50000" t="22662" r="50000" b="77337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145" name="Group"/>
            <p:cNvGrpSpPr/>
            <p:nvPr/>
          </p:nvGrpSpPr>
          <p:grpSpPr>
            <a:xfrm>
              <a:off x="25400" y="25400"/>
              <a:ext cx="2404981" cy="584200"/>
              <a:chOff x="25400" y="25400"/>
              <a:chExt cx="2404980" cy="584199"/>
            </a:xfrm>
          </p:grpSpPr>
          <p:graphicFrame>
            <p:nvGraphicFramePr>
              <p:cNvPr id="143" name="Table"/>
              <p:cNvGraphicFramePr/>
              <p:nvPr/>
            </p:nvGraphicFramePr>
            <p:xfrm>
              <a:off x="25400" y="25400"/>
              <a:ext cx="241919" cy="584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81337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</a:tbl>
              </a:graphicData>
            </a:graphic>
          </p:graphicFrame>
          <p:graphicFrame>
            <p:nvGraphicFramePr>
              <p:cNvPr id="144" name="Table"/>
              <p:cNvGraphicFramePr/>
              <p:nvPr/>
            </p:nvGraphicFramePr>
            <p:xfrm>
              <a:off x="2188462" y="254000"/>
              <a:ext cx="241919" cy="1270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81337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</a:tbl>
              </a:graphicData>
            </a:graphic>
          </p:graphicFrame>
        </p:grpSp>
        <p:sp>
          <p:nvSpPr>
            <p:cNvPr id="146" name="Triangle"/>
            <p:cNvSpPr/>
            <p:nvPr/>
          </p:nvSpPr>
          <p:spPr>
            <a:xfrm rot="5400000">
              <a:off x="1818624" y="166581"/>
              <a:ext cx="251183" cy="289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7" name="summary…"/>
            <p:cNvSpPr txBox="1"/>
            <p:nvPr/>
          </p:nvSpPr>
          <p:spPr>
            <a:xfrm>
              <a:off x="320604" y="32908"/>
              <a:ext cx="900250" cy="5130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60000"/>
                </a:lnSpc>
                <a:spcBef>
                  <a:spcPts val="300"/>
                </a:spcBef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summary</a:t>
              </a:r>
              <a:endParaRPr b="1"/>
            </a:p>
            <a:p>
              <a:pPr>
                <a:lnSpc>
                  <a:spcPct val="60000"/>
                </a:lnSpc>
                <a:spcBef>
                  <a:spcPts val="300"/>
                </a:spcBef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function</a:t>
              </a:r>
            </a:p>
          </p:txBody>
        </p:sp>
      </p:grpSp>
      <p:sp>
        <p:nvSpPr>
          <p:cNvPr id="149" name="dplyr::bind_rows(y, z)…"/>
          <p:cNvSpPr txBox="1"/>
          <p:nvPr/>
        </p:nvSpPr>
        <p:spPr>
          <a:xfrm>
            <a:off x="783599" y="9649647"/>
            <a:ext cx="2202787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bind_rows(y, z)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Append z to y as new rows.</a:t>
            </a:r>
          </a:p>
        </p:txBody>
      </p:sp>
      <p:sp>
        <p:nvSpPr>
          <p:cNvPr id="150" name="j + geom_area()…"/>
          <p:cNvSpPr txBox="1"/>
          <p:nvPr/>
        </p:nvSpPr>
        <p:spPr>
          <a:xfrm>
            <a:off x="1186008" y="7932303"/>
            <a:ext cx="2009809" cy="9817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8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j +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geom_area()</a:t>
            </a:r>
          </a:p>
          <a:p>
            <a:pPr algn="l">
              <a:lnSpc>
                <a:spcPct val="80000"/>
              </a:lnSpc>
              <a:spcBef>
                <a:spcPts val="1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alpha, color, fill, linetype, size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8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j +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geom_line()</a:t>
            </a:r>
          </a:p>
          <a:p>
            <a:pPr algn="l">
              <a:lnSpc>
                <a:spcPct val="80000"/>
              </a:lnSpc>
              <a:spcBef>
                <a:spcPts val="14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alpha, color, linetype, size</a:t>
            </a:r>
          </a:p>
        </p:txBody>
      </p:sp>
      <p:grpSp>
        <p:nvGrpSpPr>
          <p:cNvPr id="174" name="Group"/>
          <p:cNvGrpSpPr/>
          <p:nvPr/>
        </p:nvGrpSpPr>
        <p:grpSpPr>
          <a:xfrm>
            <a:off x="661737" y="7928516"/>
            <a:ext cx="449505" cy="453669"/>
            <a:chOff x="0" y="0"/>
            <a:chExt cx="449503" cy="453667"/>
          </a:xfrm>
        </p:grpSpPr>
        <p:sp>
          <p:nvSpPr>
            <p:cNvPr id="151" name="Square"/>
            <p:cNvSpPr/>
            <p:nvPr/>
          </p:nvSpPr>
          <p:spPr>
            <a:xfrm>
              <a:off x="1597" y="2185"/>
              <a:ext cx="444501" cy="4445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171" name="Group"/>
            <p:cNvGrpSpPr/>
            <p:nvPr/>
          </p:nvGrpSpPr>
          <p:grpSpPr>
            <a:xfrm>
              <a:off x="0" y="0"/>
              <a:ext cx="447695" cy="448872"/>
              <a:chOff x="0" y="0"/>
              <a:chExt cx="447694" cy="448871"/>
            </a:xfrm>
          </p:grpSpPr>
          <p:sp>
            <p:nvSpPr>
              <p:cNvPr id="152" name="Line"/>
              <p:cNvSpPr/>
              <p:nvPr/>
            </p:nvSpPr>
            <p:spPr>
              <a:xfrm>
                <a:off x="0" y="220547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3" name="Line"/>
              <p:cNvSpPr/>
              <p:nvPr/>
            </p:nvSpPr>
            <p:spPr>
              <a:xfrm>
                <a:off x="0" y="0"/>
                <a:ext cx="447695" cy="0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4" name="Line"/>
              <p:cNvSpPr/>
              <p:nvPr/>
            </p:nvSpPr>
            <p:spPr>
              <a:xfrm>
                <a:off x="0" y="44109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5" name="Line"/>
              <p:cNvSpPr/>
              <p:nvPr/>
            </p:nvSpPr>
            <p:spPr>
              <a:xfrm>
                <a:off x="0" y="110273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6" name="Line"/>
              <p:cNvSpPr/>
              <p:nvPr/>
            </p:nvSpPr>
            <p:spPr>
              <a:xfrm>
                <a:off x="0" y="33082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7" name="Line"/>
              <p:cNvSpPr/>
              <p:nvPr/>
            </p:nvSpPr>
            <p:spPr>
              <a:xfrm>
                <a:off x="0" y="27568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8" name="Line"/>
              <p:cNvSpPr/>
              <p:nvPr/>
            </p:nvSpPr>
            <p:spPr>
              <a:xfrm>
                <a:off x="0" y="38595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59" name="Line"/>
              <p:cNvSpPr/>
              <p:nvPr/>
            </p:nvSpPr>
            <p:spPr>
              <a:xfrm>
                <a:off x="0" y="165410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60" name="Line"/>
              <p:cNvSpPr/>
              <p:nvPr/>
            </p:nvSpPr>
            <p:spPr>
              <a:xfrm>
                <a:off x="0" y="55136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170" name="Group"/>
              <p:cNvGrpSpPr/>
              <p:nvPr/>
            </p:nvGrpSpPr>
            <p:grpSpPr>
              <a:xfrm rot="16200000">
                <a:off x="1256" y="4476"/>
                <a:ext cx="447696" cy="441096"/>
                <a:chOff x="0" y="0"/>
                <a:chExt cx="447694" cy="441095"/>
              </a:xfrm>
            </p:grpSpPr>
            <p:sp>
              <p:nvSpPr>
                <p:cNvPr id="161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2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3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4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5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6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7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8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69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sp>
          <p:nvSpPr>
            <p:cNvPr id="172" name="Shape"/>
            <p:cNvSpPr/>
            <p:nvPr/>
          </p:nvSpPr>
          <p:spPr>
            <a:xfrm>
              <a:off x="315" y="92719"/>
              <a:ext cx="449189" cy="360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0" y="16494"/>
                  </a:moveTo>
                  <a:lnTo>
                    <a:pt x="2281" y="15338"/>
                  </a:lnTo>
                  <a:lnTo>
                    <a:pt x="3747" y="14133"/>
                  </a:lnTo>
                  <a:lnTo>
                    <a:pt x="4748" y="12375"/>
                  </a:lnTo>
                  <a:cubicBezTo>
                    <a:pt x="4884" y="12127"/>
                    <a:pt x="5019" y="11878"/>
                    <a:pt x="5155" y="11630"/>
                  </a:cubicBezTo>
                  <a:cubicBezTo>
                    <a:pt x="5291" y="11381"/>
                    <a:pt x="5427" y="11133"/>
                    <a:pt x="5563" y="10884"/>
                  </a:cubicBezTo>
                  <a:cubicBezTo>
                    <a:pt x="5730" y="11316"/>
                    <a:pt x="5898" y="11747"/>
                    <a:pt x="6066" y="12178"/>
                  </a:cubicBezTo>
                  <a:cubicBezTo>
                    <a:pt x="6234" y="12610"/>
                    <a:pt x="6402" y="13041"/>
                    <a:pt x="6570" y="13472"/>
                  </a:cubicBezTo>
                  <a:lnTo>
                    <a:pt x="8188" y="12224"/>
                  </a:lnTo>
                  <a:lnTo>
                    <a:pt x="9369" y="10392"/>
                  </a:lnTo>
                  <a:lnTo>
                    <a:pt x="10582" y="7160"/>
                  </a:lnTo>
                  <a:lnTo>
                    <a:pt x="12272" y="8959"/>
                  </a:lnTo>
                  <a:lnTo>
                    <a:pt x="13333" y="6557"/>
                  </a:lnTo>
                  <a:lnTo>
                    <a:pt x="14546" y="3207"/>
                  </a:lnTo>
                  <a:lnTo>
                    <a:pt x="15541" y="0"/>
                  </a:lnTo>
                  <a:lnTo>
                    <a:pt x="16860" y="3764"/>
                  </a:lnTo>
                  <a:lnTo>
                    <a:pt x="18332" y="3049"/>
                  </a:lnTo>
                  <a:lnTo>
                    <a:pt x="19763" y="6934"/>
                  </a:lnTo>
                  <a:lnTo>
                    <a:pt x="21600" y="10679"/>
                  </a:lnTo>
                  <a:lnTo>
                    <a:pt x="21459" y="21600"/>
                  </a:lnTo>
                  <a:lnTo>
                    <a:pt x="0" y="21508"/>
                  </a:lnTo>
                  <a:lnTo>
                    <a:pt x="200" y="16494"/>
                  </a:lnTo>
                  <a:close/>
                </a:path>
              </a:pathLst>
            </a:cu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173" name="Square"/>
            <p:cNvSpPr/>
            <p:nvPr/>
          </p:nvSpPr>
          <p:spPr>
            <a:xfrm>
              <a:off x="3175" y="4272"/>
              <a:ext cx="444500" cy="444501"/>
            </a:xfrm>
            <a:prstGeom prst="rect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98" name="Group"/>
          <p:cNvGrpSpPr/>
          <p:nvPr/>
        </p:nvGrpSpPr>
        <p:grpSpPr>
          <a:xfrm>
            <a:off x="661737" y="8434499"/>
            <a:ext cx="447696" cy="448872"/>
            <a:chOff x="0" y="0"/>
            <a:chExt cx="447694" cy="448871"/>
          </a:xfrm>
        </p:grpSpPr>
        <p:sp>
          <p:nvSpPr>
            <p:cNvPr id="175" name="Square"/>
            <p:cNvSpPr/>
            <p:nvPr/>
          </p:nvSpPr>
          <p:spPr>
            <a:xfrm>
              <a:off x="2501" y="2185"/>
              <a:ext cx="444501" cy="4445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195" name="Group"/>
            <p:cNvGrpSpPr/>
            <p:nvPr/>
          </p:nvGrpSpPr>
          <p:grpSpPr>
            <a:xfrm>
              <a:off x="0" y="0"/>
              <a:ext cx="447695" cy="448872"/>
              <a:chOff x="0" y="0"/>
              <a:chExt cx="447694" cy="448871"/>
            </a:xfrm>
          </p:grpSpPr>
          <p:sp>
            <p:nvSpPr>
              <p:cNvPr id="176" name="Line"/>
              <p:cNvSpPr/>
              <p:nvPr/>
            </p:nvSpPr>
            <p:spPr>
              <a:xfrm>
                <a:off x="0" y="220547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77" name="Line"/>
              <p:cNvSpPr/>
              <p:nvPr/>
            </p:nvSpPr>
            <p:spPr>
              <a:xfrm>
                <a:off x="0" y="0"/>
                <a:ext cx="447695" cy="0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78" name="Line"/>
              <p:cNvSpPr/>
              <p:nvPr/>
            </p:nvSpPr>
            <p:spPr>
              <a:xfrm>
                <a:off x="0" y="44109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79" name="Line"/>
              <p:cNvSpPr/>
              <p:nvPr/>
            </p:nvSpPr>
            <p:spPr>
              <a:xfrm>
                <a:off x="0" y="110273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80" name="Line"/>
              <p:cNvSpPr/>
              <p:nvPr/>
            </p:nvSpPr>
            <p:spPr>
              <a:xfrm>
                <a:off x="0" y="33082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81" name="Line"/>
              <p:cNvSpPr/>
              <p:nvPr/>
            </p:nvSpPr>
            <p:spPr>
              <a:xfrm>
                <a:off x="0" y="27568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82" name="Line"/>
              <p:cNvSpPr/>
              <p:nvPr/>
            </p:nvSpPr>
            <p:spPr>
              <a:xfrm>
                <a:off x="0" y="38595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83" name="Line"/>
              <p:cNvSpPr/>
              <p:nvPr/>
            </p:nvSpPr>
            <p:spPr>
              <a:xfrm>
                <a:off x="0" y="165410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184" name="Line"/>
              <p:cNvSpPr/>
              <p:nvPr/>
            </p:nvSpPr>
            <p:spPr>
              <a:xfrm>
                <a:off x="0" y="55136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194" name="Group"/>
              <p:cNvGrpSpPr/>
              <p:nvPr/>
            </p:nvGrpSpPr>
            <p:grpSpPr>
              <a:xfrm rot="16200000">
                <a:off x="1256" y="4476"/>
                <a:ext cx="447696" cy="441096"/>
                <a:chOff x="0" y="0"/>
                <a:chExt cx="447694" cy="441095"/>
              </a:xfrm>
            </p:grpSpPr>
            <p:sp>
              <p:nvSpPr>
                <p:cNvPr id="185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86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87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88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89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90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91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92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193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sp>
          <p:nvSpPr>
            <p:cNvPr id="196" name="Square"/>
            <p:cNvSpPr/>
            <p:nvPr/>
          </p:nvSpPr>
          <p:spPr>
            <a:xfrm>
              <a:off x="3175" y="3905"/>
              <a:ext cx="444500" cy="444501"/>
            </a:xfrm>
            <a:prstGeom prst="rect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2667" y="87922"/>
              <a:ext cx="444185" cy="275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04" y="20087"/>
                  </a:lnTo>
                  <a:lnTo>
                    <a:pt x="3587" y="18508"/>
                  </a:lnTo>
                  <a:lnTo>
                    <a:pt x="4599" y="16206"/>
                  </a:lnTo>
                  <a:cubicBezTo>
                    <a:pt x="4736" y="15881"/>
                    <a:pt x="4874" y="15555"/>
                    <a:pt x="5011" y="15230"/>
                  </a:cubicBezTo>
                  <a:cubicBezTo>
                    <a:pt x="5148" y="14905"/>
                    <a:pt x="5286" y="14579"/>
                    <a:pt x="5423" y="14254"/>
                  </a:cubicBezTo>
                  <a:cubicBezTo>
                    <a:pt x="5593" y="14819"/>
                    <a:pt x="5762" y="15384"/>
                    <a:pt x="5932" y="15948"/>
                  </a:cubicBezTo>
                  <a:cubicBezTo>
                    <a:pt x="6102" y="16513"/>
                    <a:pt x="6272" y="17078"/>
                    <a:pt x="6442" y="17643"/>
                  </a:cubicBezTo>
                  <a:lnTo>
                    <a:pt x="8078" y="16008"/>
                  </a:lnTo>
                  <a:lnTo>
                    <a:pt x="9272" y="13609"/>
                  </a:lnTo>
                  <a:lnTo>
                    <a:pt x="10499" y="9377"/>
                  </a:lnTo>
                  <a:lnTo>
                    <a:pt x="12208" y="11732"/>
                  </a:lnTo>
                  <a:lnTo>
                    <a:pt x="13281" y="8587"/>
                  </a:lnTo>
                  <a:lnTo>
                    <a:pt x="14507" y="4200"/>
                  </a:lnTo>
                  <a:lnTo>
                    <a:pt x="15513" y="0"/>
                  </a:lnTo>
                  <a:lnTo>
                    <a:pt x="16848" y="4930"/>
                  </a:lnTo>
                  <a:lnTo>
                    <a:pt x="18336" y="3993"/>
                  </a:lnTo>
                  <a:lnTo>
                    <a:pt x="19783" y="9080"/>
                  </a:lnTo>
                  <a:lnTo>
                    <a:pt x="21600" y="13583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</p:grpSp>
      <p:pic>
        <p:nvPicPr>
          <p:cNvPr id="199" name="ggplot2-cheatsheet.png" descr="ggplot2-cheatsheet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28176" y="4893204"/>
            <a:ext cx="1370977" cy="1059391"/>
          </a:xfrm>
          <a:prstGeom prst="rect">
            <a:avLst/>
          </a:prstGeom>
          <a:ln w="3175">
            <a:solidFill>
              <a:srgbClr val="000000"/>
            </a:solidFill>
            <a:miter lim="400000"/>
          </a:ln>
        </p:spPr>
      </p:pic>
      <p:grpSp>
        <p:nvGrpSpPr>
          <p:cNvPr id="202" name="Group"/>
          <p:cNvGrpSpPr/>
          <p:nvPr/>
        </p:nvGrpSpPr>
        <p:grpSpPr>
          <a:xfrm>
            <a:off x="572686" y="4991775"/>
            <a:ext cx="1247567" cy="968018"/>
            <a:chOff x="0" y="0"/>
            <a:chExt cx="1247566" cy="968016"/>
          </a:xfrm>
        </p:grpSpPr>
        <p:sp>
          <p:nvSpPr>
            <p:cNvPr id="200" name="Line"/>
            <p:cNvSpPr/>
            <p:nvPr/>
          </p:nvSpPr>
          <p:spPr>
            <a:xfrm>
              <a:off x="-1" y="0"/>
              <a:ext cx="1119317" cy="861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600" fill="norm" stroke="1" extrusionOk="0">
                  <a:moveTo>
                    <a:pt x="854" y="685"/>
                  </a:moveTo>
                  <a:cubicBezTo>
                    <a:pt x="275" y="4059"/>
                    <a:pt x="-11" y="7506"/>
                    <a:pt x="0" y="10963"/>
                  </a:cubicBezTo>
                  <a:cubicBezTo>
                    <a:pt x="12" y="14423"/>
                    <a:pt x="321" y="17871"/>
                    <a:pt x="923" y="21242"/>
                  </a:cubicBezTo>
                  <a:cubicBezTo>
                    <a:pt x="1303" y="17428"/>
                    <a:pt x="2054" y="13692"/>
                    <a:pt x="3156" y="10123"/>
                  </a:cubicBezTo>
                  <a:cubicBezTo>
                    <a:pt x="4268" y="6522"/>
                    <a:pt x="5730" y="3120"/>
                    <a:pt x="7506" y="0"/>
                  </a:cubicBezTo>
                  <a:cubicBezTo>
                    <a:pt x="7027" y="1691"/>
                    <a:pt x="6780" y="3479"/>
                    <a:pt x="6776" y="5281"/>
                  </a:cubicBezTo>
                  <a:cubicBezTo>
                    <a:pt x="6772" y="7081"/>
                    <a:pt x="7011" y="8869"/>
                    <a:pt x="7482" y="10562"/>
                  </a:cubicBezTo>
                  <a:cubicBezTo>
                    <a:pt x="6673" y="12123"/>
                    <a:pt x="6240" y="13961"/>
                    <a:pt x="6236" y="15843"/>
                  </a:cubicBezTo>
                  <a:cubicBezTo>
                    <a:pt x="6233" y="17722"/>
                    <a:pt x="6658" y="19560"/>
                    <a:pt x="7458" y="21124"/>
                  </a:cubicBezTo>
                  <a:cubicBezTo>
                    <a:pt x="7594" y="17646"/>
                    <a:pt x="8125" y="14214"/>
                    <a:pt x="9034" y="10938"/>
                  </a:cubicBezTo>
                  <a:cubicBezTo>
                    <a:pt x="10021" y="7383"/>
                    <a:pt x="11440" y="4056"/>
                    <a:pt x="13237" y="1085"/>
                  </a:cubicBezTo>
                  <a:cubicBezTo>
                    <a:pt x="12734" y="2559"/>
                    <a:pt x="12494" y="4162"/>
                    <a:pt x="12536" y="5774"/>
                  </a:cubicBezTo>
                  <a:cubicBezTo>
                    <a:pt x="12573" y="7165"/>
                    <a:pt x="12819" y="8533"/>
                    <a:pt x="13261" y="9800"/>
                  </a:cubicBezTo>
                  <a:cubicBezTo>
                    <a:pt x="12874" y="10854"/>
                    <a:pt x="12673" y="12007"/>
                    <a:pt x="12674" y="13174"/>
                  </a:cubicBezTo>
                  <a:cubicBezTo>
                    <a:pt x="12675" y="14342"/>
                    <a:pt x="12878" y="15495"/>
                    <a:pt x="13268" y="16547"/>
                  </a:cubicBezTo>
                  <a:cubicBezTo>
                    <a:pt x="12947" y="16864"/>
                    <a:pt x="12759" y="17358"/>
                    <a:pt x="12761" y="17881"/>
                  </a:cubicBezTo>
                  <a:cubicBezTo>
                    <a:pt x="12763" y="18409"/>
                    <a:pt x="12958" y="18904"/>
                    <a:pt x="13285" y="19215"/>
                  </a:cubicBezTo>
                  <a:cubicBezTo>
                    <a:pt x="13803" y="16210"/>
                    <a:pt x="14523" y="13270"/>
                    <a:pt x="15438" y="10430"/>
                  </a:cubicBezTo>
                  <a:cubicBezTo>
                    <a:pt x="16500" y="7130"/>
                    <a:pt x="17818" y="3981"/>
                    <a:pt x="19372" y="1029"/>
                  </a:cubicBezTo>
                  <a:cubicBezTo>
                    <a:pt x="19154" y="1685"/>
                    <a:pt x="19042" y="2392"/>
                    <a:pt x="19042" y="3107"/>
                  </a:cubicBezTo>
                  <a:cubicBezTo>
                    <a:pt x="19042" y="3821"/>
                    <a:pt x="19154" y="4528"/>
                    <a:pt x="19372" y="5184"/>
                  </a:cubicBezTo>
                  <a:cubicBezTo>
                    <a:pt x="18985" y="5878"/>
                    <a:pt x="18777" y="6713"/>
                    <a:pt x="18777" y="7570"/>
                  </a:cubicBezTo>
                  <a:cubicBezTo>
                    <a:pt x="18777" y="8427"/>
                    <a:pt x="18985" y="9263"/>
                    <a:pt x="19372" y="9957"/>
                  </a:cubicBezTo>
                  <a:cubicBezTo>
                    <a:pt x="18824" y="10876"/>
                    <a:pt x="18527" y="12005"/>
                    <a:pt x="18527" y="13168"/>
                  </a:cubicBezTo>
                  <a:cubicBezTo>
                    <a:pt x="18527" y="14331"/>
                    <a:pt x="18824" y="15461"/>
                    <a:pt x="19372" y="16380"/>
                  </a:cubicBezTo>
                  <a:cubicBezTo>
                    <a:pt x="19054" y="16693"/>
                    <a:pt x="18854" y="17169"/>
                    <a:pt x="18825" y="17687"/>
                  </a:cubicBezTo>
                  <a:cubicBezTo>
                    <a:pt x="18797" y="18162"/>
                    <a:pt x="18916" y="18632"/>
                    <a:pt x="19155" y="18994"/>
                  </a:cubicBezTo>
                  <a:cubicBezTo>
                    <a:pt x="18064" y="18928"/>
                    <a:pt x="16972" y="19093"/>
                    <a:pt x="15921" y="19481"/>
                  </a:cubicBezTo>
                  <a:cubicBezTo>
                    <a:pt x="14732" y="19920"/>
                    <a:pt x="13615" y="20638"/>
                    <a:pt x="12625" y="21600"/>
                  </a:cubicBezTo>
                  <a:cubicBezTo>
                    <a:pt x="14146" y="21108"/>
                    <a:pt x="15710" y="20869"/>
                    <a:pt x="17277" y="20888"/>
                  </a:cubicBezTo>
                  <a:cubicBezTo>
                    <a:pt x="18731" y="20905"/>
                    <a:pt x="20178" y="21144"/>
                    <a:pt x="21589" y="2160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01" name="Triangle"/>
            <p:cNvSpPr/>
            <p:nvPr/>
          </p:nvSpPr>
          <p:spPr>
            <a:xfrm rot="6477870">
              <a:off x="1104609" y="825059"/>
              <a:ext cx="126530" cy="126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10" name="Group"/>
          <p:cNvGrpSpPr/>
          <p:nvPr/>
        </p:nvGrpSpPr>
        <p:grpSpPr>
          <a:xfrm>
            <a:off x="1929386" y="4893204"/>
            <a:ext cx="1375981" cy="1059391"/>
            <a:chOff x="0" y="0"/>
            <a:chExt cx="1375980" cy="1059390"/>
          </a:xfrm>
        </p:grpSpPr>
        <p:pic>
          <p:nvPicPr>
            <p:cNvPr id="203" name="ggplot2-cheatsheet.png" descr="ggplot2-cheatsheet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692" y="0"/>
              <a:ext cx="1370977" cy="1059391"/>
            </a:xfrm>
            <a:prstGeom prst="rect">
              <a:avLst/>
            </a:prstGeom>
            <a:ln w="3175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204" name="Rectangle"/>
            <p:cNvSpPr/>
            <p:nvPr/>
          </p:nvSpPr>
          <p:spPr>
            <a:xfrm>
              <a:off x="0" y="2645"/>
              <a:ext cx="1371600" cy="105410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205" name="ggplot2-cheatsheet.png" descr="ggplot2-cheatsheet.pn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50670" t="5520" r="2092" b="17626"/>
            <a:stretch>
              <a:fillRect/>
            </a:stretch>
          </p:blipFill>
          <p:spPr>
            <a:xfrm>
              <a:off x="696342" y="59856"/>
              <a:ext cx="647606" cy="8141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6" name="Rectangle"/>
            <p:cNvSpPr/>
            <p:nvPr/>
          </p:nvSpPr>
          <p:spPr>
            <a:xfrm>
              <a:off x="4380" y="2645"/>
              <a:ext cx="1371601" cy="105410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207" name="ggplot2-cheatsheet.png" descr="ggplot2-cheatsheet.pn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73554" t="25553" r="2092" b="55133"/>
            <a:stretch>
              <a:fillRect/>
            </a:stretch>
          </p:blipFill>
          <p:spPr>
            <a:xfrm>
              <a:off x="1007851" y="267807"/>
              <a:ext cx="333876" cy="20460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8" name="Rectangle"/>
            <p:cNvSpPr/>
            <p:nvPr/>
          </p:nvSpPr>
          <p:spPr>
            <a:xfrm>
              <a:off x="4380" y="2645"/>
              <a:ext cx="1371601" cy="105410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209" name="ggplot2-cheatsheet.png" descr="ggplot2-cheatsheet.pn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73554" t="34350" r="2092" b="60546"/>
            <a:stretch>
              <a:fillRect/>
            </a:stretch>
          </p:blipFill>
          <p:spPr>
            <a:xfrm>
              <a:off x="1007851" y="355914"/>
              <a:ext cx="333876" cy="540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1" name="I make my cheatsheets in Apple Keynote, and not latex or R Markdown, because presentation software makes it much easier to tweak the visual appearance of a document"/>
          <p:cNvSpPr txBox="1"/>
          <p:nvPr/>
        </p:nvSpPr>
        <p:spPr>
          <a:xfrm>
            <a:off x="10494925" y="5026176"/>
            <a:ext cx="3135956" cy="813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I make my cheatsheets in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Apple Keynote</a:t>
            </a:r>
            <a:r>
              <a:t>, and not latex or R Markdown, because presentation software makes it much easier to tweak the visual appearance of a document</a:t>
            </a:r>
          </a:p>
        </p:txBody>
      </p:sp>
      <p:sp>
        <p:nvSpPr>
          <p:cNvPr id="212" name="Keynote"/>
          <p:cNvSpPr txBox="1"/>
          <p:nvPr/>
        </p:nvSpPr>
        <p:spPr>
          <a:xfrm>
            <a:off x="10385573" y="4739368"/>
            <a:ext cx="3260830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Keynote</a:t>
            </a:r>
          </a:p>
        </p:txBody>
      </p:sp>
      <p:sp>
        <p:nvSpPr>
          <p:cNvPr id="213" name="This template uses several fonts: Helvetica Neue, Menlo, Source Sans pro, which you can acquire for free here,  http://www.fontsquirrel.com/fonts/source-sans-pro, and Font Awesome, which you can acquire here, http://fortawesome.github.io/Font-Awesome/get-started/"/>
          <p:cNvSpPr txBox="1"/>
          <p:nvPr/>
        </p:nvSpPr>
        <p:spPr>
          <a:xfrm>
            <a:off x="7147569" y="9187732"/>
            <a:ext cx="6410262" cy="650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This template uses several fonts: 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Helvetica Neue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, </a:t>
            </a:r>
            <a:r>
              <a:rPr b="1">
                <a:latin typeface="Menlo"/>
                <a:ea typeface="Menlo"/>
                <a:cs typeface="Menlo"/>
                <a:sym typeface="Menlo"/>
              </a:rPr>
              <a:t>Menlo</a:t>
            </a:r>
            <a:r>
              <a:t>,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Source Sans pro</a:t>
            </a:r>
            <a:r>
              <a:t>, which you can acquire for free here,  </a:t>
            </a:r>
            <a:r>
              <a:rPr u="sng">
                <a:hlinkClick r:id="rId6" invalidUrl="" action="" tgtFrame="" tooltip="" history="1" highlightClick="0" endSnd="0"/>
              </a:rPr>
              <a:t>http://www.fontsquirrel.com/fonts/source-sans-pro</a:t>
            </a:r>
            <a:r>
              <a:t>, and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Font Awesome</a:t>
            </a:r>
            <a:r>
              <a:t>, which you can acquire here, </a:t>
            </a:r>
            <a:r>
              <a:rPr u="sng">
                <a:hlinkClick r:id="rId7" invalidUrl="" action="" tgtFrame="" tooltip="" history="1" highlightClick="0" endSnd="0"/>
              </a:rPr>
              <a:t>http://fortawesome.github.io/Font-Awesome/get-started/</a:t>
            </a:r>
          </a:p>
        </p:txBody>
      </p:sp>
      <p:sp>
        <p:nvSpPr>
          <p:cNvPr id="214" name="Tables"/>
          <p:cNvSpPr txBox="1"/>
          <p:nvPr/>
        </p:nvSpPr>
        <p:spPr>
          <a:xfrm>
            <a:off x="3669336" y="7751883"/>
            <a:ext cx="3260830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Tables</a:t>
            </a:r>
          </a:p>
        </p:txBody>
      </p:sp>
      <p:sp>
        <p:nvSpPr>
          <p:cNvPr id="215" name="icons"/>
          <p:cNvSpPr txBox="1"/>
          <p:nvPr/>
        </p:nvSpPr>
        <p:spPr>
          <a:xfrm>
            <a:off x="3661301" y="5093423"/>
            <a:ext cx="3260830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icons</a:t>
            </a:r>
          </a:p>
        </p:txBody>
      </p:sp>
      <p:sp>
        <p:nvSpPr>
          <p:cNvPr id="216" name="Mock tables"/>
          <p:cNvSpPr txBox="1"/>
          <p:nvPr/>
        </p:nvSpPr>
        <p:spPr>
          <a:xfrm>
            <a:off x="3686617" y="5867515"/>
            <a:ext cx="3260830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Mock tables</a:t>
            </a:r>
          </a:p>
        </p:txBody>
      </p:sp>
      <p:sp>
        <p:nvSpPr>
          <p:cNvPr id="217" name="    "/>
          <p:cNvSpPr txBox="1"/>
          <p:nvPr/>
        </p:nvSpPr>
        <p:spPr>
          <a:xfrm>
            <a:off x="3696875" y="5288250"/>
            <a:ext cx="2015956" cy="477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2900">
                <a:solidFill>
                  <a:srgbClr val="A6AAA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    </a:t>
            </a:r>
          </a:p>
        </p:txBody>
      </p:sp>
      <p:sp>
        <p:nvSpPr>
          <p:cNvPr id="218" name="Mock graphs"/>
          <p:cNvSpPr txBox="1"/>
          <p:nvPr/>
        </p:nvSpPr>
        <p:spPr>
          <a:xfrm>
            <a:off x="3666120" y="6882562"/>
            <a:ext cx="3260830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Mock graphs</a:t>
            </a:r>
          </a:p>
        </p:txBody>
      </p:sp>
      <p:sp>
        <p:nvSpPr>
          <p:cNvPr id="219" name="Use headers, outlines, and/or backgrounds to separate or group together sections.…"/>
          <p:cNvSpPr txBox="1"/>
          <p:nvPr/>
        </p:nvSpPr>
        <p:spPr>
          <a:xfrm>
            <a:off x="3775472" y="943264"/>
            <a:ext cx="3135956" cy="3671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headers, outlines, and/or backgrounds to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separate or group together sections</a:t>
            </a:r>
            <a:r>
              <a:t>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titles, subtitles, and subsubtitles to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create a visual hierarchy</a:t>
            </a:r>
            <a:r>
              <a:t> that will help users navigate the page.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Fit sections to content</a:t>
            </a:r>
            <a:r>
              <a:t>. Try several different layouts. 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numbers or arrows to link sections if the order/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flow</a:t>
            </a:r>
            <a:r>
              <a:t> is confusing.</a:t>
            </a:r>
          </a:p>
        </p:txBody>
      </p:sp>
      <p:sp>
        <p:nvSpPr>
          <p:cNvPr id="220" name="Section 1"/>
          <p:cNvSpPr/>
          <p:nvPr/>
        </p:nvSpPr>
        <p:spPr>
          <a:xfrm>
            <a:off x="4043972" y="1453038"/>
            <a:ext cx="824668" cy="141924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9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Section 1</a:t>
            </a:r>
          </a:p>
        </p:txBody>
      </p:sp>
      <p:sp>
        <p:nvSpPr>
          <p:cNvPr id="221" name="Rounded Rectangle"/>
          <p:cNvSpPr/>
          <p:nvPr/>
        </p:nvSpPr>
        <p:spPr>
          <a:xfrm>
            <a:off x="4936033" y="1478438"/>
            <a:ext cx="824668" cy="650107"/>
          </a:xfrm>
          <a:prstGeom prst="roundRect">
            <a:avLst>
              <a:gd name="adj" fmla="val 5649"/>
            </a:avLst>
          </a:prstGeom>
          <a:ln w="12700">
            <a:solidFill>
              <a:srgbClr val="A6AAA9"/>
            </a:solidFill>
            <a:miter lim="400000"/>
          </a:ln>
        </p:spPr>
        <p:txBody>
          <a:bodyPr lIns="0" tIns="0" rIns="0" bIns="0"/>
          <a:lstStyle/>
          <a:p>
            <a:pPr lvl="1" indent="0">
              <a:defRPr sz="9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22" name="Section 2"/>
          <p:cNvSpPr/>
          <p:nvPr/>
        </p:nvSpPr>
        <p:spPr>
          <a:xfrm>
            <a:off x="4931116" y="1453038"/>
            <a:ext cx="824668" cy="141924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9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Section 2</a:t>
            </a:r>
          </a:p>
        </p:txBody>
      </p:sp>
      <p:sp>
        <p:nvSpPr>
          <p:cNvPr id="223" name="Rounded Rectangle"/>
          <p:cNvSpPr/>
          <p:nvPr/>
        </p:nvSpPr>
        <p:spPr>
          <a:xfrm>
            <a:off x="5823177" y="1478438"/>
            <a:ext cx="824668" cy="650107"/>
          </a:xfrm>
          <a:prstGeom prst="roundRect">
            <a:avLst>
              <a:gd name="adj" fmla="val 5649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1" indent="0">
              <a:defRPr sz="9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24" name="Section 3"/>
          <p:cNvSpPr/>
          <p:nvPr/>
        </p:nvSpPr>
        <p:spPr>
          <a:xfrm>
            <a:off x="5818260" y="1453038"/>
            <a:ext cx="824668" cy="141924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9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Section 3</a:t>
            </a:r>
          </a:p>
        </p:txBody>
      </p:sp>
      <p:sp>
        <p:nvSpPr>
          <p:cNvPr id="225" name="Title"/>
          <p:cNvSpPr/>
          <p:nvPr/>
        </p:nvSpPr>
        <p:spPr>
          <a:xfrm>
            <a:off x="3949613" y="2825503"/>
            <a:ext cx="2746951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000"/>
              <a:t>Title</a:t>
            </a:r>
          </a:p>
        </p:txBody>
      </p:sp>
      <p:sp>
        <p:nvSpPr>
          <p:cNvPr id="226" name="Subtitle"/>
          <p:cNvSpPr/>
          <p:nvPr/>
        </p:nvSpPr>
        <p:spPr>
          <a:xfrm>
            <a:off x="4221695" y="3237501"/>
            <a:ext cx="2202786" cy="248842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1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Subtitle</a:t>
            </a:r>
          </a:p>
        </p:txBody>
      </p:sp>
      <p:sp>
        <p:nvSpPr>
          <p:cNvPr id="227" name="Subsubtitle"/>
          <p:cNvSpPr txBox="1"/>
          <p:nvPr/>
        </p:nvSpPr>
        <p:spPr>
          <a:xfrm>
            <a:off x="3703056" y="3524713"/>
            <a:ext cx="3238501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Subsubtitle</a:t>
            </a:r>
          </a:p>
        </p:txBody>
      </p:sp>
      <p:sp>
        <p:nvSpPr>
          <p:cNvPr id="228" name="To use a font awesome icon, copy and paste one from here http://fortawesome.github.io/Font-Awesome/cheatsheet/. Then set the text font to font awesome."/>
          <p:cNvSpPr txBox="1"/>
          <p:nvPr/>
        </p:nvSpPr>
        <p:spPr>
          <a:xfrm>
            <a:off x="7147569" y="9817811"/>
            <a:ext cx="6410262" cy="4710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To use a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font awesome </a:t>
            </a:r>
            <a:r>
              <a:t>icon, copy and paste one from here </a:t>
            </a:r>
            <a:r>
              <a:rPr u="sng">
                <a:hlinkClick r:id="rId8" invalidUrl="" action="" tgtFrame="" tooltip="" history="1" highlightClick="0" endSnd="0"/>
              </a:rPr>
              <a:t>http://fortawesome.github.io/Font-Awesome/cheatsheet/</a:t>
            </a:r>
            <a:r>
              <a:t>. Then set the text font to font awesome.</a:t>
            </a:r>
          </a:p>
        </p:txBody>
      </p:sp>
      <p:sp>
        <p:nvSpPr>
          <p:cNvPr id="229" name="These are just font awesome characters"/>
          <p:cNvSpPr txBox="1"/>
          <p:nvPr/>
        </p:nvSpPr>
        <p:spPr>
          <a:xfrm>
            <a:off x="5677336" y="5305722"/>
            <a:ext cx="1291607" cy="446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/>
            <a:r>
              <a:t>These are just font awesome characters</a:t>
            </a:r>
          </a:p>
        </p:txBody>
      </p:sp>
      <p:grpSp>
        <p:nvGrpSpPr>
          <p:cNvPr id="234" name="Group"/>
          <p:cNvGrpSpPr/>
          <p:nvPr/>
        </p:nvGrpSpPr>
        <p:grpSpPr>
          <a:xfrm>
            <a:off x="4751891" y="6158924"/>
            <a:ext cx="2051111" cy="711201"/>
            <a:chOff x="-114299" y="25400"/>
            <a:chExt cx="2051109" cy="711200"/>
          </a:xfrm>
        </p:grpSpPr>
        <p:grpSp>
          <p:nvGrpSpPr>
            <p:cNvPr id="232" name="Group"/>
            <p:cNvGrpSpPr/>
            <p:nvPr/>
          </p:nvGrpSpPr>
          <p:grpSpPr>
            <a:xfrm>
              <a:off x="-114300" y="25400"/>
              <a:ext cx="2051110" cy="711200"/>
              <a:chOff x="-114300" y="25400"/>
              <a:chExt cx="2051109" cy="711200"/>
            </a:xfrm>
          </p:grpSpPr>
          <p:graphicFrame>
            <p:nvGraphicFramePr>
              <p:cNvPr id="230" name="Table"/>
              <p:cNvGraphicFramePr/>
              <p:nvPr/>
            </p:nvGraphicFramePr>
            <p:xfrm>
              <a:off x="-114300" y="25400"/>
              <a:ext cx="997696" cy="3048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247032"/>
                    <a:gridCol w="247032"/>
                    <a:gridCol w="247032"/>
                    <a:gridCol w="247032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9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5493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231" name="Table"/>
              <p:cNvGraphicFramePr/>
              <p:nvPr/>
            </p:nvGraphicFramePr>
            <p:xfrm>
              <a:off x="1212664" y="25400"/>
              <a:ext cx="724146" cy="711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238519"/>
                    <a:gridCol w="238519"/>
                    <a:gridCol w="238519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wwindind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9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wwindind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9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Allison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1005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Allison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1013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Arlene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1010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Arthur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1010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</a:tbl>
              </a:graphicData>
            </a:graphic>
          </p:graphicFrame>
        </p:grpSp>
        <p:sp>
          <p:nvSpPr>
            <p:cNvPr id="233" name="Line"/>
            <p:cNvSpPr/>
            <p:nvPr/>
          </p:nvSpPr>
          <p:spPr>
            <a:xfrm>
              <a:off x="933201" y="209064"/>
              <a:ext cx="228506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240" name="Group"/>
          <p:cNvGrpSpPr/>
          <p:nvPr/>
        </p:nvGrpSpPr>
        <p:grpSpPr>
          <a:xfrm>
            <a:off x="3819927" y="6102762"/>
            <a:ext cx="735185" cy="769395"/>
            <a:chOff x="299157" y="0"/>
            <a:chExt cx="735183" cy="769393"/>
          </a:xfrm>
        </p:grpSpPr>
        <p:graphicFrame>
          <p:nvGraphicFramePr>
            <p:cNvPr id="235" name="Table"/>
            <p:cNvGraphicFramePr/>
            <p:nvPr/>
          </p:nvGraphicFramePr>
          <p:xfrm>
            <a:off x="314133" y="56485"/>
            <a:ext cx="712910" cy="712909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33402"/>
                  <a:gridCol w="233402"/>
                  <a:gridCol w="233402"/>
                </a:tblGrid>
                <a:tr h="235352"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F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M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A</a:t>
                        </a:r>
                      </a:p>
                    </a:txBody>
                    <a:tcPr marL="12700" marR="12700" marT="12700" marB="127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236" name="Rectangle"/>
            <p:cNvSpPr/>
            <p:nvPr/>
          </p:nvSpPr>
          <p:spPr>
            <a:xfrm>
              <a:off x="299157" y="0"/>
              <a:ext cx="735185" cy="767058"/>
            </a:xfrm>
            <a:prstGeom prst="rect">
              <a:avLst/>
            </a:prstGeom>
            <a:solidFill>
              <a:srgbClr val="FFFFFF">
                <a:alpha val="41896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308022" y="363273"/>
              <a:ext cx="715236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308022" y="514509"/>
              <a:ext cx="715236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308022" y="675204"/>
              <a:ext cx="715236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255" name="Group"/>
          <p:cNvGrpSpPr/>
          <p:nvPr/>
        </p:nvGrpSpPr>
        <p:grpSpPr>
          <a:xfrm>
            <a:off x="6237967" y="7221055"/>
            <a:ext cx="444501" cy="444501"/>
            <a:chOff x="0" y="0"/>
            <a:chExt cx="444500" cy="444500"/>
          </a:xfrm>
        </p:grpSpPr>
        <p:sp>
          <p:nvSpPr>
            <p:cNvPr id="241" name="Circle"/>
            <p:cNvSpPr/>
            <p:nvPr/>
          </p:nvSpPr>
          <p:spPr>
            <a:xfrm>
              <a:off x="0" y="0"/>
              <a:ext cx="444500" cy="44450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250" name="Group"/>
            <p:cNvGrpSpPr/>
            <p:nvPr/>
          </p:nvGrpSpPr>
          <p:grpSpPr>
            <a:xfrm>
              <a:off x="3414" y="360"/>
              <a:ext cx="440827" cy="440826"/>
              <a:chOff x="0" y="0"/>
              <a:chExt cx="440825" cy="440825"/>
            </a:xfrm>
          </p:grpSpPr>
          <p:sp>
            <p:nvSpPr>
              <p:cNvPr id="242" name="Circle"/>
              <p:cNvSpPr/>
              <p:nvPr/>
            </p:nvSpPr>
            <p:spPr>
              <a:xfrm>
                <a:off x="41035" y="44089"/>
                <a:ext cx="355601" cy="355601"/>
              </a:xfrm>
              <a:prstGeom prst="ellips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43" name="Circle"/>
              <p:cNvSpPr/>
              <p:nvPr/>
            </p:nvSpPr>
            <p:spPr>
              <a:xfrm>
                <a:off x="85485" y="88539"/>
                <a:ext cx="266701" cy="266701"/>
              </a:xfrm>
              <a:prstGeom prst="ellips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44" name="Circle"/>
              <p:cNvSpPr/>
              <p:nvPr/>
            </p:nvSpPr>
            <p:spPr>
              <a:xfrm>
                <a:off x="129935" y="132989"/>
                <a:ext cx="177801" cy="177801"/>
              </a:xfrm>
              <a:prstGeom prst="ellips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45" name="Circle"/>
              <p:cNvSpPr/>
              <p:nvPr/>
            </p:nvSpPr>
            <p:spPr>
              <a:xfrm>
                <a:off x="174385" y="177439"/>
                <a:ext cx="88901" cy="88901"/>
              </a:xfrm>
              <a:prstGeom prst="ellips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46" name="Line"/>
              <p:cNvSpPr/>
              <p:nvPr/>
            </p:nvSpPr>
            <p:spPr>
              <a:xfrm>
                <a:off x="0" y="220412"/>
                <a:ext cx="440826" cy="1"/>
              </a:xfrm>
              <a:prstGeom prst="lin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47" name="Line"/>
              <p:cNvSpPr/>
              <p:nvPr/>
            </p:nvSpPr>
            <p:spPr>
              <a:xfrm flipV="1">
                <a:off x="220412" y="0"/>
                <a:ext cx="1" cy="440826"/>
              </a:xfrm>
              <a:prstGeom prst="lin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48" name="Line"/>
              <p:cNvSpPr/>
              <p:nvPr/>
            </p:nvSpPr>
            <p:spPr>
              <a:xfrm flipV="1">
                <a:off x="61179" y="64557"/>
                <a:ext cx="311712" cy="311712"/>
              </a:xfrm>
              <a:prstGeom prst="lin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49" name="Line"/>
              <p:cNvSpPr/>
              <p:nvPr/>
            </p:nvSpPr>
            <p:spPr>
              <a:xfrm flipH="1" flipV="1">
                <a:off x="61179" y="65238"/>
                <a:ext cx="311712" cy="311712"/>
              </a:xfrm>
              <a:prstGeom prst="lin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</p:grpSp>
        <p:sp>
          <p:nvSpPr>
            <p:cNvPr id="251" name="Shape"/>
            <p:cNvSpPr/>
            <p:nvPr/>
          </p:nvSpPr>
          <p:spPr>
            <a:xfrm>
              <a:off x="227410" y="168955"/>
              <a:ext cx="48808" cy="48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040" fill="norm" stroke="1" extrusionOk="0">
                  <a:moveTo>
                    <a:pt x="0" y="21040"/>
                  </a:moveTo>
                  <a:lnTo>
                    <a:pt x="338" y="240"/>
                  </a:lnTo>
                  <a:cubicBezTo>
                    <a:pt x="5155" y="-560"/>
                    <a:pt x="10089" y="661"/>
                    <a:pt x="13980" y="3616"/>
                  </a:cubicBezTo>
                  <a:cubicBezTo>
                    <a:pt x="18929" y="7374"/>
                    <a:pt x="21600" y="13416"/>
                    <a:pt x="21052" y="19611"/>
                  </a:cubicBezTo>
                  <a:lnTo>
                    <a:pt x="0" y="2104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52" name="Shape"/>
            <p:cNvSpPr/>
            <p:nvPr/>
          </p:nvSpPr>
          <p:spPr>
            <a:xfrm rot="5400000">
              <a:off x="232933" y="218845"/>
              <a:ext cx="86908" cy="86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040" fill="norm" stroke="1" extrusionOk="0">
                  <a:moveTo>
                    <a:pt x="0" y="21040"/>
                  </a:moveTo>
                  <a:lnTo>
                    <a:pt x="338" y="240"/>
                  </a:lnTo>
                  <a:cubicBezTo>
                    <a:pt x="5155" y="-560"/>
                    <a:pt x="10089" y="661"/>
                    <a:pt x="13980" y="3616"/>
                  </a:cubicBezTo>
                  <a:cubicBezTo>
                    <a:pt x="18929" y="7374"/>
                    <a:pt x="21600" y="13416"/>
                    <a:pt x="21052" y="19611"/>
                  </a:cubicBezTo>
                  <a:lnTo>
                    <a:pt x="0" y="2104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53" name="Shape"/>
            <p:cNvSpPr/>
            <p:nvPr/>
          </p:nvSpPr>
          <p:spPr>
            <a:xfrm rot="10800000">
              <a:off x="97397" y="218996"/>
              <a:ext cx="127001" cy="126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040" fill="norm" stroke="1" extrusionOk="0">
                  <a:moveTo>
                    <a:pt x="0" y="21040"/>
                  </a:moveTo>
                  <a:lnTo>
                    <a:pt x="338" y="240"/>
                  </a:lnTo>
                  <a:cubicBezTo>
                    <a:pt x="5155" y="-560"/>
                    <a:pt x="10089" y="661"/>
                    <a:pt x="13980" y="3616"/>
                  </a:cubicBezTo>
                  <a:cubicBezTo>
                    <a:pt x="18929" y="7374"/>
                    <a:pt x="21600" y="13416"/>
                    <a:pt x="21052" y="19611"/>
                  </a:cubicBezTo>
                  <a:lnTo>
                    <a:pt x="0" y="2104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54" name="Shape"/>
            <p:cNvSpPr/>
            <p:nvPr/>
          </p:nvSpPr>
          <p:spPr>
            <a:xfrm rot="16200000">
              <a:off x="52015" y="42261"/>
              <a:ext cx="172477" cy="171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040" fill="norm" stroke="1" extrusionOk="0">
                  <a:moveTo>
                    <a:pt x="0" y="21040"/>
                  </a:moveTo>
                  <a:lnTo>
                    <a:pt x="338" y="240"/>
                  </a:lnTo>
                  <a:cubicBezTo>
                    <a:pt x="5155" y="-560"/>
                    <a:pt x="10089" y="661"/>
                    <a:pt x="13980" y="3616"/>
                  </a:cubicBezTo>
                  <a:cubicBezTo>
                    <a:pt x="18929" y="7374"/>
                    <a:pt x="21600" y="13416"/>
                    <a:pt x="21052" y="19611"/>
                  </a:cubicBezTo>
                  <a:lnTo>
                    <a:pt x="0" y="2104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</p:grpSp>
      <p:grpSp>
        <p:nvGrpSpPr>
          <p:cNvPr id="282" name="Group"/>
          <p:cNvGrpSpPr/>
          <p:nvPr/>
        </p:nvGrpSpPr>
        <p:grpSpPr>
          <a:xfrm>
            <a:off x="5679614" y="7217434"/>
            <a:ext cx="447696" cy="451743"/>
            <a:chOff x="0" y="0"/>
            <a:chExt cx="447694" cy="451741"/>
          </a:xfrm>
        </p:grpSpPr>
        <p:sp>
          <p:nvSpPr>
            <p:cNvPr id="256" name="Square"/>
            <p:cNvSpPr/>
            <p:nvPr/>
          </p:nvSpPr>
          <p:spPr>
            <a:xfrm>
              <a:off x="2795" y="0"/>
              <a:ext cx="444501" cy="4445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276" name="Group"/>
            <p:cNvGrpSpPr/>
            <p:nvPr/>
          </p:nvGrpSpPr>
          <p:grpSpPr>
            <a:xfrm>
              <a:off x="0" y="2870"/>
              <a:ext cx="447695" cy="448872"/>
              <a:chOff x="0" y="0"/>
              <a:chExt cx="447694" cy="448871"/>
            </a:xfrm>
          </p:grpSpPr>
          <p:sp>
            <p:nvSpPr>
              <p:cNvPr id="257" name="Line"/>
              <p:cNvSpPr/>
              <p:nvPr/>
            </p:nvSpPr>
            <p:spPr>
              <a:xfrm>
                <a:off x="0" y="220547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58" name="Line"/>
              <p:cNvSpPr/>
              <p:nvPr/>
            </p:nvSpPr>
            <p:spPr>
              <a:xfrm>
                <a:off x="0" y="0"/>
                <a:ext cx="447695" cy="0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59" name="Line"/>
              <p:cNvSpPr/>
              <p:nvPr/>
            </p:nvSpPr>
            <p:spPr>
              <a:xfrm>
                <a:off x="0" y="44109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60" name="Line"/>
              <p:cNvSpPr/>
              <p:nvPr/>
            </p:nvSpPr>
            <p:spPr>
              <a:xfrm>
                <a:off x="0" y="110273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61" name="Line"/>
              <p:cNvSpPr/>
              <p:nvPr/>
            </p:nvSpPr>
            <p:spPr>
              <a:xfrm>
                <a:off x="0" y="33082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62" name="Line"/>
              <p:cNvSpPr/>
              <p:nvPr/>
            </p:nvSpPr>
            <p:spPr>
              <a:xfrm>
                <a:off x="0" y="27568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63" name="Line"/>
              <p:cNvSpPr/>
              <p:nvPr/>
            </p:nvSpPr>
            <p:spPr>
              <a:xfrm>
                <a:off x="0" y="38595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64" name="Line"/>
              <p:cNvSpPr/>
              <p:nvPr/>
            </p:nvSpPr>
            <p:spPr>
              <a:xfrm>
                <a:off x="0" y="165410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65" name="Line"/>
              <p:cNvSpPr/>
              <p:nvPr/>
            </p:nvSpPr>
            <p:spPr>
              <a:xfrm>
                <a:off x="0" y="55136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275" name="Group"/>
              <p:cNvGrpSpPr/>
              <p:nvPr/>
            </p:nvGrpSpPr>
            <p:grpSpPr>
              <a:xfrm rot="16200000">
                <a:off x="1256" y="4476"/>
                <a:ext cx="447696" cy="441096"/>
                <a:chOff x="0" y="0"/>
                <a:chExt cx="447694" cy="441095"/>
              </a:xfrm>
            </p:grpSpPr>
            <p:sp>
              <p:nvSpPr>
                <p:cNvPr id="266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67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68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69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70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71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72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73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74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sp>
          <p:nvSpPr>
            <p:cNvPr id="277" name="Rectangle"/>
            <p:cNvSpPr/>
            <p:nvPr/>
          </p:nvSpPr>
          <p:spPr>
            <a:xfrm>
              <a:off x="17974" y="391416"/>
              <a:ext cx="76201" cy="57151"/>
            </a:xfrm>
            <a:prstGeom prst="rect">
              <a:avLst/>
            </a:prstGeom>
            <a:solidFill>
              <a:srgbClr val="000000"/>
            </a:solidFill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8" name="Rectangle"/>
            <p:cNvSpPr/>
            <p:nvPr/>
          </p:nvSpPr>
          <p:spPr>
            <a:xfrm>
              <a:off x="130621" y="350004"/>
              <a:ext cx="76201" cy="98563"/>
            </a:xfrm>
            <a:prstGeom prst="rect">
              <a:avLst/>
            </a:prstGeom>
            <a:solidFill>
              <a:srgbClr val="000000"/>
            </a:solidFill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9" name="Rectangle"/>
            <p:cNvSpPr/>
            <p:nvPr/>
          </p:nvSpPr>
          <p:spPr>
            <a:xfrm>
              <a:off x="243269" y="266330"/>
              <a:ext cx="76201" cy="182237"/>
            </a:xfrm>
            <a:prstGeom prst="rect">
              <a:avLst/>
            </a:prstGeom>
            <a:solidFill>
              <a:srgbClr val="000000"/>
            </a:solidFill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0" name="Rectangle"/>
            <p:cNvSpPr/>
            <p:nvPr/>
          </p:nvSpPr>
          <p:spPr>
            <a:xfrm>
              <a:off x="355917" y="122933"/>
              <a:ext cx="76201" cy="325634"/>
            </a:xfrm>
            <a:prstGeom prst="rect">
              <a:avLst/>
            </a:prstGeom>
            <a:solidFill>
              <a:srgbClr val="000000"/>
            </a:solidFill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1" name="Square"/>
            <p:cNvSpPr/>
            <p:nvPr/>
          </p:nvSpPr>
          <p:spPr>
            <a:xfrm>
              <a:off x="3175" y="4066"/>
              <a:ext cx="444500" cy="444501"/>
            </a:xfrm>
            <a:prstGeom prst="rect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09" name="Group"/>
          <p:cNvGrpSpPr/>
          <p:nvPr/>
        </p:nvGrpSpPr>
        <p:grpSpPr>
          <a:xfrm>
            <a:off x="5122860" y="7217434"/>
            <a:ext cx="447695" cy="451743"/>
            <a:chOff x="0" y="0"/>
            <a:chExt cx="447694" cy="451741"/>
          </a:xfrm>
        </p:grpSpPr>
        <p:sp>
          <p:nvSpPr>
            <p:cNvPr id="283" name="Square"/>
            <p:cNvSpPr/>
            <p:nvPr/>
          </p:nvSpPr>
          <p:spPr>
            <a:xfrm>
              <a:off x="2795" y="0"/>
              <a:ext cx="444501" cy="4445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303" name="Group"/>
            <p:cNvGrpSpPr/>
            <p:nvPr/>
          </p:nvGrpSpPr>
          <p:grpSpPr>
            <a:xfrm>
              <a:off x="0" y="2870"/>
              <a:ext cx="447695" cy="448872"/>
              <a:chOff x="0" y="0"/>
              <a:chExt cx="447694" cy="448871"/>
            </a:xfrm>
          </p:grpSpPr>
          <p:sp>
            <p:nvSpPr>
              <p:cNvPr id="284" name="Line"/>
              <p:cNvSpPr/>
              <p:nvPr/>
            </p:nvSpPr>
            <p:spPr>
              <a:xfrm>
                <a:off x="0" y="220547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85" name="Line"/>
              <p:cNvSpPr/>
              <p:nvPr/>
            </p:nvSpPr>
            <p:spPr>
              <a:xfrm>
                <a:off x="0" y="0"/>
                <a:ext cx="447695" cy="0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86" name="Line"/>
              <p:cNvSpPr/>
              <p:nvPr/>
            </p:nvSpPr>
            <p:spPr>
              <a:xfrm>
                <a:off x="0" y="44109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87" name="Line"/>
              <p:cNvSpPr/>
              <p:nvPr/>
            </p:nvSpPr>
            <p:spPr>
              <a:xfrm>
                <a:off x="0" y="110273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88" name="Line"/>
              <p:cNvSpPr/>
              <p:nvPr/>
            </p:nvSpPr>
            <p:spPr>
              <a:xfrm>
                <a:off x="0" y="33082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89" name="Line"/>
              <p:cNvSpPr/>
              <p:nvPr/>
            </p:nvSpPr>
            <p:spPr>
              <a:xfrm>
                <a:off x="0" y="27568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90" name="Line"/>
              <p:cNvSpPr/>
              <p:nvPr/>
            </p:nvSpPr>
            <p:spPr>
              <a:xfrm>
                <a:off x="0" y="38595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91" name="Line"/>
              <p:cNvSpPr/>
              <p:nvPr/>
            </p:nvSpPr>
            <p:spPr>
              <a:xfrm>
                <a:off x="0" y="165410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292" name="Line"/>
              <p:cNvSpPr/>
              <p:nvPr/>
            </p:nvSpPr>
            <p:spPr>
              <a:xfrm>
                <a:off x="0" y="55136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302" name="Group"/>
              <p:cNvGrpSpPr/>
              <p:nvPr/>
            </p:nvGrpSpPr>
            <p:grpSpPr>
              <a:xfrm rot="16200000">
                <a:off x="1256" y="4476"/>
                <a:ext cx="447696" cy="441096"/>
                <a:chOff x="0" y="0"/>
                <a:chExt cx="447694" cy="441095"/>
              </a:xfrm>
            </p:grpSpPr>
            <p:sp>
              <p:nvSpPr>
                <p:cNvPr id="293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94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95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96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97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98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299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00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01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sp>
          <p:nvSpPr>
            <p:cNvPr id="304" name="Rectangle"/>
            <p:cNvSpPr/>
            <p:nvPr/>
          </p:nvSpPr>
          <p:spPr>
            <a:xfrm>
              <a:off x="17974" y="391416"/>
              <a:ext cx="76201" cy="57151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6350" cap="flat">
              <a:solidFill>
                <a:schemeClr val="accent1">
                  <a:satOff val="-3355"/>
                  <a:lumOff val="26614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5" name="Rectangle"/>
            <p:cNvSpPr/>
            <p:nvPr/>
          </p:nvSpPr>
          <p:spPr>
            <a:xfrm>
              <a:off x="130621" y="350004"/>
              <a:ext cx="76201" cy="98563"/>
            </a:xfrm>
            <a:prstGeom prst="rect">
              <a:avLst/>
            </a:prstGeom>
            <a:solidFill>
              <a:schemeClr val="accent1"/>
            </a:solidFill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6" name="Rectangle"/>
            <p:cNvSpPr/>
            <p:nvPr/>
          </p:nvSpPr>
          <p:spPr>
            <a:xfrm>
              <a:off x="243269" y="266330"/>
              <a:ext cx="76201" cy="182237"/>
            </a:xfrm>
            <a:prstGeom prst="rect">
              <a:avLst/>
            </a:prstGeom>
            <a:solidFill>
              <a:schemeClr val="accent1">
                <a:hueOff val="47394"/>
                <a:satOff val="-25753"/>
                <a:lumOff val="-7544"/>
              </a:schemeClr>
            </a:solidFill>
            <a:ln w="6350" cap="flat">
              <a:solidFill>
                <a:schemeClr val="accent1">
                  <a:hueOff val="47394"/>
                  <a:satOff val="-25753"/>
                  <a:lumOff val="-7544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7" name="Rectangle"/>
            <p:cNvSpPr/>
            <p:nvPr/>
          </p:nvSpPr>
          <p:spPr>
            <a:xfrm>
              <a:off x="355917" y="122933"/>
              <a:ext cx="76201" cy="325634"/>
            </a:xfrm>
            <a:prstGeom prst="rect">
              <a:avLst/>
            </a:prstGeom>
            <a:solidFill>
              <a:schemeClr val="accent1">
                <a:hueOff val="273561"/>
                <a:satOff val="2937"/>
                <a:lumOff val="-22233"/>
              </a:schemeClr>
            </a:solidFill>
            <a:ln w="6350" cap="flat">
              <a:solidFill>
                <a:schemeClr val="accent1">
                  <a:hueOff val="273561"/>
                  <a:satOff val="2937"/>
                  <a:lumOff val="-22233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8" name="Square"/>
            <p:cNvSpPr/>
            <p:nvPr/>
          </p:nvSpPr>
          <p:spPr>
            <a:xfrm>
              <a:off x="3175" y="4066"/>
              <a:ext cx="444500" cy="444501"/>
            </a:xfrm>
            <a:prstGeom prst="rect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32" name="Group"/>
          <p:cNvGrpSpPr/>
          <p:nvPr/>
        </p:nvGrpSpPr>
        <p:grpSpPr>
          <a:xfrm>
            <a:off x="4009349" y="7218870"/>
            <a:ext cx="447696" cy="448872"/>
            <a:chOff x="0" y="0"/>
            <a:chExt cx="447694" cy="448871"/>
          </a:xfrm>
        </p:grpSpPr>
        <p:sp>
          <p:nvSpPr>
            <p:cNvPr id="310" name="Square"/>
            <p:cNvSpPr/>
            <p:nvPr/>
          </p:nvSpPr>
          <p:spPr>
            <a:xfrm>
              <a:off x="2501" y="2185"/>
              <a:ext cx="444501" cy="4445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330" name="Group"/>
            <p:cNvGrpSpPr/>
            <p:nvPr/>
          </p:nvGrpSpPr>
          <p:grpSpPr>
            <a:xfrm>
              <a:off x="0" y="0"/>
              <a:ext cx="447695" cy="448872"/>
              <a:chOff x="0" y="0"/>
              <a:chExt cx="447694" cy="448871"/>
            </a:xfrm>
          </p:grpSpPr>
          <p:sp>
            <p:nvSpPr>
              <p:cNvPr id="311" name="Line"/>
              <p:cNvSpPr/>
              <p:nvPr/>
            </p:nvSpPr>
            <p:spPr>
              <a:xfrm>
                <a:off x="0" y="220547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12" name="Line"/>
              <p:cNvSpPr/>
              <p:nvPr/>
            </p:nvSpPr>
            <p:spPr>
              <a:xfrm>
                <a:off x="0" y="0"/>
                <a:ext cx="447695" cy="0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13" name="Line"/>
              <p:cNvSpPr/>
              <p:nvPr/>
            </p:nvSpPr>
            <p:spPr>
              <a:xfrm>
                <a:off x="0" y="44109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14" name="Line"/>
              <p:cNvSpPr/>
              <p:nvPr/>
            </p:nvSpPr>
            <p:spPr>
              <a:xfrm>
                <a:off x="0" y="110273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15" name="Line"/>
              <p:cNvSpPr/>
              <p:nvPr/>
            </p:nvSpPr>
            <p:spPr>
              <a:xfrm>
                <a:off x="0" y="33082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16" name="Line"/>
              <p:cNvSpPr/>
              <p:nvPr/>
            </p:nvSpPr>
            <p:spPr>
              <a:xfrm>
                <a:off x="0" y="27568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17" name="Line"/>
              <p:cNvSpPr/>
              <p:nvPr/>
            </p:nvSpPr>
            <p:spPr>
              <a:xfrm>
                <a:off x="0" y="38595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18" name="Line"/>
              <p:cNvSpPr/>
              <p:nvPr/>
            </p:nvSpPr>
            <p:spPr>
              <a:xfrm>
                <a:off x="0" y="165410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19" name="Line"/>
              <p:cNvSpPr/>
              <p:nvPr/>
            </p:nvSpPr>
            <p:spPr>
              <a:xfrm>
                <a:off x="0" y="55136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329" name="Group"/>
              <p:cNvGrpSpPr/>
              <p:nvPr/>
            </p:nvGrpSpPr>
            <p:grpSpPr>
              <a:xfrm rot="16200000">
                <a:off x="1256" y="4476"/>
                <a:ext cx="447696" cy="441096"/>
                <a:chOff x="0" y="0"/>
                <a:chExt cx="447694" cy="441095"/>
              </a:xfrm>
            </p:grpSpPr>
            <p:sp>
              <p:nvSpPr>
                <p:cNvPr id="320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21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22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23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24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25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26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27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28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sp>
          <p:nvSpPr>
            <p:cNvPr id="331" name="Square"/>
            <p:cNvSpPr/>
            <p:nvPr/>
          </p:nvSpPr>
          <p:spPr>
            <a:xfrm>
              <a:off x="3175" y="3905"/>
              <a:ext cx="444500" cy="444501"/>
            </a:xfrm>
            <a:prstGeom prst="rect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356" name="Group"/>
          <p:cNvGrpSpPr/>
          <p:nvPr/>
        </p:nvGrpSpPr>
        <p:grpSpPr>
          <a:xfrm>
            <a:off x="4566105" y="7218870"/>
            <a:ext cx="447695" cy="448872"/>
            <a:chOff x="0" y="0"/>
            <a:chExt cx="447694" cy="448871"/>
          </a:xfrm>
        </p:grpSpPr>
        <p:sp>
          <p:nvSpPr>
            <p:cNvPr id="333" name="Square"/>
            <p:cNvSpPr/>
            <p:nvPr/>
          </p:nvSpPr>
          <p:spPr>
            <a:xfrm>
              <a:off x="2501" y="2185"/>
              <a:ext cx="444501" cy="4445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353" name="Group"/>
            <p:cNvGrpSpPr/>
            <p:nvPr/>
          </p:nvGrpSpPr>
          <p:grpSpPr>
            <a:xfrm>
              <a:off x="0" y="0"/>
              <a:ext cx="447695" cy="448872"/>
              <a:chOff x="0" y="0"/>
              <a:chExt cx="447694" cy="448871"/>
            </a:xfrm>
          </p:grpSpPr>
          <p:sp>
            <p:nvSpPr>
              <p:cNvPr id="334" name="Line"/>
              <p:cNvSpPr/>
              <p:nvPr/>
            </p:nvSpPr>
            <p:spPr>
              <a:xfrm>
                <a:off x="0" y="220547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35" name="Line"/>
              <p:cNvSpPr/>
              <p:nvPr/>
            </p:nvSpPr>
            <p:spPr>
              <a:xfrm>
                <a:off x="0" y="0"/>
                <a:ext cx="447695" cy="0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36" name="Line"/>
              <p:cNvSpPr/>
              <p:nvPr/>
            </p:nvSpPr>
            <p:spPr>
              <a:xfrm>
                <a:off x="0" y="44109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37" name="Line"/>
              <p:cNvSpPr/>
              <p:nvPr/>
            </p:nvSpPr>
            <p:spPr>
              <a:xfrm>
                <a:off x="0" y="110273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38" name="Line"/>
              <p:cNvSpPr/>
              <p:nvPr/>
            </p:nvSpPr>
            <p:spPr>
              <a:xfrm>
                <a:off x="0" y="33082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39" name="Line"/>
              <p:cNvSpPr/>
              <p:nvPr/>
            </p:nvSpPr>
            <p:spPr>
              <a:xfrm>
                <a:off x="0" y="27568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40" name="Line"/>
              <p:cNvSpPr/>
              <p:nvPr/>
            </p:nvSpPr>
            <p:spPr>
              <a:xfrm>
                <a:off x="0" y="38595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41" name="Line"/>
              <p:cNvSpPr/>
              <p:nvPr/>
            </p:nvSpPr>
            <p:spPr>
              <a:xfrm>
                <a:off x="0" y="165410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342" name="Line"/>
              <p:cNvSpPr/>
              <p:nvPr/>
            </p:nvSpPr>
            <p:spPr>
              <a:xfrm>
                <a:off x="0" y="55136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352" name="Group"/>
              <p:cNvGrpSpPr/>
              <p:nvPr/>
            </p:nvGrpSpPr>
            <p:grpSpPr>
              <a:xfrm rot="16200000">
                <a:off x="1256" y="4476"/>
                <a:ext cx="447696" cy="441096"/>
                <a:chOff x="0" y="0"/>
                <a:chExt cx="447694" cy="441095"/>
              </a:xfrm>
            </p:grpSpPr>
            <p:sp>
              <p:nvSpPr>
                <p:cNvPr id="343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44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45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46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47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48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49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50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351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sp>
          <p:nvSpPr>
            <p:cNvPr id="354" name="Square"/>
            <p:cNvSpPr/>
            <p:nvPr/>
          </p:nvSpPr>
          <p:spPr>
            <a:xfrm>
              <a:off x="3175" y="3905"/>
              <a:ext cx="444500" cy="444501"/>
            </a:xfrm>
            <a:prstGeom prst="rect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2667" y="87922"/>
              <a:ext cx="444185" cy="275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04" y="20087"/>
                  </a:lnTo>
                  <a:lnTo>
                    <a:pt x="3587" y="18508"/>
                  </a:lnTo>
                  <a:lnTo>
                    <a:pt x="4599" y="16206"/>
                  </a:lnTo>
                  <a:cubicBezTo>
                    <a:pt x="4736" y="15881"/>
                    <a:pt x="4874" y="15555"/>
                    <a:pt x="5011" y="15230"/>
                  </a:cubicBezTo>
                  <a:cubicBezTo>
                    <a:pt x="5148" y="14905"/>
                    <a:pt x="5286" y="14579"/>
                    <a:pt x="5423" y="14254"/>
                  </a:cubicBezTo>
                  <a:cubicBezTo>
                    <a:pt x="5593" y="14819"/>
                    <a:pt x="5762" y="15384"/>
                    <a:pt x="5932" y="15948"/>
                  </a:cubicBezTo>
                  <a:cubicBezTo>
                    <a:pt x="6102" y="16513"/>
                    <a:pt x="6272" y="17078"/>
                    <a:pt x="6442" y="17643"/>
                  </a:cubicBezTo>
                  <a:lnTo>
                    <a:pt x="8078" y="16008"/>
                  </a:lnTo>
                  <a:lnTo>
                    <a:pt x="9272" y="13609"/>
                  </a:lnTo>
                  <a:lnTo>
                    <a:pt x="10499" y="9377"/>
                  </a:lnTo>
                  <a:lnTo>
                    <a:pt x="12208" y="11732"/>
                  </a:lnTo>
                  <a:lnTo>
                    <a:pt x="13281" y="8587"/>
                  </a:lnTo>
                  <a:lnTo>
                    <a:pt x="14507" y="4200"/>
                  </a:lnTo>
                  <a:lnTo>
                    <a:pt x="15513" y="0"/>
                  </a:lnTo>
                  <a:lnTo>
                    <a:pt x="16848" y="4930"/>
                  </a:lnTo>
                  <a:lnTo>
                    <a:pt x="18336" y="3993"/>
                  </a:lnTo>
                  <a:lnTo>
                    <a:pt x="19783" y="9080"/>
                  </a:lnTo>
                  <a:lnTo>
                    <a:pt x="21600" y="13583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</p:grpSp>
      <p:graphicFrame>
        <p:nvGraphicFramePr>
          <p:cNvPr id="357" name="Table"/>
          <p:cNvGraphicFramePr/>
          <p:nvPr/>
        </p:nvGraphicFramePr>
        <p:xfrm>
          <a:off x="3809906" y="8042526"/>
          <a:ext cx="3070920" cy="7747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1144233"/>
                <a:gridCol w="1913985"/>
              </a:tblGrid>
              <a:tr h="190500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expect_equal()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is equal within small numerical tolerance?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expect_identical()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is exactly equal?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expect_match()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matches specified string or regular expression?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expect_output()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prints specified output?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pSp>
        <p:nvGrpSpPr>
          <p:cNvPr id="365" name="Group"/>
          <p:cNvGrpSpPr/>
          <p:nvPr/>
        </p:nvGrpSpPr>
        <p:grpSpPr>
          <a:xfrm>
            <a:off x="10592068" y="1948056"/>
            <a:ext cx="837369" cy="2766039"/>
            <a:chOff x="0" y="0"/>
            <a:chExt cx="837367" cy="2766038"/>
          </a:xfrm>
        </p:grpSpPr>
        <p:sp>
          <p:nvSpPr>
            <p:cNvPr id="358" name="Rectangle"/>
            <p:cNvSpPr/>
            <p:nvPr/>
          </p:nvSpPr>
          <p:spPr>
            <a:xfrm>
              <a:off x="0" y="0"/>
              <a:ext cx="837368" cy="376820"/>
            </a:xfrm>
            <a:prstGeom prst="rect">
              <a:avLst/>
            </a:pr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  <p:sp>
          <p:nvSpPr>
            <p:cNvPr id="359" name="Rectangle"/>
            <p:cNvSpPr/>
            <p:nvPr/>
          </p:nvSpPr>
          <p:spPr>
            <a:xfrm>
              <a:off x="0" y="398203"/>
              <a:ext cx="837368" cy="376820"/>
            </a:xfrm>
            <a:prstGeom prst="rect">
              <a:avLst/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  <p:sp>
          <p:nvSpPr>
            <p:cNvPr id="360" name="Rectangle"/>
            <p:cNvSpPr/>
            <p:nvPr/>
          </p:nvSpPr>
          <p:spPr>
            <a:xfrm>
              <a:off x="0" y="796406"/>
              <a:ext cx="837368" cy="376820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  <p:sp>
          <p:nvSpPr>
            <p:cNvPr id="361" name="Rectangle"/>
            <p:cNvSpPr/>
            <p:nvPr/>
          </p:nvSpPr>
          <p:spPr>
            <a:xfrm>
              <a:off x="0" y="1194609"/>
              <a:ext cx="837368" cy="376821"/>
            </a:xfrm>
            <a:prstGeom prst="rect">
              <a:avLst/>
            </a:prstGeom>
            <a:solidFill>
              <a:schemeClr val="accent2">
                <a:hueOff val="-2473792"/>
                <a:satOff val="-50209"/>
                <a:lumOff val="23543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  <p:sp>
          <p:nvSpPr>
            <p:cNvPr id="362" name="Rectangle"/>
            <p:cNvSpPr/>
            <p:nvPr/>
          </p:nvSpPr>
          <p:spPr>
            <a:xfrm>
              <a:off x="0" y="1592812"/>
              <a:ext cx="837368" cy="376821"/>
            </a:xfrm>
            <a:prstGeom prst="rect">
              <a:avLst/>
            </a:prstGeom>
            <a:solidFill>
              <a:srgbClr val="FFFC4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  <p:sp>
          <p:nvSpPr>
            <p:cNvPr id="363" name="Rectangle"/>
            <p:cNvSpPr/>
            <p:nvPr/>
          </p:nvSpPr>
          <p:spPr>
            <a:xfrm>
              <a:off x="0" y="1991015"/>
              <a:ext cx="837368" cy="376821"/>
            </a:xfrm>
            <a:prstGeom prst="rect">
              <a:avLst/>
            </a:prstGeom>
            <a:solidFill>
              <a:srgbClr val="FFA94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  <p:sp>
          <p:nvSpPr>
            <p:cNvPr id="364" name="Rectangle"/>
            <p:cNvSpPr/>
            <p:nvPr/>
          </p:nvSpPr>
          <p:spPr>
            <a:xfrm>
              <a:off x="0" y="2389218"/>
              <a:ext cx="837368" cy="376821"/>
            </a:xfrm>
            <a:prstGeom prst="rect">
              <a:avLst/>
            </a:prstGeom>
            <a:solidFill>
              <a:srgbClr val="FF4C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</p:grpSp>
      <p:sp>
        <p:nvSpPr>
          <p:cNvPr id="366" name="Select multiple elements by holding down shift and then selecting each. Click on a selected element before letting go of shift to unselect it.…"/>
          <p:cNvSpPr txBox="1"/>
          <p:nvPr/>
        </p:nvSpPr>
        <p:spPr>
          <a:xfrm>
            <a:off x="10473931" y="6421993"/>
            <a:ext cx="3135956" cy="2376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marL="114300" indent="-114300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Select multiple elements</a:t>
            </a:r>
            <a:r>
              <a:t> by holding down shift and then selecting each. Click on a selected element before letting go of shift to unselect it.</a:t>
            </a:r>
          </a:p>
          <a:p>
            <a:pPr marL="114300" indent="-114300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To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group elements together.</a:t>
            </a:r>
            <a:r>
              <a:t> Select them all , then click Arrange &gt; Group</a:t>
            </a:r>
          </a:p>
          <a:p>
            <a:pPr marL="114300" indent="-114300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To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evenly space multiple objects</a:t>
            </a:r>
            <a:r>
              <a:t>, select them all then Right Click &gt; Align objects or Right Click &gt; Distribute objects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Click on a table, then visit Format &gt;Table &gt; Row and Column Size to make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even width rows/columns</a:t>
            </a:r>
            <a:r>
              <a:t>.</a:t>
            </a:r>
          </a:p>
        </p:txBody>
      </p:sp>
      <p:grpSp>
        <p:nvGrpSpPr>
          <p:cNvPr id="374" name="Group"/>
          <p:cNvGrpSpPr/>
          <p:nvPr/>
        </p:nvGrpSpPr>
        <p:grpSpPr>
          <a:xfrm>
            <a:off x="10592068" y="1953211"/>
            <a:ext cx="837369" cy="2766039"/>
            <a:chOff x="0" y="0"/>
            <a:chExt cx="837367" cy="2766038"/>
          </a:xfrm>
        </p:grpSpPr>
        <p:sp>
          <p:nvSpPr>
            <p:cNvPr id="367" name="Rectangle"/>
            <p:cNvSpPr/>
            <p:nvPr/>
          </p:nvSpPr>
          <p:spPr>
            <a:xfrm>
              <a:off x="0" y="0"/>
              <a:ext cx="837368" cy="376820"/>
            </a:xfrm>
            <a:prstGeom prst="rect">
              <a:avLst/>
            </a:pr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  <p:sp>
          <p:nvSpPr>
            <p:cNvPr id="368" name="Rectangle"/>
            <p:cNvSpPr/>
            <p:nvPr/>
          </p:nvSpPr>
          <p:spPr>
            <a:xfrm>
              <a:off x="0" y="398203"/>
              <a:ext cx="837368" cy="376820"/>
            </a:xfrm>
            <a:prstGeom prst="rect">
              <a:avLst/>
            </a:prstGeom>
            <a:solidFill>
              <a:srgbClr val="797BA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  <p:sp>
          <p:nvSpPr>
            <p:cNvPr id="369" name="Rectangle"/>
            <p:cNvSpPr/>
            <p:nvPr/>
          </p:nvSpPr>
          <p:spPr>
            <a:xfrm>
              <a:off x="0" y="796406"/>
              <a:ext cx="837368" cy="376820"/>
            </a:xfrm>
            <a:prstGeom prst="rect">
              <a:avLst/>
            </a:prstGeom>
            <a:solidFill>
              <a:srgbClr val="407AA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  <p:sp>
          <p:nvSpPr>
            <p:cNvPr id="370" name="Rectangle"/>
            <p:cNvSpPr/>
            <p:nvPr/>
          </p:nvSpPr>
          <p:spPr>
            <a:xfrm>
              <a:off x="0" y="1194609"/>
              <a:ext cx="837368" cy="376821"/>
            </a:xfrm>
            <a:prstGeom prst="rect">
              <a:avLst/>
            </a:prstGeom>
            <a:solidFill>
              <a:srgbClr val="78A77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  <p:sp>
          <p:nvSpPr>
            <p:cNvPr id="371" name="Rectangle"/>
            <p:cNvSpPr/>
            <p:nvPr/>
          </p:nvSpPr>
          <p:spPr>
            <a:xfrm>
              <a:off x="0" y="1592812"/>
              <a:ext cx="837368" cy="376821"/>
            </a:xfrm>
            <a:prstGeom prst="rect">
              <a:avLst/>
            </a:prstGeom>
            <a:solidFill>
              <a:srgbClr val="FFFC7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  <p:sp>
          <p:nvSpPr>
            <p:cNvPr id="372" name="Rectangle"/>
            <p:cNvSpPr/>
            <p:nvPr/>
          </p:nvSpPr>
          <p:spPr>
            <a:xfrm>
              <a:off x="0" y="1991015"/>
              <a:ext cx="837368" cy="376821"/>
            </a:xfrm>
            <a:prstGeom prst="rect">
              <a:avLst/>
            </a:prstGeom>
            <a:solidFill>
              <a:srgbClr val="FFD47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  <p:sp>
          <p:nvSpPr>
            <p:cNvPr id="373" name="Rectangle"/>
            <p:cNvSpPr/>
            <p:nvPr/>
          </p:nvSpPr>
          <p:spPr>
            <a:xfrm>
              <a:off x="0" y="2389218"/>
              <a:ext cx="837368" cy="376821"/>
            </a:xfrm>
            <a:prstGeom prst="rect">
              <a:avLst/>
            </a:prstGeom>
            <a:solidFill>
              <a:srgbClr val="FF7E7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900">
                  <a:solidFill>
                    <a:srgbClr val="FFFFFF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</a:p>
          </p:txBody>
        </p:sp>
      </p:grpSp>
      <p:sp>
        <p:nvSpPr>
          <p:cNvPr id="375" name="Please use the following color scheme when designing new cheatsheets to be distributed through http://www.rstudio.com/resources/cheatsheets/"/>
          <p:cNvSpPr txBox="1"/>
          <p:nvPr/>
        </p:nvSpPr>
        <p:spPr>
          <a:xfrm>
            <a:off x="10513211" y="1108791"/>
            <a:ext cx="3135956" cy="813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Please use the following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color scheme </a:t>
            </a:r>
            <a:r>
              <a:t>when designing new cheatsheets to be distributed through </a:t>
            </a:r>
            <a:r>
              <a:rPr u="sng">
                <a:hlinkClick r:id="rId9" invalidUrl="" action="" tgtFrame="" tooltip="" history="1" highlightClick="0" endSnd="0"/>
              </a:rPr>
              <a:t>http://www.rstudio.com/resources/cheatsheets/</a:t>
            </a:r>
          </a:p>
        </p:txBody>
      </p:sp>
      <p:grpSp>
        <p:nvGrpSpPr>
          <p:cNvPr id="381" name="Group"/>
          <p:cNvGrpSpPr/>
          <p:nvPr/>
        </p:nvGrpSpPr>
        <p:grpSpPr>
          <a:xfrm>
            <a:off x="11510023" y="1959561"/>
            <a:ext cx="2088966" cy="2218355"/>
            <a:chOff x="0" y="-6350"/>
            <a:chExt cx="2088964" cy="2218353"/>
          </a:xfrm>
        </p:grpSpPr>
        <p:sp>
          <p:nvSpPr>
            <p:cNvPr id="376" name="Greys - Programming topics"/>
            <p:cNvSpPr txBox="1"/>
            <p:nvPr/>
          </p:nvSpPr>
          <p:spPr>
            <a:xfrm>
              <a:off x="0" y="-6351"/>
              <a:ext cx="2088965" cy="2996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2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Greys</a:t>
              </a:r>
              <a:r>
                <a:t> - Programming topics</a:t>
              </a:r>
            </a:p>
          </p:txBody>
        </p:sp>
        <p:sp>
          <p:nvSpPr>
            <p:cNvPr id="377" name="Purples - Reporting topics (knitr, R Markdown, etc.)"/>
            <p:cNvSpPr txBox="1"/>
            <p:nvPr/>
          </p:nvSpPr>
          <p:spPr>
            <a:xfrm>
              <a:off x="0" y="318047"/>
              <a:ext cx="2088965" cy="4710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90000"/>
                </a:lnSpc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2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Purples</a:t>
              </a:r>
              <a:r>
                <a:t> - Reporting topics (knitr, R Markdown, etc.)</a:t>
              </a:r>
            </a:p>
          </p:txBody>
        </p:sp>
        <p:sp>
          <p:nvSpPr>
            <p:cNvPr id="378" name="Blues - Shiny or RStudio related"/>
            <p:cNvSpPr txBox="1"/>
            <p:nvPr/>
          </p:nvSpPr>
          <p:spPr>
            <a:xfrm>
              <a:off x="0" y="814675"/>
              <a:ext cx="2088965" cy="2996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90000"/>
                </a:lnSpc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2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Blues</a:t>
              </a:r>
              <a:r>
                <a:t> - Shiny or RStudio related</a:t>
              </a:r>
            </a:p>
          </p:txBody>
        </p:sp>
        <p:sp>
          <p:nvSpPr>
            <p:cNvPr id="379" name="Greens - Data Visualization"/>
            <p:cNvSpPr txBox="1"/>
            <p:nvPr/>
          </p:nvSpPr>
          <p:spPr>
            <a:xfrm>
              <a:off x="0" y="1180639"/>
              <a:ext cx="2088965" cy="2996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90000"/>
                </a:lnSpc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2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Greens</a:t>
              </a:r>
              <a:r>
                <a:t> - Data Visualization</a:t>
              </a:r>
            </a:p>
          </p:txBody>
        </p:sp>
        <p:sp>
          <p:nvSpPr>
            <p:cNvPr id="380" name="Warm Colors - Data Manipulation and modeling topics"/>
            <p:cNvSpPr txBox="1"/>
            <p:nvPr/>
          </p:nvSpPr>
          <p:spPr>
            <a:xfrm>
              <a:off x="0" y="1569463"/>
              <a:ext cx="2088965" cy="6425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 algn="l">
                <a:lnSpc>
                  <a:spcPct val="90000"/>
                </a:lnSpc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2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Warm Colors</a:t>
              </a:r>
              <a:r>
                <a:t> - Data Manipulation and modeling topics</a:t>
              </a:r>
            </a:p>
          </p:txBody>
        </p:sp>
      </p:grpSp>
      <p:sp>
        <p:nvSpPr>
          <p:cNvPr id="382" name="dplyr::lead…"/>
          <p:cNvSpPr txBox="1"/>
          <p:nvPr/>
        </p:nvSpPr>
        <p:spPr>
          <a:xfrm>
            <a:off x="7512696" y="1593818"/>
            <a:ext cx="2391663" cy="4498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lead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Copy with values shifted by 1.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lag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Copy with values lagged by 1.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dense_rank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Ranks with no gaps.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min_rank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Ranks. Ties get min rank.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percent_rank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Ranks rescaled to [0, 1].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row_number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Ranks. Ties got to first value.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D77A00"/>
                </a:solidFill>
              </a:rPr>
              <a:t>dplyr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ntile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Bin vector into n buckets.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between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Are values between a and b?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cume_dist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distribution.</a:t>
            </a:r>
          </a:p>
        </p:txBody>
      </p:sp>
      <p:sp>
        <p:nvSpPr>
          <p:cNvPr id="383" name="Code snippets"/>
          <p:cNvSpPr txBox="1"/>
          <p:nvPr/>
        </p:nvSpPr>
        <p:spPr>
          <a:xfrm>
            <a:off x="7062709" y="6481550"/>
            <a:ext cx="3260831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Code snippets</a:t>
            </a:r>
          </a:p>
        </p:txBody>
      </p:sp>
      <p:sp>
        <p:nvSpPr>
          <p:cNvPr id="384" name="ggplot(mpg, aes(hwy, cty)) +…"/>
          <p:cNvSpPr txBox="1"/>
          <p:nvPr/>
        </p:nvSpPr>
        <p:spPr>
          <a:xfrm>
            <a:off x="7184849" y="6810095"/>
            <a:ext cx="3025059" cy="1366442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12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t>ggplot(mpg, aes(hwy, cty)) +</a:t>
            </a:r>
          </a:p>
          <a:p>
            <a:pPr algn="l">
              <a:lnSpc>
                <a:spcPct val="12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t> geom_point(aes(color = cyl)) +</a:t>
            </a:r>
          </a:p>
          <a:p>
            <a:pPr algn="l">
              <a:lnSpc>
                <a:spcPct val="12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t> geom_smooth(method ="lm") +</a:t>
            </a:r>
          </a:p>
          <a:p>
            <a:pPr algn="l">
              <a:lnSpc>
                <a:spcPct val="12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t> coord_cartesian() +</a:t>
            </a:r>
          </a:p>
          <a:p>
            <a:pPr algn="l">
              <a:lnSpc>
                <a:spcPct val="12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t> scale_color_gradient() +</a:t>
            </a:r>
          </a:p>
          <a:p>
            <a:pPr algn="l">
              <a:lnSpc>
                <a:spcPct val="120000"/>
              </a:lnSpc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t> theme_bw()</a:t>
            </a:r>
          </a:p>
        </p:txBody>
      </p:sp>
      <p:sp>
        <p:nvSpPr>
          <p:cNvPr id="385" name="explaining code"/>
          <p:cNvSpPr/>
          <p:nvPr/>
        </p:nvSpPr>
        <p:spPr>
          <a:xfrm>
            <a:off x="9297268" y="8071652"/>
            <a:ext cx="879873" cy="626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450" y="0"/>
                </a:moveTo>
                <a:lnTo>
                  <a:pt x="7171" y="6119"/>
                </a:lnTo>
                <a:lnTo>
                  <a:pt x="1832" y="6119"/>
                </a:lnTo>
                <a:cubicBezTo>
                  <a:pt x="822" y="6119"/>
                  <a:pt x="0" y="7274"/>
                  <a:pt x="0" y="8692"/>
                </a:cubicBezTo>
                <a:lnTo>
                  <a:pt x="0" y="19027"/>
                </a:lnTo>
                <a:cubicBezTo>
                  <a:pt x="0" y="20445"/>
                  <a:pt x="822" y="21600"/>
                  <a:pt x="1832" y="21600"/>
                </a:cubicBezTo>
                <a:lnTo>
                  <a:pt x="19778" y="21600"/>
                </a:lnTo>
                <a:cubicBezTo>
                  <a:pt x="20787" y="21600"/>
                  <a:pt x="21600" y="20445"/>
                  <a:pt x="21600" y="19027"/>
                </a:cubicBezTo>
                <a:lnTo>
                  <a:pt x="21600" y="8692"/>
                </a:lnTo>
                <a:cubicBezTo>
                  <a:pt x="21600" y="7274"/>
                  <a:pt x="20787" y="6119"/>
                  <a:pt x="19778" y="6119"/>
                </a:cubicBezTo>
                <a:lnTo>
                  <a:pt x="9879" y="6119"/>
                </a:lnTo>
                <a:lnTo>
                  <a:pt x="6450" y="0"/>
                </a:lnTo>
                <a:close/>
              </a:path>
            </a:pathLst>
          </a:cu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lnSpc>
                <a:spcPct val="8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explaining code</a:t>
            </a:r>
          </a:p>
        </p:txBody>
      </p:sp>
      <p:sp>
        <p:nvSpPr>
          <p:cNvPr id="386" name="can be…"/>
          <p:cNvSpPr/>
          <p:nvPr/>
        </p:nvSpPr>
        <p:spPr>
          <a:xfrm>
            <a:off x="8310129" y="8071652"/>
            <a:ext cx="879873" cy="626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450" y="0"/>
                </a:moveTo>
                <a:lnTo>
                  <a:pt x="7171" y="6119"/>
                </a:lnTo>
                <a:lnTo>
                  <a:pt x="1832" y="6119"/>
                </a:lnTo>
                <a:cubicBezTo>
                  <a:pt x="822" y="6119"/>
                  <a:pt x="0" y="7274"/>
                  <a:pt x="0" y="8692"/>
                </a:cubicBezTo>
                <a:lnTo>
                  <a:pt x="0" y="19027"/>
                </a:lnTo>
                <a:cubicBezTo>
                  <a:pt x="0" y="20445"/>
                  <a:pt x="822" y="21600"/>
                  <a:pt x="1832" y="21600"/>
                </a:cubicBezTo>
                <a:lnTo>
                  <a:pt x="19778" y="21600"/>
                </a:lnTo>
                <a:cubicBezTo>
                  <a:pt x="20787" y="21600"/>
                  <a:pt x="21600" y="20445"/>
                  <a:pt x="21600" y="19027"/>
                </a:cubicBezTo>
                <a:lnTo>
                  <a:pt x="21600" y="8692"/>
                </a:lnTo>
                <a:cubicBezTo>
                  <a:pt x="21600" y="7274"/>
                  <a:pt x="20787" y="6119"/>
                  <a:pt x="19778" y="6119"/>
                </a:cubicBezTo>
                <a:lnTo>
                  <a:pt x="9879" y="6119"/>
                </a:lnTo>
                <a:lnTo>
                  <a:pt x="6450" y="0"/>
                </a:lnTo>
                <a:close/>
              </a:path>
            </a:pathLst>
          </a:cu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can be </a:t>
            </a:r>
          </a:p>
          <a:p>
            <a:pPr>
              <a:lnSpc>
                <a:spcPct val="8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useful for</a:t>
            </a:r>
          </a:p>
        </p:txBody>
      </p:sp>
      <p:sp>
        <p:nvSpPr>
          <p:cNvPr id="387" name="Word balloons"/>
          <p:cNvSpPr/>
          <p:nvPr/>
        </p:nvSpPr>
        <p:spPr>
          <a:xfrm>
            <a:off x="7322990" y="8071652"/>
            <a:ext cx="879873" cy="626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450" y="0"/>
                </a:moveTo>
                <a:lnTo>
                  <a:pt x="7171" y="6119"/>
                </a:lnTo>
                <a:lnTo>
                  <a:pt x="1832" y="6119"/>
                </a:lnTo>
                <a:cubicBezTo>
                  <a:pt x="822" y="6119"/>
                  <a:pt x="0" y="7274"/>
                  <a:pt x="0" y="8692"/>
                </a:cubicBezTo>
                <a:lnTo>
                  <a:pt x="0" y="19027"/>
                </a:lnTo>
                <a:cubicBezTo>
                  <a:pt x="0" y="20445"/>
                  <a:pt x="822" y="21600"/>
                  <a:pt x="1832" y="21600"/>
                </a:cubicBezTo>
                <a:lnTo>
                  <a:pt x="19778" y="21600"/>
                </a:lnTo>
                <a:cubicBezTo>
                  <a:pt x="20787" y="21600"/>
                  <a:pt x="21600" y="20445"/>
                  <a:pt x="21600" y="19027"/>
                </a:cubicBezTo>
                <a:lnTo>
                  <a:pt x="21600" y="8692"/>
                </a:lnTo>
                <a:cubicBezTo>
                  <a:pt x="21600" y="7274"/>
                  <a:pt x="20787" y="6119"/>
                  <a:pt x="19778" y="6119"/>
                </a:cubicBezTo>
                <a:lnTo>
                  <a:pt x="9879" y="6119"/>
                </a:lnTo>
                <a:lnTo>
                  <a:pt x="6450" y="0"/>
                </a:lnTo>
                <a:close/>
              </a:path>
            </a:pathLst>
          </a:cu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lnSpc>
                <a:spcPct val="8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Word balloons</a:t>
            </a:r>
          </a:p>
        </p:txBody>
      </p:sp>
      <p:sp>
        <p:nvSpPr>
          <p:cNvPr id="388" name="Where possible, use code that works when run."/>
          <p:cNvSpPr txBox="1"/>
          <p:nvPr/>
        </p:nvSpPr>
        <p:spPr>
          <a:xfrm>
            <a:off x="7134070" y="1200820"/>
            <a:ext cx="3135956" cy="29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Where possible, use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code that works</a:t>
            </a:r>
            <a:r>
              <a:t> when run.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Rounded Rectangle"/>
          <p:cNvSpPr/>
          <p:nvPr/>
        </p:nvSpPr>
        <p:spPr>
          <a:xfrm>
            <a:off x="263086" y="1901745"/>
            <a:ext cx="4386486" cy="8467049"/>
          </a:xfrm>
          <a:prstGeom prst="roundRect">
            <a:avLst>
              <a:gd name="adj" fmla="val 1444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391" name="Basics"/>
          <p:cNvSpPr/>
          <p:nvPr/>
        </p:nvSpPr>
        <p:spPr>
          <a:xfrm>
            <a:off x="260934" y="1901745"/>
            <a:ext cx="4390791" cy="387049"/>
          </a:xfrm>
          <a:prstGeom prst="roundRect">
            <a:avLst>
              <a:gd name="adj" fmla="val 1663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Basics</a:t>
            </a:r>
          </a:p>
        </p:txBody>
      </p:sp>
      <p:sp>
        <p:nvSpPr>
          <p:cNvPr id="392" name="Three Column…"/>
          <p:cNvSpPr txBox="1"/>
          <p:nvPr>
            <p:ph type="title"/>
          </p:nvPr>
        </p:nvSpPr>
        <p:spPr>
          <a:xfrm>
            <a:off x="277225" y="273049"/>
            <a:ext cx="4390791" cy="1168079"/>
          </a:xfrm>
          <a:prstGeom prst="rect">
            <a:avLst/>
          </a:prstGeom>
        </p:spPr>
        <p:txBody>
          <a:bodyPr/>
          <a:lstStyle/>
          <a:p>
            <a:pPr defTabSz="280415">
              <a:lnSpc>
                <a:spcPct val="80000"/>
              </a:lnSpc>
              <a:defRPr sz="4224">
                <a:solidFill>
                  <a:srgbClr val="53585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3167"/>
              <a:t>Three Column</a:t>
            </a:r>
          </a:p>
          <a:p>
            <a:pPr defTabSz="280415">
              <a:lnSpc>
                <a:spcPct val="90000"/>
              </a:lnSpc>
              <a:defRPr sz="2304">
                <a:solidFill>
                  <a:srgbClr val="53585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layout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defTabSz="280415">
              <a:lnSpc>
                <a:spcPct val="90000"/>
              </a:lnSpc>
              <a:defRPr sz="1968">
                <a:solidFill>
                  <a:srgbClr val="53585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Cheat Sheet </a:t>
            </a:r>
          </a:p>
        </p:txBody>
      </p:sp>
      <p:sp>
        <p:nvSpPr>
          <p:cNvPr id="393" name="Your…"/>
          <p:cNvSpPr/>
          <p:nvPr/>
        </p:nvSpPr>
        <p:spPr>
          <a:xfrm>
            <a:off x="1826816" y="1377023"/>
            <a:ext cx="1291608" cy="487312"/>
          </a:xfrm>
          <a:prstGeom prst="roundRect">
            <a:avLst>
              <a:gd name="adj" fmla="val 39092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>
              <a:lnSpc>
                <a:spcPct val="70000"/>
              </a:lnSpc>
              <a:defRPr b="1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sz="1600"/>
              <a:t>Your</a:t>
            </a:r>
            <a:r>
              <a:t> </a:t>
            </a:r>
          </a:p>
          <a:p>
            <a:pPr>
              <a:lnSpc>
                <a:spcPct val="70000"/>
              </a:lnSpc>
              <a:defRPr b="1" sz="2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LOGO</a:t>
            </a:r>
          </a:p>
        </p:txBody>
      </p:sp>
      <p:sp>
        <p:nvSpPr>
          <p:cNvPr id="394" name="RStudio® is a trademark of RStudio, Inc.  •  CC BY Your Name •  Your@email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Your Name •  Your@email.com  •  844-448-1212 • </a:t>
            </a:r>
            <a:r>
              <a:rPr u="sng">
                <a:hlinkClick r:id="rId3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395" name="Learn more at web page or vignette  •  package  version  •  Updated: 3/15"/>
          <p:cNvSpPr txBox="1"/>
          <p:nvPr/>
        </p:nvSpPr>
        <p:spPr>
          <a:xfrm>
            <a:off x="8723072" y="10340910"/>
            <a:ext cx="5041410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at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web page or vignette  </a:t>
            </a:r>
            <a:r>
              <a:t>•  package  version  •  Updated: 3/15</a:t>
            </a:r>
          </a:p>
        </p:txBody>
      </p:sp>
      <p:sp>
        <p:nvSpPr>
          <p:cNvPr id="396" name="Rounded Rectangle"/>
          <p:cNvSpPr/>
          <p:nvPr/>
        </p:nvSpPr>
        <p:spPr>
          <a:xfrm>
            <a:off x="4790962" y="1901745"/>
            <a:ext cx="8915401" cy="2949848"/>
          </a:xfrm>
          <a:prstGeom prst="roundRect">
            <a:avLst>
              <a:gd name="adj" fmla="val 2147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397" name="Code and Color"/>
          <p:cNvSpPr/>
          <p:nvPr/>
        </p:nvSpPr>
        <p:spPr>
          <a:xfrm>
            <a:off x="4791666" y="1901745"/>
            <a:ext cx="8915401" cy="387049"/>
          </a:xfrm>
          <a:prstGeom prst="roundRect">
            <a:avLst>
              <a:gd name="adj" fmla="val 1663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Code and Color</a:t>
            </a:r>
          </a:p>
        </p:txBody>
      </p:sp>
      <p:sp>
        <p:nvSpPr>
          <p:cNvPr id="398" name="Useful Elements"/>
          <p:cNvSpPr/>
          <p:nvPr/>
        </p:nvSpPr>
        <p:spPr>
          <a:xfrm>
            <a:off x="4797133" y="4962676"/>
            <a:ext cx="4388434" cy="387049"/>
          </a:xfrm>
          <a:prstGeom prst="roundRect">
            <a:avLst>
              <a:gd name="adj" fmla="val 1663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Useful Elements</a:t>
            </a:r>
          </a:p>
        </p:txBody>
      </p:sp>
      <p:sp>
        <p:nvSpPr>
          <p:cNvPr id="399" name="Logistics"/>
          <p:cNvSpPr/>
          <p:nvPr/>
        </p:nvSpPr>
        <p:spPr>
          <a:xfrm>
            <a:off x="9307324" y="4962676"/>
            <a:ext cx="4394201" cy="387049"/>
          </a:xfrm>
          <a:prstGeom prst="roundRect">
            <a:avLst>
              <a:gd name="adj" fmla="val 1663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Logistics</a:t>
            </a:r>
          </a:p>
        </p:txBody>
      </p:sp>
      <p:sp>
        <p:nvSpPr>
          <p:cNvPr id="400" name="Layout Suggestions"/>
          <p:cNvSpPr/>
          <p:nvPr/>
        </p:nvSpPr>
        <p:spPr>
          <a:xfrm>
            <a:off x="4791666" y="247047"/>
            <a:ext cx="8915401" cy="387049"/>
          </a:xfrm>
          <a:prstGeom prst="roundRect">
            <a:avLst>
              <a:gd name="adj" fmla="val 1663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Layout Suggestions</a:t>
            </a:r>
          </a:p>
        </p:txBody>
      </p:sp>
      <p:sp>
        <p:nvSpPr>
          <p:cNvPr id="401" name="Thank you for making a new cheatsheet for R! These cheatsheets have an important job:…"/>
          <p:cNvSpPr txBox="1"/>
          <p:nvPr/>
        </p:nvSpPr>
        <p:spPr>
          <a:xfrm>
            <a:off x="305537" y="2276510"/>
            <a:ext cx="4301585" cy="6325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90000"/>
              </a:lnSpc>
              <a:spcBef>
                <a:spcPts val="10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Thank you</a:t>
            </a:r>
            <a:r>
              <a:t> for making a new cheatsheet for R! These cheatsheets have an important job: </a:t>
            </a:r>
          </a:p>
          <a:p>
            <a:pPr>
              <a:lnSpc>
                <a:spcPct val="90000"/>
              </a:lnSpc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Cheatsheets make it easy for R users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to look up useful information.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Remember that the best cheatsheets are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visual</a:t>
            </a:r>
            <a:r>
              <a:t>—not written—documents. Whenever possible use visual elements to make it easier for readers to find the information they need.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1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a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layout</a:t>
            </a:r>
            <a:r>
              <a:t> that flows and makes it easy to zero in on specific topics.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2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3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2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visualizations</a:t>
            </a:r>
            <a:r>
              <a:t> to explain concepts quickly and concisely.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3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4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3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visual elements to make the sheet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scannable</a:t>
            </a:r>
            <a:r>
              <a:t>.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4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5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6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7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4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visual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emphasis</a:t>
            </a:r>
            <a:r>
              <a:t> (like color, size, and font weight) to make important information easy to find.</a:t>
            </a:r>
          </a:p>
        </p:txBody>
      </p:sp>
      <p:grpSp>
        <p:nvGrpSpPr>
          <p:cNvPr id="408" name="Group"/>
          <p:cNvGrpSpPr/>
          <p:nvPr/>
        </p:nvGrpSpPr>
        <p:grpSpPr>
          <a:xfrm>
            <a:off x="1302189" y="6020072"/>
            <a:ext cx="2404981" cy="584201"/>
            <a:chOff x="25400" y="25400"/>
            <a:chExt cx="2404980" cy="584199"/>
          </a:xfrm>
        </p:grpSpPr>
        <p:sp>
          <p:nvSpPr>
            <p:cNvPr id="402" name="Triangle"/>
            <p:cNvSpPr/>
            <p:nvPr/>
          </p:nvSpPr>
          <p:spPr>
            <a:xfrm rot="5400000">
              <a:off x="910142" y="-591368"/>
              <a:ext cx="566803" cy="180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10020">
                  <a:schemeClr val="accent1"/>
                </a:gs>
                <a:gs pos="54709">
                  <a:srgbClr val="6C9DCB"/>
                </a:gs>
                <a:gs pos="100000">
                  <a:srgbClr val="D6D6D6"/>
                </a:gs>
              </a:gsLst>
              <a:path path="shape">
                <a:fillToRect l="50000" t="22662" r="50000" b="77337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405" name="Group"/>
            <p:cNvGrpSpPr/>
            <p:nvPr/>
          </p:nvGrpSpPr>
          <p:grpSpPr>
            <a:xfrm>
              <a:off x="25400" y="25400"/>
              <a:ext cx="2404981" cy="584200"/>
              <a:chOff x="25400" y="25400"/>
              <a:chExt cx="2404980" cy="584199"/>
            </a:xfrm>
          </p:grpSpPr>
          <p:graphicFrame>
            <p:nvGraphicFramePr>
              <p:cNvPr id="403" name="Table"/>
              <p:cNvGraphicFramePr/>
              <p:nvPr/>
            </p:nvGraphicFramePr>
            <p:xfrm>
              <a:off x="25400" y="25400"/>
              <a:ext cx="241919" cy="584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81337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</a:tbl>
              </a:graphicData>
            </a:graphic>
          </p:graphicFrame>
          <p:graphicFrame>
            <p:nvGraphicFramePr>
              <p:cNvPr id="404" name="Table"/>
              <p:cNvGraphicFramePr/>
              <p:nvPr/>
            </p:nvGraphicFramePr>
            <p:xfrm>
              <a:off x="2188462" y="254000"/>
              <a:ext cx="241919" cy="1270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81337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</a:tbl>
              </a:graphicData>
            </a:graphic>
          </p:graphicFrame>
        </p:grpSp>
        <p:sp>
          <p:nvSpPr>
            <p:cNvPr id="406" name="Triangle"/>
            <p:cNvSpPr/>
            <p:nvPr/>
          </p:nvSpPr>
          <p:spPr>
            <a:xfrm rot="5400000">
              <a:off x="1818624" y="166581"/>
              <a:ext cx="251183" cy="289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07" name="summary…"/>
            <p:cNvSpPr txBox="1"/>
            <p:nvPr/>
          </p:nvSpPr>
          <p:spPr>
            <a:xfrm>
              <a:off x="320604" y="32908"/>
              <a:ext cx="900250" cy="5130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60000"/>
                </a:lnSpc>
                <a:spcBef>
                  <a:spcPts val="300"/>
                </a:spcBef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summary</a:t>
              </a:r>
              <a:endParaRPr b="1"/>
            </a:p>
            <a:p>
              <a:pPr>
                <a:lnSpc>
                  <a:spcPct val="60000"/>
                </a:lnSpc>
                <a:spcBef>
                  <a:spcPts val="300"/>
                </a:spcBef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function</a:t>
              </a:r>
            </a:p>
          </p:txBody>
        </p:sp>
      </p:grpSp>
      <p:sp>
        <p:nvSpPr>
          <p:cNvPr id="409" name="dplyr::bind_rows(y, z)…"/>
          <p:cNvSpPr txBox="1"/>
          <p:nvPr/>
        </p:nvSpPr>
        <p:spPr>
          <a:xfrm>
            <a:off x="1354021" y="8489661"/>
            <a:ext cx="2202787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bind_rows(y, z)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Append z to y as new rows.</a:t>
            </a:r>
          </a:p>
        </p:txBody>
      </p:sp>
      <p:sp>
        <p:nvSpPr>
          <p:cNvPr id="410" name="j + geom_area()…"/>
          <p:cNvSpPr txBox="1"/>
          <p:nvPr/>
        </p:nvSpPr>
        <p:spPr>
          <a:xfrm>
            <a:off x="1712645" y="7083478"/>
            <a:ext cx="2009809" cy="9817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8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j +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geom_area()</a:t>
            </a:r>
          </a:p>
          <a:p>
            <a:pPr algn="l">
              <a:lnSpc>
                <a:spcPct val="80000"/>
              </a:lnSpc>
              <a:spcBef>
                <a:spcPts val="1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alpha, color, fill, linetype, size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8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2">
                    <a:hueOff val="-2473792"/>
                    <a:satOff val="-50209"/>
                    <a:lumOff val="23543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j +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geom_line()</a:t>
            </a:r>
          </a:p>
          <a:p>
            <a:pPr algn="l">
              <a:lnSpc>
                <a:spcPct val="80000"/>
              </a:lnSpc>
              <a:spcBef>
                <a:spcPts val="14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alpha, color, linetype, size</a:t>
            </a:r>
          </a:p>
        </p:txBody>
      </p:sp>
      <p:grpSp>
        <p:nvGrpSpPr>
          <p:cNvPr id="434" name="Group"/>
          <p:cNvGrpSpPr/>
          <p:nvPr/>
        </p:nvGrpSpPr>
        <p:grpSpPr>
          <a:xfrm>
            <a:off x="1188374" y="7079691"/>
            <a:ext cx="449505" cy="453669"/>
            <a:chOff x="0" y="0"/>
            <a:chExt cx="449503" cy="453667"/>
          </a:xfrm>
        </p:grpSpPr>
        <p:sp>
          <p:nvSpPr>
            <p:cNvPr id="411" name="Square"/>
            <p:cNvSpPr/>
            <p:nvPr/>
          </p:nvSpPr>
          <p:spPr>
            <a:xfrm>
              <a:off x="1597" y="2185"/>
              <a:ext cx="444501" cy="4445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431" name="Group"/>
            <p:cNvGrpSpPr/>
            <p:nvPr/>
          </p:nvGrpSpPr>
          <p:grpSpPr>
            <a:xfrm>
              <a:off x="0" y="0"/>
              <a:ext cx="447695" cy="448872"/>
              <a:chOff x="0" y="0"/>
              <a:chExt cx="447694" cy="448871"/>
            </a:xfrm>
          </p:grpSpPr>
          <p:sp>
            <p:nvSpPr>
              <p:cNvPr id="412" name="Line"/>
              <p:cNvSpPr/>
              <p:nvPr/>
            </p:nvSpPr>
            <p:spPr>
              <a:xfrm>
                <a:off x="0" y="220547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13" name="Line"/>
              <p:cNvSpPr/>
              <p:nvPr/>
            </p:nvSpPr>
            <p:spPr>
              <a:xfrm>
                <a:off x="0" y="0"/>
                <a:ext cx="447695" cy="0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14" name="Line"/>
              <p:cNvSpPr/>
              <p:nvPr/>
            </p:nvSpPr>
            <p:spPr>
              <a:xfrm>
                <a:off x="0" y="44109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15" name="Line"/>
              <p:cNvSpPr/>
              <p:nvPr/>
            </p:nvSpPr>
            <p:spPr>
              <a:xfrm>
                <a:off x="0" y="110273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16" name="Line"/>
              <p:cNvSpPr/>
              <p:nvPr/>
            </p:nvSpPr>
            <p:spPr>
              <a:xfrm>
                <a:off x="0" y="33082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17" name="Line"/>
              <p:cNvSpPr/>
              <p:nvPr/>
            </p:nvSpPr>
            <p:spPr>
              <a:xfrm>
                <a:off x="0" y="27568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18" name="Line"/>
              <p:cNvSpPr/>
              <p:nvPr/>
            </p:nvSpPr>
            <p:spPr>
              <a:xfrm>
                <a:off x="0" y="38595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19" name="Line"/>
              <p:cNvSpPr/>
              <p:nvPr/>
            </p:nvSpPr>
            <p:spPr>
              <a:xfrm>
                <a:off x="0" y="165410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20" name="Line"/>
              <p:cNvSpPr/>
              <p:nvPr/>
            </p:nvSpPr>
            <p:spPr>
              <a:xfrm>
                <a:off x="0" y="55136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430" name="Group"/>
              <p:cNvGrpSpPr/>
              <p:nvPr/>
            </p:nvGrpSpPr>
            <p:grpSpPr>
              <a:xfrm rot="16200000">
                <a:off x="1256" y="4476"/>
                <a:ext cx="447696" cy="441096"/>
                <a:chOff x="0" y="0"/>
                <a:chExt cx="447694" cy="441095"/>
              </a:xfrm>
            </p:grpSpPr>
            <p:sp>
              <p:nvSpPr>
                <p:cNvPr id="421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22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23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24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25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26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27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28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29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sp>
          <p:nvSpPr>
            <p:cNvPr id="432" name="Shape"/>
            <p:cNvSpPr/>
            <p:nvPr/>
          </p:nvSpPr>
          <p:spPr>
            <a:xfrm>
              <a:off x="315" y="92719"/>
              <a:ext cx="449189" cy="360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0" y="16494"/>
                  </a:moveTo>
                  <a:lnTo>
                    <a:pt x="2281" y="15338"/>
                  </a:lnTo>
                  <a:lnTo>
                    <a:pt x="3747" y="14133"/>
                  </a:lnTo>
                  <a:lnTo>
                    <a:pt x="4748" y="12375"/>
                  </a:lnTo>
                  <a:cubicBezTo>
                    <a:pt x="4884" y="12127"/>
                    <a:pt x="5019" y="11878"/>
                    <a:pt x="5155" y="11630"/>
                  </a:cubicBezTo>
                  <a:cubicBezTo>
                    <a:pt x="5291" y="11381"/>
                    <a:pt x="5427" y="11133"/>
                    <a:pt x="5563" y="10884"/>
                  </a:cubicBezTo>
                  <a:cubicBezTo>
                    <a:pt x="5730" y="11316"/>
                    <a:pt x="5898" y="11747"/>
                    <a:pt x="6066" y="12178"/>
                  </a:cubicBezTo>
                  <a:cubicBezTo>
                    <a:pt x="6234" y="12610"/>
                    <a:pt x="6402" y="13041"/>
                    <a:pt x="6570" y="13472"/>
                  </a:cubicBezTo>
                  <a:lnTo>
                    <a:pt x="8188" y="12224"/>
                  </a:lnTo>
                  <a:lnTo>
                    <a:pt x="9369" y="10392"/>
                  </a:lnTo>
                  <a:lnTo>
                    <a:pt x="10582" y="7160"/>
                  </a:lnTo>
                  <a:lnTo>
                    <a:pt x="12272" y="8959"/>
                  </a:lnTo>
                  <a:lnTo>
                    <a:pt x="13333" y="6557"/>
                  </a:lnTo>
                  <a:lnTo>
                    <a:pt x="14546" y="3207"/>
                  </a:lnTo>
                  <a:lnTo>
                    <a:pt x="15541" y="0"/>
                  </a:lnTo>
                  <a:lnTo>
                    <a:pt x="16860" y="3764"/>
                  </a:lnTo>
                  <a:lnTo>
                    <a:pt x="18332" y="3049"/>
                  </a:lnTo>
                  <a:lnTo>
                    <a:pt x="19763" y="6934"/>
                  </a:lnTo>
                  <a:lnTo>
                    <a:pt x="21600" y="10679"/>
                  </a:lnTo>
                  <a:lnTo>
                    <a:pt x="21459" y="21600"/>
                  </a:lnTo>
                  <a:lnTo>
                    <a:pt x="0" y="21508"/>
                  </a:lnTo>
                  <a:lnTo>
                    <a:pt x="200" y="16494"/>
                  </a:lnTo>
                  <a:close/>
                </a:path>
              </a:pathLst>
            </a:custGeom>
            <a:solidFill>
              <a:srgbClr val="53585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433" name="Square"/>
            <p:cNvSpPr/>
            <p:nvPr/>
          </p:nvSpPr>
          <p:spPr>
            <a:xfrm>
              <a:off x="3175" y="4272"/>
              <a:ext cx="444500" cy="444501"/>
            </a:xfrm>
            <a:prstGeom prst="rect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58" name="Group"/>
          <p:cNvGrpSpPr/>
          <p:nvPr/>
        </p:nvGrpSpPr>
        <p:grpSpPr>
          <a:xfrm>
            <a:off x="1188374" y="7585674"/>
            <a:ext cx="447696" cy="448872"/>
            <a:chOff x="0" y="0"/>
            <a:chExt cx="447694" cy="448871"/>
          </a:xfrm>
        </p:grpSpPr>
        <p:sp>
          <p:nvSpPr>
            <p:cNvPr id="435" name="Square"/>
            <p:cNvSpPr/>
            <p:nvPr/>
          </p:nvSpPr>
          <p:spPr>
            <a:xfrm>
              <a:off x="2501" y="2185"/>
              <a:ext cx="444501" cy="4445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455" name="Group"/>
            <p:cNvGrpSpPr/>
            <p:nvPr/>
          </p:nvGrpSpPr>
          <p:grpSpPr>
            <a:xfrm>
              <a:off x="0" y="0"/>
              <a:ext cx="447695" cy="448872"/>
              <a:chOff x="0" y="0"/>
              <a:chExt cx="447694" cy="448871"/>
            </a:xfrm>
          </p:grpSpPr>
          <p:sp>
            <p:nvSpPr>
              <p:cNvPr id="436" name="Line"/>
              <p:cNvSpPr/>
              <p:nvPr/>
            </p:nvSpPr>
            <p:spPr>
              <a:xfrm>
                <a:off x="0" y="220547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37" name="Line"/>
              <p:cNvSpPr/>
              <p:nvPr/>
            </p:nvSpPr>
            <p:spPr>
              <a:xfrm>
                <a:off x="0" y="0"/>
                <a:ext cx="447695" cy="0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38" name="Line"/>
              <p:cNvSpPr/>
              <p:nvPr/>
            </p:nvSpPr>
            <p:spPr>
              <a:xfrm>
                <a:off x="0" y="44109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39" name="Line"/>
              <p:cNvSpPr/>
              <p:nvPr/>
            </p:nvSpPr>
            <p:spPr>
              <a:xfrm>
                <a:off x="0" y="110273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40" name="Line"/>
              <p:cNvSpPr/>
              <p:nvPr/>
            </p:nvSpPr>
            <p:spPr>
              <a:xfrm>
                <a:off x="0" y="33082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41" name="Line"/>
              <p:cNvSpPr/>
              <p:nvPr/>
            </p:nvSpPr>
            <p:spPr>
              <a:xfrm>
                <a:off x="0" y="27568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42" name="Line"/>
              <p:cNvSpPr/>
              <p:nvPr/>
            </p:nvSpPr>
            <p:spPr>
              <a:xfrm>
                <a:off x="0" y="38595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43" name="Line"/>
              <p:cNvSpPr/>
              <p:nvPr/>
            </p:nvSpPr>
            <p:spPr>
              <a:xfrm>
                <a:off x="0" y="165410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444" name="Line"/>
              <p:cNvSpPr/>
              <p:nvPr/>
            </p:nvSpPr>
            <p:spPr>
              <a:xfrm>
                <a:off x="0" y="55136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454" name="Group"/>
              <p:cNvGrpSpPr/>
              <p:nvPr/>
            </p:nvGrpSpPr>
            <p:grpSpPr>
              <a:xfrm rot="16200000">
                <a:off x="1256" y="4476"/>
                <a:ext cx="447696" cy="441096"/>
                <a:chOff x="0" y="0"/>
                <a:chExt cx="447694" cy="441095"/>
              </a:xfrm>
            </p:grpSpPr>
            <p:sp>
              <p:nvSpPr>
                <p:cNvPr id="445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46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47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48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49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0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1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2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453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sp>
          <p:nvSpPr>
            <p:cNvPr id="456" name="Square"/>
            <p:cNvSpPr/>
            <p:nvPr/>
          </p:nvSpPr>
          <p:spPr>
            <a:xfrm>
              <a:off x="3175" y="3905"/>
              <a:ext cx="444500" cy="444501"/>
            </a:xfrm>
            <a:prstGeom prst="rect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2667" y="87922"/>
              <a:ext cx="444185" cy="275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04" y="20087"/>
                  </a:lnTo>
                  <a:lnTo>
                    <a:pt x="3587" y="18508"/>
                  </a:lnTo>
                  <a:lnTo>
                    <a:pt x="4599" y="16206"/>
                  </a:lnTo>
                  <a:cubicBezTo>
                    <a:pt x="4736" y="15881"/>
                    <a:pt x="4874" y="15555"/>
                    <a:pt x="5011" y="15230"/>
                  </a:cubicBezTo>
                  <a:cubicBezTo>
                    <a:pt x="5148" y="14905"/>
                    <a:pt x="5286" y="14579"/>
                    <a:pt x="5423" y="14254"/>
                  </a:cubicBezTo>
                  <a:cubicBezTo>
                    <a:pt x="5593" y="14819"/>
                    <a:pt x="5762" y="15384"/>
                    <a:pt x="5932" y="15948"/>
                  </a:cubicBezTo>
                  <a:cubicBezTo>
                    <a:pt x="6102" y="16513"/>
                    <a:pt x="6272" y="17078"/>
                    <a:pt x="6442" y="17643"/>
                  </a:cubicBezTo>
                  <a:lnTo>
                    <a:pt x="8078" y="16008"/>
                  </a:lnTo>
                  <a:lnTo>
                    <a:pt x="9272" y="13609"/>
                  </a:lnTo>
                  <a:lnTo>
                    <a:pt x="10499" y="9377"/>
                  </a:lnTo>
                  <a:lnTo>
                    <a:pt x="12208" y="11732"/>
                  </a:lnTo>
                  <a:lnTo>
                    <a:pt x="13281" y="8587"/>
                  </a:lnTo>
                  <a:lnTo>
                    <a:pt x="14507" y="4200"/>
                  </a:lnTo>
                  <a:lnTo>
                    <a:pt x="15513" y="0"/>
                  </a:lnTo>
                  <a:lnTo>
                    <a:pt x="16848" y="4930"/>
                  </a:lnTo>
                  <a:lnTo>
                    <a:pt x="18336" y="3993"/>
                  </a:lnTo>
                  <a:lnTo>
                    <a:pt x="19783" y="9080"/>
                  </a:lnTo>
                  <a:lnTo>
                    <a:pt x="21600" y="13583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</p:grpSp>
      <p:pic>
        <p:nvPicPr>
          <p:cNvPr id="459" name="ggplot2-cheatsheet.png" descr="ggplot2-cheatsheet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8528" y="4478065"/>
            <a:ext cx="1370976" cy="1059391"/>
          </a:xfrm>
          <a:prstGeom prst="rect">
            <a:avLst/>
          </a:prstGeom>
          <a:ln w="3175">
            <a:solidFill>
              <a:srgbClr val="000000"/>
            </a:solidFill>
            <a:miter lim="400000"/>
          </a:ln>
        </p:spPr>
      </p:pic>
      <p:grpSp>
        <p:nvGrpSpPr>
          <p:cNvPr id="462" name="Group"/>
          <p:cNvGrpSpPr/>
          <p:nvPr/>
        </p:nvGrpSpPr>
        <p:grpSpPr>
          <a:xfrm>
            <a:off x="1163037" y="4576636"/>
            <a:ext cx="1247567" cy="968018"/>
            <a:chOff x="0" y="0"/>
            <a:chExt cx="1247566" cy="968016"/>
          </a:xfrm>
        </p:grpSpPr>
        <p:sp>
          <p:nvSpPr>
            <p:cNvPr id="460" name="Line"/>
            <p:cNvSpPr/>
            <p:nvPr/>
          </p:nvSpPr>
          <p:spPr>
            <a:xfrm>
              <a:off x="-1" y="0"/>
              <a:ext cx="1119317" cy="861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600" fill="norm" stroke="1" extrusionOk="0">
                  <a:moveTo>
                    <a:pt x="854" y="685"/>
                  </a:moveTo>
                  <a:cubicBezTo>
                    <a:pt x="275" y="4059"/>
                    <a:pt x="-11" y="7506"/>
                    <a:pt x="0" y="10963"/>
                  </a:cubicBezTo>
                  <a:cubicBezTo>
                    <a:pt x="12" y="14423"/>
                    <a:pt x="321" y="17871"/>
                    <a:pt x="923" y="21242"/>
                  </a:cubicBezTo>
                  <a:cubicBezTo>
                    <a:pt x="1303" y="17428"/>
                    <a:pt x="2054" y="13692"/>
                    <a:pt x="3156" y="10123"/>
                  </a:cubicBezTo>
                  <a:cubicBezTo>
                    <a:pt x="4268" y="6522"/>
                    <a:pt x="5730" y="3120"/>
                    <a:pt x="7506" y="0"/>
                  </a:cubicBezTo>
                  <a:cubicBezTo>
                    <a:pt x="7027" y="1691"/>
                    <a:pt x="6780" y="3479"/>
                    <a:pt x="6776" y="5281"/>
                  </a:cubicBezTo>
                  <a:cubicBezTo>
                    <a:pt x="6772" y="7081"/>
                    <a:pt x="7011" y="8869"/>
                    <a:pt x="7482" y="10562"/>
                  </a:cubicBezTo>
                  <a:cubicBezTo>
                    <a:pt x="6673" y="12123"/>
                    <a:pt x="6240" y="13961"/>
                    <a:pt x="6236" y="15843"/>
                  </a:cubicBezTo>
                  <a:cubicBezTo>
                    <a:pt x="6233" y="17722"/>
                    <a:pt x="6658" y="19560"/>
                    <a:pt x="7458" y="21124"/>
                  </a:cubicBezTo>
                  <a:cubicBezTo>
                    <a:pt x="7594" y="17646"/>
                    <a:pt x="8125" y="14214"/>
                    <a:pt x="9034" y="10938"/>
                  </a:cubicBezTo>
                  <a:cubicBezTo>
                    <a:pt x="10021" y="7383"/>
                    <a:pt x="11440" y="4056"/>
                    <a:pt x="13237" y="1085"/>
                  </a:cubicBezTo>
                  <a:cubicBezTo>
                    <a:pt x="12734" y="2559"/>
                    <a:pt x="12494" y="4162"/>
                    <a:pt x="12536" y="5774"/>
                  </a:cubicBezTo>
                  <a:cubicBezTo>
                    <a:pt x="12573" y="7165"/>
                    <a:pt x="12819" y="8533"/>
                    <a:pt x="13261" y="9800"/>
                  </a:cubicBezTo>
                  <a:cubicBezTo>
                    <a:pt x="12874" y="10854"/>
                    <a:pt x="12673" y="12007"/>
                    <a:pt x="12674" y="13174"/>
                  </a:cubicBezTo>
                  <a:cubicBezTo>
                    <a:pt x="12675" y="14342"/>
                    <a:pt x="12878" y="15495"/>
                    <a:pt x="13268" y="16547"/>
                  </a:cubicBezTo>
                  <a:cubicBezTo>
                    <a:pt x="12947" y="16864"/>
                    <a:pt x="12759" y="17358"/>
                    <a:pt x="12761" y="17881"/>
                  </a:cubicBezTo>
                  <a:cubicBezTo>
                    <a:pt x="12763" y="18409"/>
                    <a:pt x="12958" y="18904"/>
                    <a:pt x="13285" y="19215"/>
                  </a:cubicBezTo>
                  <a:cubicBezTo>
                    <a:pt x="13803" y="16210"/>
                    <a:pt x="14523" y="13270"/>
                    <a:pt x="15438" y="10430"/>
                  </a:cubicBezTo>
                  <a:cubicBezTo>
                    <a:pt x="16500" y="7130"/>
                    <a:pt x="17818" y="3981"/>
                    <a:pt x="19372" y="1029"/>
                  </a:cubicBezTo>
                  <a:cubicBezTo>
                    <a:pt x="19154" y="1685"/>
                    <a:pt x="19042" y="2392"/>
                    <a:pt x="19042" y="3107"/>
                  </a:cubicBezTo>
                  <a:cubicBezTo>
                    <a:pt x="19042" y="3821"/>
                    <a:pt x="19154" y="4528"/>
                    <a:pt x="19372" y="5184"/>
                  </a:cubicBezTo>
                  <a:cubicBezTo>
                    <a:pt x="18985" y="5878"/>
                    <a:pt x="18777" y="6713"/>
                    <a:pt x="18777" y="7570"/>
                  </a:cubicBezTo>
                  <a:cubicBezTo>
                    <a:pt x="18777" y="8427"/>
                    <a:pt x="18985" y="9263"/>
                    <a:pt x="19372" y="9957"/>
                  </a:cubicBezTo>
                  <a:cubicBezTo>
                    <a:pt x="18824" y="10876"/>
                    <a:pt x="18527" y="12005"/>
                    <a:pt x="18527" y="13168"/>
                  </a:cubicBezTo>
                  <a:cubicBezTo>
                    <a:pt x="18527" y="14331"/>
                    <a:pt x="18824" y="15461"/>
                    <a:pt x="19372" y="16380"/>
                  </a:cubicBezTo>
                  <a:cubicBezTo>
                    <a:pt x="19054" y="16693"/>
                    <a:pt x="18854" y="17169"/>
                    <a:pt x="18825" y="17687"/>
                  </a:cubicBezTo>
                  <a:cubicBezTo>
                    <a:pt x="18797" y="18162"/>
                    <a:pt x="18916" y="18632"/>
                    <a:pt x="19155" y="18994"/>
                  </a:cubicBezTo>
                  <a:cubicBezTo>
                    <a:pt x="18064" y="18928"/>
                    <a:pt x="16972" y="19093"/>
                    <a:pt x="15921" y="19481"/>
                  </a:cubicBezTo>
                  <a:cubicBezTo>
                    <a:pt x="14732" y="19920"/>
                    <a:pt x="13615" y="20638"/>
                    <a:pt x="12625" y="21600"/>
                  </a:cubicBezTo>
                  <a:cubicBezTo>
                    <a:pt x="14146" y="21108"/>
                    <a:pt x="15710" y="20869"/>
                    <a:pt x="17277" y="20888"/>
                  </a:cubicBezTo>
                  <a:cubicBezTo>
                    <a:pt x="18731" y="20905"/>
                    <a:pt x="20178" y="21144"/>
                    <a:pt x="21589" y="2160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461" name="Triangle"/>
            <p:cNvSpPr/>
            <p:nvPr/>
          </p:nvSpPr>
          <p:spPr>
            <a:xfrm rot="6477870">
              <a:off x="1104609" y="825059"/>
              <a:ext cx="126530" cy="126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70" name="Group"/>
          <p:cNvGrpSpPr/>
          <p:nvPr/>
        </p:nvGrpSpPr>
        <p:grpSpPr>
          <a:xfrm>
            <a:off x="2519737" y="4478065"/>
            <a:ext cx="1375981" cy="1059391"/>
            <a:chOff x="0" y="0"/>
            <a:chExt cx="1375980" cy="1059390"/>
          </a:xfrm>
        </p:grpSpPr>
        <p:pic>
          <p:nvPicPr>
            <p:cNvPr id="463" name="ggplot2-cheatsheet.png" descr="ggplot2-cheatsheet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692" y="0"/>
              <a:ext cx="1370977" cy="1059391"/>
            </a:xfrm>
            <a:prstGeom prst="rect">
              <a:avLst/>
            </a:prstGeom>
            <a:ln w="3175" cap="flat">
              <a:solidFill>
                <a:srgbClr val="000000"/>
              </a:solidFill>
              <a:prstDash val="solid"/>
              <a:miter lim="400000"/>
            </a:ln>
            <a:effectLst/>
          </p:spPr>
        </p:pic>
        <p:sp>
          <p:nvSpPr>
            <p:cNvPr id="464" name="Rectangle"/>
            <p:cNvSpPr/>
            <p:nvPr/>
          </p:nvSpPr>
          <p:spPr>
            <a:xfrm>
              <a:off x="0" y="2645"/>
              <a:ext cx="1371600" cy="105410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465" name="ggplot2-cheatsheet.png" descr="ggplot2-cheatsheet.pn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50670" t="5520" r="2092" b="17626"/>
            <a:stretch>
              <a:fillRect/>
            </a:stretch>
          </p:blipFill>
          <p:spPr>
            <a:xfrm>
              <a:off x="696342" y="59856"/>
              <a:ext cx="647606" cy="8141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6" name="Rectangle"/>
            <p:cNvSpPr/>
            <p:nvPr/>
          </p:nvSpPr>
          <p:spPr>
            <a:xfrm>
              <a:off x="4380" y="2645"/>
              <a:ext cx="1371601" cy="105410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467" name="ggplot2-cheatsheet.png" descr="ggplot2-cheatsheet.pn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73554" t="25553" r="2092" b="55133"/>
            <a:stretch>
              <a:fillRect/>
            </a:stretch>
          </p:blipFill>
          <p:spPr>
            <a:xfrm>
              <a:off x="1007851" y="267807"/>
              <a:ext cx="333876" cy="20460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68" name="Rectangle"/>
            <p:cNvSpPr/>
            <p:nvPr/>
          </p:nvSpPr>
          <p:spPr>
            <a:xfrm>
              <a:off x="4380" y="2645"/>
              <a:ext cx="1371601" cy="1054101"/>
            </a:xfrm>
            <a:prstGeom prst="rect">
              <a:avLst/>
            </a:prstGeom>
            <a:solidFill>
              <a:srgbClr val="000000">
                <a:alpha val="2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469" name="ggplot2-cheatsheet.png" descr="ggplot2-cheatsheet.png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73554" t="34350" r="2092" b="60546"/>
            <a:stretch>
              <a:fillRect/>
            </a:stretch>
          </p:blipFill>
          <p:spPr>
            <a:xfrm>
              <a:off x="1007851" y="355914"/>
              <a:ext cx="333876" cy="5405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71" name="This template uses several fonts: Helvetica Neue, Menlo, Source Sans pro, which you can acquire for free here,  http://www.fontsquirrel.com/fonts/source-sans-pro, and Font Awesome, which you can acquire here, http://fortawesome.github.io/Font-Awesome/get-started/"/>
          <p:cNvSpPr txBox="1"/>
          <p:nvPr/>
        </p:nvSpPr>
        <p:spPr>
          <a:xfrm>
            <a:off x="9307324" y="5592427"/>
            <a:ext cx="4394201" cy="9935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This template uses several fonts: 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Helvetica Neue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, </a:t>
            </a:r>
            <a:r>
              <a:rPr b="1">
                <a:latin typeface="Menlo"/>
                <a:ea typeface="Menlo"/>
                <a:cs typeface="Menlo"/>
                <a:sym typeface="Menlo"/>
              </a:rPr>
              <a:t>Menlo</a:t>
            </a:r>
            <a:r>
              <a:t>,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Source Sans pro</a:t>
            </a:r>
            <a:r>
              <a:t>, which you can acquire for free here,  </a:t>
            </a:r>
            <a:r>
              <a:rPr u="sng">
                <a:hlinkClick r:id="rId5" invalidUrl="" action="" tgtFrame="" tooltip="" history="1" highlightClick="0" endSnd="0"/>
              </a:rPr>
              <a:t>http://www.fontsquirrel.com/fonts/source-sans-pro</a:t>
            </a:r>
            <a:r>
              <a:t>, and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Font Awesome</a:t>
            </a:r>
            <a:r>
              <a:t>, which you can acquire here, </a:t>
            </a:r>
            <a:r>
              <a:rPr u="sng">
                <a:hlinkClick r:id="rId6" invalidUrl="" action="" tgtFrame="" tooltip="" history="1" highlightClick="0" endSnd="0"/>
              </a:rPr>
              <a:t>http://fortawesome.github.io/Font-Awesome/get-started/</a:t>
            </a:r>
          </a:p>
        </p:txBody>
      </p:sp>
      <p:sp>
        <p:nvSpPr>
          <p:cNvPr id="472" name="To use a font awesome icon, copy and paste one from here http://fortawesome.github.io/Font-Awesome/cheatsheet/. Then set the text font to font awesome."/>
          <p:cNvSpPr txBox="1"/>
          <p:nvPr/>
        </p:nvSpPr>
        <p:spPr>
          <a:xfrm>
            <a:off x="9307324" y="6573689"/>
            <a:ext cx="4394201" cy="642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To use a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font awesome </a:t>
            </a:r>
            <a:r>
              <a:t>icon, copy and paste one from here </a:t>
            </a:r>
            <a:r>
              <a:rPr u="sng">
                <a:hlinkClick r:id="rId7" invalidUrl="" action="" tgtFrame="" tooltip="" history="1" highlightClick="0" endSnd="0"/>
              </a:rPr>
              <a:t>http://fortawesome.github.io/Font-Awesome/cheatsheet/</a:t>
            </a:r>
            <a:r>
              <a:t>. Then set the text font to font awesome.</a:t>
            </a:r>
          </a:p>
        </p:txBody>
      </p:sp>
      <p:sp>
        <p:nvSpPr>
          <p:cNvPr id="473" name="Copyright…"/>
          <p:cNvSpPr/>
          <p:nvPr/>
        </p:nvSpPr>
        <p:spPr>
          <a:xfrm>
            <a:off x="324783" y="9118200"/>
            <a:ext cx="4261263" cy="1168078"/>
          </a:xfrm>
          <a:prstGeom prst="roundRect">
            <a:avLst>
              <a:gd name="adj" fmla="val 6351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lnSpc>
                <a:spcPct val="80000"/>
              </a:lnSpc>
              <a:spcBef>
                <a:spcPts val="500"/>
              </a:spcBef>
              <a:defRPr b="1" sz="1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Copyright</a:t>
            </a:r>
          </a:p>
          <a:p>
            <a:pPr lvl="1" indent="0" algn="l">
              <a:lnSpc>
                <a:spcPct val="80000"/>
              </a:lnSpc>
              <a:spcBef>
                <a:spcPts val="300"/>
              </a:spcBef>
              <a:defRPr sz="12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Each cheatsheet should be licensed under the creative commons license.</a:t>
            </a:r>
          </a:p>
          <a:p>
            <a:pPr lvl="1" indent="0" algn="l">
              <a:lnSpc>
                <a:spcPct val="80000"/>
              </a:lnSpc>
              <a:defRPr sz="12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To license the sheet as creative commons, put CC'd by &lt;your name&gt; in the small print at the bottom of each page and link it to </a:t>
            </a:r>
            <a:r>
              <a:rPr b="1" u="sng">
                <a:hlinkClick r:id="rId8" invalidUrl="" action="" tgtFrame="" tooltip="" history="1" highlightClick="0" endSnd="0"/>
              </a:rPr>
              <a:t>http://creativecommons.org/licenses/by/4.0/</a:t>
            </a:r>
          </a:p>
        </p:txBody>
      </p:sp>
      <p:sp>
        <p:nvSpPr>
          <p:cNvPr id="474" name="Use headers, outlines, and/or backgrounds to separate or group together sections."/>
          <p:cNvSpPr txBox="1"/>
          <p:nvPr/>
        </p:nvSpPr>
        <p:spPr>
          <a:xfrm>
            <a:off x="4880566" y="596816"/>
            <a:ext cx="2774190" cy="4710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headers, outlines, and/or backgrounds to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separate or group together sections</a:t>
            </a:r>
            <a:r>
              <a:t>.</a:t>
            </a:r>
          </a:p>
        </p:txBody>
      </p:sp>
      <p:sp>
        <p:nvSpPr>
          <p:cNvPr id="475" name="Create a visual hierarchy. Help users navigate the page with titles, subtitles, and subsubtitles"/>
          <p:cNvSpPr txBox="1"/>
          <p:nvPr/>
        </p:nvSpPr>
        <p:spPr>
          <a:xfrm>
            <a:off x="7892705" y="595887"/>
            <a:ext cx="3207385" cy="4710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Create a visual hierarchy</a:t>
            </a:r>
            <a:r>
              <a:t>. Help users navigate the page with titles, subtitles, and subsubtitles</a:t>
            </a:r>
          </a:p>
        </p:txBody>
      </p:sp>
      <p:sp>
        <p:nvSpPr>
          <p:cNvPr id="476" name="Fit sections to content. Try several different layouts.…"/>
          <p:cNvSpPr txBox="1"/>
          <p:nvPr/>
        </p:nvSpPr>
        <p:spPr>
          <a:xfrm>
            <a:off x="11083583" y="596900"/>
            <a:ext cx="2537610" cy="1061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Fit sections to content</a:t>
            </a:r>
            <a:r>
              <a:t>. Try several different layouts. 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numbers or arrows to link sections if the order/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flow</a:t>
            </a:r>
            <a:r>
              <a:t> is confusing.</a:t>
            </a:r>
          </a:p>
        </p:txBody>
      </p:sp>
      <p:sp>
        <p:nvSpPr>
          <p:cNvPr id="477" name="Section 1"/>
          <p:cNvSpPr/>
          <p:nvPr/>
        </p:nvSpPr>
        <p:spPr>
          <a:xfrm>
            <a:off x="4956987" y="1108806"/>
            <a:ext cx="824668" cy="141924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9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Section 1</a:t>
            </a:r>
          </a:p>
        </p:txBody>
      </p:sp>
      <p:sp>
        <p:nvSpPr>
          <p:cNvPr id="478" name="Rounded Rectangle"/>
          <p:cNvSpPr/>
          <p:nvPr/>
        </p:nvSpPr>
        <p:spPr>
          <a:xfrm>
            <a:off x="5849048" y="1134206"/>
            <a:ext cx="824668" cy="650107"/>
          </a:xfrm>
          <a:prstGeom prst="roundRect">
            <a:avLst>
              <a:gd name="adj" fmla="val 5649"/>
            </a:avLst>
          </a:prstGeom>
          <a:ln w="12700">
            <a:solidFill>
              <a:srgbClr val="A6AAA9"/>
            </a:solidFill>
            <a:miter lim="400000"/>
          </a:ln>
        </p:spPr>
        <p:txBody>
          <a:bodyPr lIns="0" tIns="0" rIns="0" bIns="0"/>
          <a:lstStyle/>
          <a:p>
            <a:pPr lvl="1" indent="0">
              <a:defRPr sz="9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79" name="Section 2"/>
          <p:cNvSpPr/>
          <p:nvPr/>
        </p:nvSpPr>
        <p:spPr>
          <a:xfrm>
            <a:off x="5844131" y="1108806"/>
            <a:ext cx="824668" cy="141924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9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Section 2</a:t>
            </a:r>
          </a:p>
        </p:txBody>
      </p:sp>
      <p:sp>
        <p:nvSpPr>
          <p:cNvPr id="480" name="Rounded Rectangle"/>
          <p:cNvSpPr/>
          <p:nvPr/>
        </p:nvSpPr>
        <p:spPr>
          <a:xfrm>
            <a:off x="6736191" y="1134206"/>
            <a:ext cx="824669" cy="650107"/>
          </a:xfrm>
          <a:prstGeom prst="roundRect">
            <a:avLst>
              <a:gd name="adj" fmla="val 5649"/>
            </a:avLst>
          </a:prstGeom>
          <a:solidFill>
            <a:srgbClr val="A6AAA9">
              <a:alpha val="20000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1" indent="0">
              <a:defRPr sz="9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481" name="Section 3"/>
          <p:cNvSpPr/>
          <p:nvPr/>
        </p:nvSpPr>
        <p:spPr>
          <a:xfrm>
            <a:off x="6731275" y="1108806"/>
            <a:ext cx="824668" cy="141924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9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Section 3</a:t>
            </a:r>
          </a:p>
        </p:txBody>
      </p:sp>
      <p:sp>
        <p:nvSpPr>
          <p:cNvPr id="482" name="Title"/>
          <p:cNvSpPr/>
          <p:nvPr/>
        </p:nvSpPr>
        <p:spPr>
          <a:xfrm>
            <a:off x="8022104" y="1042383"/>
            <a:ext cx="2746952" cy="320381"/>
          </a:xfrm>
          <a:prstGeom prst="roundRect">
            <a:avLst>
              <a:gd name="adj" fmla="val 20098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000"/>
              <a:t>Title</a:t>
            </a:r>
          </a:p>
        </p:txBody>
      </p:sp>
      <p:sp>
        <p:nvSpPr>
          <p:cNvPr id="483" name="Subtitle"/>
          <p:cNvSpPr/>
          <p:nvPr/>
        </p:nvSpPr>
        <p:spPr>
          <a:xfrm>
            <a:off x="8294186" y="1416282"/>
            <a:ext cx="2202787" cy="248841"/>
          </a:xfrm>
          <a:prstGeom prst="roundRect">
            <a:avLst>
              <a:gd name="adj" fmla="val 25876"/>
            </a:avLst>
          </a:pr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1" indent="0">
              <a:defRPr sz="1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Subtitle</a:t>
            </a:r>
          </a:p>
        </p:txBody>
      </p:sp>
      <p:sp>
        <p:nvSpPr>
          <p:cNvPr id="484" name="Subsubtitle"/>
          <p:cNvSpPr txBox="1"/>
          <p:nvPr/>
        </p:nvSpPr>
        <p:spPr>
          <a:xfrm>
            <a:off x="7775548" y="1652694"/>
            <a:ext cx="3238501" cy="2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Subsubtitle</a:t>
            </a:r>
          </a:p>
        </p:txBody>
      </p:sp>
      <p:sp>
        <p:nvSpPr>
          <p:cNvPr id="485" name="Keynote tips"/>
          <p:cNvSpPr txBox="1"/>
          <p:nvPr/>
        </p:nvSpPr>
        <p:spPr>
          <a:xfrm>
            <a:off x="9884669" y="8294581"/>
            <a:ext cx="3239510" cy="2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Keynote tips</a:t>
            </a:r>
          </a:p>
        </p:txBody>
      </p:sp>
      <p:sp>
        <p:nvSpPr>
          <p:cNvPr id="486" name="Select multiple elements by holding down shift and then selecting each. Click on a selected element before letting go of shift to unselect it.…"/>
          <p:cNvSpPr txBox="1"/>
          <p:nvPr/>
        </p:nvSpPr>
        <p:spPr>
          <a:xfrm>
            <a:off x="9359344" y="8507031"/>
            <a:ext cx="4301586" cy="1861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marL="114300" indent="-114300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Select multiple elements</a:t>
            </a:r>
            <a:r>
              <a:t> by holding down shift and then selecting each. Click on a selected element before letting go of shift to unselect it.</a:t>
            </a:r>
          </a:p>
          <a:p>
            <a:pPr marL="114300" indent="-114300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To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group elements together.</a:t>
            </a:r>
            <a:r>
              <a:t> Select them all , then click Arrange &gt; Group</a:t>
            </a:r>
          </a:p>
          <a:p>
            <a:pPr marL="114300" indent="-114300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To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evenly space multiple objects</a:t>
            </a:r>
            <a:r>
              <a:t>, select them all then Right Click &gt; Align objects or Right Click &gt; Distribute objects</a:t>
            </a:r>
          </a:p>
          <a:p>
            <a:pPr marL="114300" indent="-114300" algn="l">
              <a:lnSpc>
                <a:spcPct val="90000"/>
              </a:lnSpc>
              <a:spcBef>
                <a:spcPts val="3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Click on a table, then visit Format &gt;Table &gt; Row and Column Size to make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even width rows/columns</a:t>
            </a:r>
            <a:r>
              <a:t>.</a:t>
            </a:r>
          </a:p>
        </p:txBody>
      </p:sp>
      <p:sp>
        <p:nvSpPr>
          <p:cNvPr id="487" name="I make my cheatsheets in Apple Keynote, and not latex or R Markdown, because presentation software makes it much easier to tweak the visual appearance of a document"/>
          <p:cNvSpPr txBox="1"/>
          <p:nvPr/>
        </p:nvSpPr>
        <p:spPr>
          <a:xfrm>
            <a:off x="9351116" y="7482289"/>
            <a:ext cx="4306616" cy="642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I make my cheatsheets in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Apple Keynote</a:t>
            </a:r>
            <a:r>
              <a:t>, and not latex or R Markdown, because presentation software makes it much easier to tweak the visual appearance of a document</a:t>
            </a:r>
          </a:p>
        </p:txBody>
      </p:sp>
      <p:sp>
        <p:nvSpPr>
          <p:cNvPr id="488" name="Keynote"/>
          <p:cNvSpPr txBox="1"/>
          <p:nvPr/>
        </p:nvSpPr>
        <p:spPr>
          <a:xfrm>
            <a:off x="9874009" y="7249456"/>
            <a:ext cx="3260830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Keynote</a:t>
            </a:r>
          </a:p>
        </p:txBody>
      </p:sp>
      <p:sp>
        <p:nvSpPr>
          <p:cNvPr id="489" name="Fonts"/>
          <p:cNvSpPr txBox="1"/>
          <p:nvPr/>
        </p:nvSpPr>
        <p:spPr>
          <a:xfrm>
            <a:off x="9874009" y="5347796"/>
            <a:ext cx="3260830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Fonts</a:t>
            </a:r>
          </a:p>
        </p:txBody>
      </p:sp>
      <p:sp>
        <p:nvSpPr>
          <p:cNvPr id="490" name="Tables"/>
          <p:cNvSpPr txBox="1"/>
          <p:nvPr/>
        </p:nvSpPr>
        <p:spPr>
          <a:xfrm>
            <a:off x="5354559" y="8125617"/>
            <a:ext cx="3260830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Tables</a:t>
            </a:r>
          </a:p>
        </p:txBody>
      </p:sp>
      <p:sp>
        <p:nvSpPr>
          <p:cNvPr id="491" name="icons"/>
          <p:cNvSpPr txBox="1"/>
          <p:nvPr/>
        </p:nvSpPr>
        <p:spPr>
          <a:xfrm>
            <a:off x="5346524" y="5467157"/>
            <a:ext cx="3260830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icons</a:t>
            </a:r>
          </a:p>
        </p:txBody>
      </p:sp>
      <p:sp>
        <p:nvSpPr>
          <p:cNvPr id="492" name="Mock tables"/>
          <p:cNvSpPr txBox="1"/>
          <p:nvPr/>
        </p:nvSpPr>
        <p:spPr>
          <a:xfrm>
            <a:off x="5371840" y="6241250"/>
            <a:ext cx="3260830" cy="2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Mock tables</a:t>
            </a:r>
          </a:p>
        </p:txBody>
      </p:sp>
      <p:sp>
        <p:nvSpPr>
          <p:cNvPr id="493" name="    "/>
          <p:cNvSpPr txBox="1"/>
          <p:nvPr/>
        </p:nvSpPr>
        <p:spPr>
          <a:xfrm>
            <a:off x="5382098" y="5661984"/>
            <a:ext cx="2015956" cy="477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2900">
                <a:solidFill>
                  <a:srgbClr val="A6AAA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    </a:t>
            </a:r>
          </a:p>
        </p:txBody>
      </p:sp>
      <p:sp>
        <p:nvSpPr>
          <p:cNvPr id="494" name="Mock graphs"/>
          <p:cNvSpPr txBox="1"/>
          <p:nvPr/>
        </p:nvSpPr>
        <p:spPr>
          <a:xfrm>
            <a:off x="5351342" y="7256297"/>
            <a:ext cx="3260830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Mock graphs</a:t>
            </a:r>
          </a:p>
        </p:txBody>
      </p:sp>
      <p:sp>
        <p:nvSpPr>
          <p:cNvPr id="495" name="These are just font awesome characters"/>
          <p:cNvSpPr txBox="1"/>
          <p:nvPr/>
        </p:nvSpPr>
        <p:spPr>
          <a:xfrm>
            <a:off x="7362558" y="5679457"/>
            <a:ext cx="1291607" cy="446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/>
            <a:r>
              <a:t>These are just font awesome characters</a:t>
            </a:r>
          </a:p>
        </p:txBody>
      </p:sp>
      <p:grpSp>
        <p:nvGrpSpPr>
          <p:cNvPr id="500" name="Group"/>
          <p:cNvGrpSpPr/>
          <p:nvPr/>
        </p:nvGrpSpPr>
        <p:grpSpPr>
          <a:xfrm>
            <a:off x="6437114" y="6532659"/>
            <a:ext cx="2051110" cy="711201"/>
            <a:chOff x="-114299" y="25400"/>
            <a:chExt cx="2051109" cy="711200"/>
          </a:xfrm>
        </p:grpSpPr>
        <p:grpSp>
          <p:nvGrpSpPr>
            <p:cNvPr id="498" name="Group"/>
            <p:cNvGrpSpPr/>
            <p:nvPr/>
          </p:nvGrpSpPr>
          <p:grpSpPr>
            <a:xfrm>
              <a:off x="-114300" y="25400"/>
              <a:ext cx="2051110" cy="711200"/>
              <a:chOff x="-114300" y="25400"/>
              <a:chExt cx="2051109" cy="711200"/>
            </a:xfrm>
          </p:grpSpPr>
          <p:graphicFrame>
            <p:nvGraphicFramePr>
              <p:cNvPr id="496" name="Table"/>
              <p:cNvGraphicFramePr/>
              <p:nvPr/>
            </p:nvGraphicFramePr>
            <p:xfrm>
              <a:off x="-114300" y="25400"/>
              <a:ext cx="997696" cy="3048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247032"/>
                    <a:gridCol w="247032"/>
                    <a:gridCol w="247032"/>
                    <a:gridCol w="247032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9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5493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497" name="Table"/>
              <p:cNvGraphicFramePr/>
              <p:nvPr/>
            </p:nvGraphicFramePr>
            <p:xfrm>
              <a:off x="1212664" y="25400"/>
              <a:ext cx="724146" cy="711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238519"/>
                    <a:gridCol w="238519"/>
                    <a:gridCol w="238519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wwindind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9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wwindind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9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Allison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1005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Allison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1013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Arlene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1010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Arthur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1010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</a:tbl>
              </a:graphicData>
            </a:graphic>
          </p:graphicFrame>
        </p:grpSp>
        <p:sp>
          <p:nvSpPr>
            <p:cNvPr id="499" name="Line"/>
            <p:cNvSpPr/>
            <p:nvPr/>
          </p:nvSpPr>
          <p:spPr>
            <a:xfrm>
              <a:off x="933201" y="209064"/>
              <a:ext cx="228506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506" name="Group"/>
          <p:cNvGrpSpPr/>
          <p:nvPr/>
        </p:nvGrpSpPr>
        <p:grpSpPr>
          <a:xfrm>
            <a:off x="5505150" y="6476496"/>
            <a:ext cx="735185" cy="769395"/>
            <a:chOff x="299157" y="0"/>
            <a:chExt cx="735183" cy="769393"/>
          </a:xfrm>
        </p:grpSpPr>
        <p:graphicFrame>
          <p:nvGraphicFramePr>
            <p:cNvPr id="501" name="Table"/>
            <p:cNvGraphicFramePr/>
            <p:nvPr/>
          </p:nvGraphicFramePr>
          <p:xfrm>
            <a:off x="314133" y="56485"/>
            <a:ext cx="712910" cy="712909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33402"/>
                  <a:gridCol w="233402"/>
                  <a:gridCol w="233402"/>
                </a:tblGrid>
                <a:tr h="235352"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F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M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A</a:t>
                        </a:r>
                      </a:p>
                    </a:txBody>
                    <a:tcPr marL="12700" marR="12700" marT="12700" marB="127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502" name="Rectangle"/>
            <p:cNvSpPr/>
            <p:nvPr/>
          </p:nvSpPr>
          <p:spPr>
            <a:xfrm>
              <a:off x="299157" y="0"/>
              <a:ext cx="735185" cy="767058"/>
            </a:xfrm>
            <a:prstGeom prst="rect">
              <a:avLst/>
            </a:prstGeom>
            <a:solidFill>
              <a:srgbClr val="FFFFFF">
                <a:alpha val="41896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308022" y="363273"/>
              <a:ext cx="715236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308022" y="514509"/>
              <a:ext cx="715236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308022" y="675204"/>
              <a:ext cx="715236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521" name="Group"/>
          <p:cNvGrpSpPr/>
          <p:nvPr/>
        </p:nvGrpSpPr>
        <p:grpSpPr>
          <a:xfrm>
            <a:off x="7923190" y="7594789"/>
            <a:ext cx="444501" cy="444501"/>
            <a:chOff x="0" y="0"/>
            <a:chExt cx="444500" cy="444500"/>
          </a:xfrm>
        </p:grpSpPr>
        <p:sp>
          <p:nvSpPr>
            <p:cNvPr id="507" name="Circle"/>
            <p:cNvSpPr/>
            <p:nvPr/>
          </p:nvSpPr>
          <p:spPr>
            <a:xfrm>
              <a:off x="0" y="0"/>
              <a:ext cx="444500" cy="44450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516" name="Group"/>
            <p:cNvGrpSpPr/>
            <p:nvPr/>
          </p:nvGrpSpPr>
          <p:grpSpPr>
            <a:xfrm>
              <a:off x="3414" y="360"/>
              <a:ext cx="440827" cy="440826"/>
              <a:chOff x="0" y="0"/>
              <a:chExt cx="440825" cy="440825"/>
            </a:xfrm>
          </p:grpSpPr>
          <p:sp>
            <p:nvSpPr>
              <p:cNvPr id="508" name="Circle"/>
              <p:cNvSpPr/>
              <p:nvPr/>
            </p:nvSpPr>
            <p:spPr>
              <a:xfrm>
                <a:off x="41035" y="44089"/>
                <a:ext cx="355601" cy="355601"/>
              </a:xfrm>
              <a:prstGeom prst="ellips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09" name="Circle"/>
              <p:cNvSpPr/>
              <p:nvPr/>
            </p:nvSpPr>
            <p:spPr>
              <a:xfrm>
                <a:off x="85485" y="88539"/>
                <a:ext cx="266701" cy="266701"/>
              </a:xfrm>
              <a:prstGeom prst="ellips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10" name="Circle"/>
              <p:cNvSpPr/>
              <p:nvPr/>
            </p:nvSpPr>
            <p:spPr>
              <a:xfrm>
                <a:off x="129935" y="132989"/>
                <a:ext cx="177801" cy="177801"/>
              </a:xfrm>
              <a:prstGeom prst="ellips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11" name="Circle"/>
              <p:cNvSpPr/>
              <p:nvPr/>
            </p:nvSpPr>
            <p:spPr>
              <a:xfrm>
                <a:off x="174385" y="177439"/>
                <a:ext cx="88901" cy="88901"/>
              </a:xfrm>
              <a:prstGeom prst="ellips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512" name="Line"/>
              <p:cNvSpPr/>
              <p:nvPr/>
            </p:nvSpPr>
            <p:spPr>
              <a:xfrm>
                <a:off x="0" y="220412"/>
                <a:ext cx="440826" cy="1"/>
              </a:xfrm>
              <a:prstGeom prst="lin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13" name="Line"/>
              <p:cNvSpPr/>
              <p:nvPr/>
            </p:nvSpPr>
            <p:spPr>
              <a:xfrm flipV="1">
                <a:off x="220412" y="0"/>
                <a:ext cx="1" cy="440826"/>
              </a:xfrm>
              <a:prstGeom prst="lin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14" name="Line"/>
              <p:cNvSpPr/>
              <p:nvPr/>
            </p:nvSpPr>
            <p:spPr>
              <a:xfrm flipV="1">
                <a:off x="61179" y="64557"/>
                <a:ext cx="311712" cy="311712"/>
              </a:xfrm>
              <a:prstGeom prst="lin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15" name="Line"/>
              <p:cNvSpPr/>
              <p:nvPr/>
            </p:nvSpPr>
            <p:spPr>
              <a:xfrm flipH="1" flipV="1">
                <a:off x="61179" y="65238"/>
                <a:ext cx="311712" cy="311712"/>
              </a:xfrm>
              <a:prstGeom prst="line">
                <a:avLst/>
              </a:prstGeom>
              <a:noFill/>
              <a:ln w="3175" cap="flat">
                <a:solidFill>
                  <a:srgbClr val="53585F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</p:grpSp>
        <p:sp>
          <p:nvSpPr>
            <p:cNvPr id="517" name="Shape"/>
            <p:cNvSpPr/>
            <p:nvPr/>
          </p:nvSpPr>
          <p:spPr>
            <a:xfrm>
              <a:off x="227410" y="168955"/>
              <a:ext cx="48808" cy="48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040" fill="norm" stroke="1" extrusionOk="0">
                  <a:moveTo>
                    <a:pt x="0" y="21040"/>
                  </a:moveTo>
                  <a:lnTo>
                    <a:pt x="338" y="240"/>
                  </a:lnTo>
                  <a:cubicBezTo>
                    <a:pt x="5155" y="-560"/>
                    <a:pt x="10089" y="661"/>
                    <a:pt x="13980" y="3616"/>
                  </a:cubicBezTo>
                  <a:cubicBezTo>
                    <a:pt x="18929" y="7374"/>
                    <a:pt x="21600" y="13416"/>
                    <a:pt x="21052" y="19611"/>
                  </a:cubicBezTo>
                  <a:lnTo>
                    <a:pt x="0" y="2104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518" name="Shape"/>
            <p:cNvSpPr/>
            <p:nvPr/>
          </p:nvSpPr>
          <p:spPr>
            <a:xfrm rot="5400000">
              <a:off x="232933" y="218845"/>
              <a:ext cx="86908" cy="86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040" fill="norm" stroke="1" extrusionOk="0">
                  <a:moveTo>
                    <a:pt x="0" y="21040"/>
                  </a:moveTo>
                  <a:lnTo>
                    <a:pt x="338" y="240"/>
                  </a:lnTo>
                  <a:cubicBezTo>
                    <a:pt x="5155" y="-560"/>
                    <a:pt x="10089" y="661"/>
                    <a:pt x="13980" y="3616"/>
                  </a:cubicBezTo>
                  <a:cubicBezTo>
                    <a:pt x="18929" y="7374"/>
                    <a:pt x="21600" y="13416"/>
                    <a:pt x="21052" y="19611"/>
                  </a:cubicBezTo>
                  <a:lnTo>
                    <a:pt x="0" y="2104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519" name="Shape"/>
            <p:cNvSpPr/>
            <p:nvPr/>
          </p:nvSpPr>
          <p:spPr>
            <a:xfrm rot="10800000">
              <a:off x="97397" y="218996"/>
              <a:ext cx="127001" cy="126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040" fill="norm" stroke="1" extrusionOk="0">
                  <a:moveTo>
                    <a:pt x="0" y="21040"/>
                  </a:moveTo>
                  <a:lnTo>
                    <a:pt x="338" y="240"/>
                  </a:lnTo>
                  <a:cubicBezTo>
                    <a:pt x="5155" y="-560"/>
                    <a:pt x="10089" y="661"/>
                    <a:pt x="13980" y="3616"/>
                  </a:cubicBezTo>
                  <a:cubicBezTo>
                    <a:pt x="18929" y="7374"/>
                    <a:pt x="21600" y="13416"/>
                    <a:pt x="21052" y="19611"/>
                  </a:cubicBezTo>
                  <a:lnTo>
                    <a:pt x="0" y="2104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520" name="Shape"/>
            <p:cNvSpPr/>
            <p:nvPr/>
          </p:nvSpPr>
          <p:spPr>
            <a:xfrm rot="16200000">
              <a:off x="52015" y="42261"/>
              <a:ext cx="172477" cy="171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040" fill="norm" stroke="1" extrusionOk="0">
                  <a:moveTo>
                    <a:pt x="0" y="21040"/>
                  </a:moveTo>
                  <a:lnTo>
                    <a:pt x="338" y="240"/>
                  </a:lnTo>
                  <a:cubicBezTo>
                    <a:pt x="5155" y="-560"/>
                    <a:pt x="10089" y="661"/>
                    <a:pt x="13980" y="3616"/>
                  </a:cubicBezTo>
                  <a:cubicBezTo>
                    <a:pt x="18929" y="7374"/>
                    <a:pt x="21600" y="13416"/>
                    <a:pt x="21052" y="19611"/>
                  </a:cubicBezTo>
                  <a:lnTo>
                    <a:pt x="0" y="2104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</p:grpSp>
      <p:grpSp>
        <p:nvGrpSpPr>
          <p:cNvPr id="548" name="Group"/>
          <p:cNvGrpSpPr/>
          <p:nvPr/>
        </p:nvGrpSpPr>
        <p:grpSpPr>
          <a:xfrm>
            <a:off x="7364837" y="7591169"/>
            <a:ext cx="447696" cy="451742"/>
            <a:chOff x="0" y="0"/>
            <a:chExt cx="447694" cy="451741"/>
          </a:xfrm>
        </p:grpSpPr>
        <p:sp>
          <p:nvSpPr>
            <p:cNvPr id="522" name="Square"/>
            <p:cNvSpPr/>
            <p:nvPr/>
          </p:nvSpPr>
          <p:spPr>
            <a:xfrm>
              <a:off x="2795" y="0"/>
              <a:ext cx="444501" cy="4445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542" name="Group"/>
            <p:cNvGrpSpPr/>
            <p:nvPr/>
          </p:nvGrpSpPr>
          <p:grpSpPr>
            <a:xfrm>
              <a:off x="0" y="2870"/>
              <a:ext cx="447695" cy="448872"/>
              <a:chOff x="0" y="0"/>
              <a:chExt cx="447694" cy="448871"/>
            </a:xfrm>
          </p:grpSpPr>
          <p:sp>
            <p:nvSpPr>
              <p:cNvPr id="523" name="Line"/>
              <p:cNvSpPr/>
              <p:nvPr/>
            </p:nvSpPr>
            <p:spPr>
              <a:xfrm>
                <a:off x="0" y="220547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24" name="Line"/>
              <p:cNvSpPr/>
              <p:nvPr/>
            </p:nvSpPr>
            <p:spPr>
              <a:xfrm>
                <a:off x="0" y="0"/>
                <a:ext cx="447695" cy="0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25" name="Line"/>
              <p:cNvSpPr/>
              <p:nvPr/>
            </p:nvSpPr>
            <p:spPr>
              <a:xfrm>
                <a:off x="0" y="44109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26" name="Line"/>
              <p:cNvSpPr/>
              <p:nvPr/>
            </p:nvSpPr>
            <p:spPr>
              <a:xfrm>
                <a:off x="0" y="110273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27" name="Line"/>
              <p:cNvSpPr/>
              <p:nvPr/>
            </p:nvSpPr>
            <p:spPr>
              <a:xfrm>
                <a:off x="0" y="33082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28" name="Line"/>
              <p:cNvSpPr/>
              <p:nvPr/>
            </p:nvSpPr>
            <p:spPr>
              <a:xfrm>
                <a:off x="0" y="27568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29" name="Line"/>
              <p:cNvSpPr/>
              <p:nvPr/>
            </p:nvSpPr>
            <p:spPr>
              <a:xfrm>
                <a:off x="0" y="38595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30" name="Line"/>
              <p:cNvSpPr/>
              <p:nvPr/>
            </p:nvSpPr>
            <p:spPr>
              <a:xfrm>
                <a:off x="0" y="165410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31" name="Line"/>
              <p:cNvSpPr/>
              <p:nvPr/>
            </p:nvSpPr>
            <p:spPr>
              <a:xfrm>
                <a:off x="0" y="55136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541" name="Group"/>
              <p:cNvGrpSpPr/>
              <p:nvPr/>
            </p:nvGrpSpPr>
            <p:grpSpPr>
              <a:xfrm rot="16200000">
                <a:off x="1256" y="4476"/>
                <a:ext cx="447696" cy="441096"/>
                <a:chOff x="0" y="0"/>
                <a:chExt cx="447694" cy="441095"/>
              </a:xfrm>
            </p:grpSpPr>
            <p:sp>
              <p:nvSpPr>
                <p:cNvPr id="532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33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34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35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36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37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38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39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40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sp>
          <p:nvSpPr>
            <p:cNvPr id="543" name="Rectangle"/>
            <p:cNvSpPr/>
            <p:nvPr/>
          </p:nvSpPr>
          <p:spPr>
            <a:xfrm>
              <a:off x="17974" y="391416"/>
              <a:ext cx="76201" cy="57151"/>
            </a:xfrm>
            <a:prstGeom prst="rect">
              <a:avLst/>
            </a:prstGeom>
            <a:solidFill>
              <a:srgbClr val="000000"/>
            </a:solidFill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4" name="Rectangle"/>
            <p:cNvSpPr/>
            <p:nvPr/>
          </p:nvSpPr>
          <p:spPr>
            <a:xfrm>
              <a:off x="130621" y="350004"/>
              <a:ext cx="76201" cy="98563"/>
            </a:xfrm>
            <a:prstGeom prst="rect">
              <a:avLst/>
            </a:prstGeom>
            <a:solidFill>
              <a:srgbClr val="000000"/>
            </a:solidFill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5" name="Rectangle"/>
            <p:cNvSpPr/>
            <p:nvPr/>
          </p:nvSpPr>
          <p:spPr>
            <a:xfrm>
              <a:off x="243269" y="266330"/>
              <a:ext cx="76201" cy="182237"/>
            </a:xfrm>
            <a:prstGeom prst="rect">
              <a:avLst/>
            </a:prstGeom>
            <a:solidFill>
              <a:srgbClr val="000000"/>
            </a:solidFill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6" name="Rectangle"/>
            <p:cNvSpPr/>
            <p:nvPr/>
          </p:nvSpPr>
          <p:spPr>
            <a:xfrm>
              <a:off x="355917" y="122933"/>
              <a:ext cx="76201" cy="325634"/>
            </a:xfrm>
            <a:prstGeom prst="rect">
              <a:avLst/>
            </a:prstGeom>
            <a:solidFill>
              <a:srgbClr val="000000"/>
            </a:solidFill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7" name="Square"/>
            <p:cNvSpPr/>
            <p:nvPr/>
          </p:nvSpPr>
          <p:spPr>
            <a:xfrm>
              <a:off x="3175" y="4066"/>
              <a:ext cx="444500" cy="444501"/>
            </a:xfrm>
            <a:prstGeom prst="rect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75" name="Group"/>
          <p:cNvGrpSpPr/>
          <p:nvPr/>
        </p:nvGrpSpPr>
        <p:grpSpPr>
          <a:xfrm>
            <a:off x="6808082" y="7591169"/>
            <a:ext cx="447696" cy="451742"/>
            <a:chOff x="0" y="0"/>
            <a:chExt cx="447694" cy="451741"/>
          </a:xfrm>
        </p:grpSpPr>
        <p:sp>
          <p:nvSpPr>
            <p:cNvPr id="549" name="Square"/>
            <p:cNvSpPr/>
            <p:nvPr/>
          </p:nvSpPr>
          <p:spPr>
            <a:xfrm>
              <a:off x="2795" y="0"/>
              <a:ext cx="444501" cy="4445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569" name="Group"/>
            <p:cNvGrpSpPr/>
            <p:nvPr/>
          </p:nvGrpSpPr>
          <p:grpSpPr>
            <a:xfrm>
              <a:off x="0" y="2870"/>
              <a:ext cx="447695" cy="448872"/>
              <a:chOff x="0" y="0"/>
              <a:chExt cx="447694" cy="448871"/>
            </a:xfrm>
          </p:grpSpPr>
          <p:sp>
            <p:nvSpPr>
              <p:cNvPr id="550" name="Line"/>
              <p:cNvSpPr/>
              <p:nvPr/>
            </p:nvSpPr>
            <p:spPr>
              <a:xfrm>
                <a:off x="0" y="220547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51" name="Line"/>
              <p:cNvSpPr/>
              <p:nvPr/>
            </p:nvSpPr>
            <p:spPr>
              <a:xfrm>
                <a:off x="0" y="0"/>
                <a:ext cx="447695" cy="0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52" name="Line"/>
              <p:cNvSpPr/>
              <p:nvPr/>
            </p:nvSpPr>
            <p:spPr>
              <a:xfrm>
                <a:off x="0" y="44109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53" name="Line"/>
              <p:cNvSpPr/>
              <p:nvPr/>
            </p:nvSpPr>
            <p:spPr>
              <a:xfrm>
                <a:off x="0" y="110273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54" name="Line"/>
              <p:cNvSpPr/>
              <p:nvPr/>
            </p:nvSpPr>
            <p:spPr>
              <a:xfrm>
                <a:off x="0" y="33082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55" name="Line"/>
              <p:cNvSpPr/>
              <p:nvPr/>
            </p:nvSpPr>
            <p:spPr>
              <a:xfrm>
                <a:off x="0" y="27568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56" name="Line"/>
              <p:cNvSpPr/>
              <p:nvPr/>
            </p:nvSpPr>
            <p:spPr>
              <a:xfrm>
                <a:off x="0" y="38595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57" name="Line"/>
              <p:cNvSpPr/>
              <p:nvPr/>
            </p:nvSpPr>
            <p:spPr>
              <a:xfrm>
                <a:off x="0" y="165410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58" name="Line"/>
              <p:cNvSpPr/>
              <p:nvPr/>
            </p:nvSpPr>
            <p:spPr>
              <a:xfrm>
                <a:off x="0" y="55136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568" name="Group"/>
              <p:cNvGrpSpPr/>
              <p:nvPr/>
            </p:nvGrpSpPr>
            <p:grpSpPr>
              <a:xfrm rot="16200000">
                <a:off x="1256" y="4476"/>
                <a:ext cx="447696" cy="441096"/>
                <a:chOff x="0" y="0"/>
                <a:chExt cx="447694" cy="441095"/>
              </a:xfrm>
            </p:grpSpPr>
            <p:sp>
              <p:nvSpPr>
                <p:cNvPr id="559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60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61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62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63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64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65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66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67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sp>
          <p:nvSpPr>
            <p:cNvPr id="570" name="Rectangle"/>
            <p:cNvSpPr/>
            <p:nvPr/>
          </p:nvSpPr>
          <p:spPr>
            <a:xfrm>
              <a:off x="17974" y="391416"/>
              <a:ext cx="76201" cy="57151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6350" cap="flat">
              <a:solidFill>
                <a:schemeClr val="accent1">
                  <a:satOff val="-3355"/>
                  <a:lumOff val="26614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1" name="Rectangle"/>
            <p:cNvSpPr/>
            <p:nvPr/>
          </p:nvSpPr>
          <p:spPr>
            <a:xfrm>
              <a:off x="130621" y="350004"/>
              <a:ext cx="76201" cy="98563"/>
            </a:xfrm>
            <a:prstGeom prst="rect">
              <a:avLst/>
            </a:prstGeom>
            <a:solidFill>
              <a:schemeClr val="accent1"/>
            </a:solidFill>
            <a:ln w="6350" cap="flat">
              <a:solidFill>
                <a:schemeClr val="accent1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2" name="Rectangle"/>
            <p:cNvSpPr/>
            <p:nvPr/>
          </p:nvSpPr>
          <p:spPr>
            <a:xfrm>
              <a:off x="243269" y="266330"/>
              <a:ext cx="76201" cy="182237"/>
            </a:xfrm>
            <a:prstGeom prst="rect">
              <a:avLst/>
            </a:prstGeom>
            <a:solidFill>
              <a:schemeClr val="accent1">
                <a:hueOff val="47394"/>
                <a:satOff val="-25753"/>
                <a:lumOff val="-7544"/>
              </a:schemeClr>
            </a:solidFill>
            <a:ln w="6350" cap="flat">
              <a:solidFill>
                <a:schemeClr val="accent1">
                  <a:hueOff val="47394"/>
                  <a:satOff val="-25753"/>
                  <a:lumOff val="-7544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3" name="Rectangle"/>
            <p:cNvSpPr/>
            <p:nvPr/>
          </p:nvSpPr>
          <p:spPr>
            <a:xfrm>
              <a:off x="355917" y="122933"/>
              <a:ext cx="76201" cy="325634"/>
            </a:xfrm>
            <a:prstGeom prst="rect">
              <a:avLst/>
            </a:prstGeom>
            <a:solidFill>
              <a:schemeClr val="accent1">
                <a:hueOff val="273561"/>
                <a:satOff val="2937"/>
                <a:lumOff val="-22233"/>
              </a:schemeClr>
            </a:solidFill>
            <a:ln w="6350" cap="flat">
              <a:solidFill>
                <a:schemeClr val="accent1">
                  <a:hueOff val="273561"/>
                  <a:satOff val="2937"/>
                  <a:lumOff val="-22233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4" name="Square"/>
            <p:cNvSpPr/>
            <p:nvPr/>
          </p:nvSpPr>
          <p:spPr>
            <a:xfrm>
              <a:off x="3175" y="4066"/>
              <a:ext cx="444500" cy="444501"/>
            </a:xfrm>
            <a:prstGeom prst="rect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598" name="Group"/>
          <p:cNvGrpSpPr/>
          <p:nvPr/>
        </p:nvGrpSpPr>
        <p:grpSpPr>
          <a:xfrm>
            <a:off x="5694572" y="7592604"/>
            <a:ext cx="447696" cy="448873"/>
            <a:chOff x="0" y="0"/>
            <a:chExt cx="447694" cy="448871"/>
          </a:xfrm>
        </p:grpSpPr>
        <p:sp>
          <p:nvSpPr>
            <p:cNvPr id="576" name="Square"/>
            <p:cNvSpPr/>
            <p:nvPr/>
          </p:nvSpPr>
          <p:spPr>
            <a:xfrm>
              <a:off x="2501" y="2185"/>
              <a:ext cx="444501" cy="4445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596" name="Group"/>
            <p:cNvGrpSpPr/>
            <p:nvPr/>
          </p:nvGrpSpPr>
          <p:grpSpPr>
            <a:xfrm>
              <a:off x="0" y="0"/>
              <a:ext cx="447695" cy="448872"/>
              <a:chOff x="0" y="0"/>
              <a:chExt cx="447694" cy="448871"/>
            </a:xfrm>
          </p:grpSpPr>
          <p:sp>
            <p:nvSpPr>
              <p:cNvPr id="577" name="Line"/>
              <p:cNvSpPr/>
              <p:nvPr/>
            </p:nvSpPr>
            <p:spPr>
              <a:xfrm>
                <a:off x="0" y="220547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78" name="Line"/>
              <p:cNvSpPr/>
              <p:nvPr/>
            </p:nvSpPr>
            <p:spPr>
              <a:xfrm>
                <a:off x="0" y="0"/>
                <a:ext cx="447695" cy="0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79" name="Line"/>
              <p:cNvSpPr/>
              <p:nvPr/>
            </p:nvSpPr>
            <p:spPr>
              <a:xfrm>
                <a:off x="0" y="44109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80" name="Line"/>
              <p:cNvSpPr/>
              <p:nvPr/>
            </p:nvSpPr>
            <p:spPr>
              <a:xfrm>
                <a:off x="0" y="110273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81" name="Line"/>
              <p:cNvSpPr/>
              <p:nvPr/>
            </p:nvSpPr>
            <p:spPr>
              <a:xfrm>
                <a:off x="0" y="33082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82" name="Line"/>
              <p:cNvSpPr/>
              <p:nvPr/>
            </p:nvSpPr>
            <p:spPr>
              <a:xfrm>
                <a:off x="0" y="27568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83" name="Line"/>
              <p:cNvSpPr/>
              <p:nvPr/>
            </p:nvSpPr>
            <p:spPr>
              <a:xfrm>
                <a:off x="0" y="38595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84" name="Line"/>
              <p:cNvSpPr/>
              <p:nvPr/>
            </p:nvSpPr>
            <p:spPr>
              <a:xfrm>
                <a:off x="0" y="165410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585" name="Line"/>
              <p:cNvSpPr/>
              <p:nvPr/>
            </p:nvSpPr>
            <p:spPr>
              <a:xfrm>
                <a:off x="0" y="55136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595" name="Group"/>
              <p:cNvGrpSpPr/>
              <p:nvPr/>
            </p:nvGrpSpPr>
            <p:grpSpPr>
              <a:xfrm rot="16200000">
                <a:off x="1256" y="4476"/>
                <a:ext cx="447696" cy="441096"/>
                <a:chOff x="0" y="0"/>
                <a:chExt cx="447694" cy="441095"/>
              </a:xfrm>
            </p:grpSpPr>
            <p:sp>
              <p:nvSpPr>
                <p:cNvPr id="586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87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88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89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90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91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92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93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594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sp>
          <p:nvSpPr>
            <p:cNvPr id="597" name="Square"/>
            <p:cNvSpPr/>
            <p:nvPr/>
          </p:nvSpPr>
          <p:spPr>
            <a:xfrm>
              <a:off x="3175" y="3905"/>
              <a:ext cx="444500" cy="444501"/>
            </a:xfrm>
            <a:prstGeom prst="rect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22" name="Group"/>
          <p:cNvGrpSpPr/>
          <p:nvPr/>
        </p:nvGrpSpPr>
        <p:grpSpPr>
          <a:xfrm>
            <a:off x="6251327" y="7592604"/>
            <a:ext cx="447696" cy="448873"/>
            <a:chOff x="0" y="0"/>
            <a:chExt cx="447694" cy="448871"/>
          </a:xfrm>
        </p:grpSpPr>
        <p:sp>
          <p:nvSpPr>
            <p:cNvPr id="599" name="Square"/>
            <p:cNvSpPr/>
            <p:nvPr/>
          </p:nvSpPr>
          <p:spPr>
            <a:xfrm>
              <a:off x="2501" y="2185"/>
              <a:ext cx="444501" cy="4445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619" name="Group"/>
            <p:cNvGrpSpPr/>
            <p:nvPr/>
          </p:nvGrpSpPr>
          <p:grpSpPr>
            <a:xfrm>
              <a:off x="0" y="0"/>
              <a:ext cx="447695" cy="448872"/>
              <a:chOff x="0" y="0"/>
              <a:chExt cx="447694" cy="448871"/>
            </a:xfrm>
          </p:grpSpPr>
          <p:sp>
            <p:nvSpPr>
              <p:cNvPr id="600" name="Line"/>
              <p:cNvSpPr/>
              <p:nvPr/>
            </p:nvSpPr>
            <p:spPr>
              <a:xfrm>
                <a:off x="0" y="220547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601" name="Line"/>
              <p:cNvSpPr/>
              <p:nvPr/>
            </p:nvSpPr>
            <p:spPr>
              <a:xfrm>
                <a:off x="0" y="0"/>
                <a:ext cx="447695" cy="0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602" name="Line"/>
              <p:cNvSpPr/>
              <p:nvPr/>
            </p:nvSpPr>
            <p:spPr>
              <a:xfrm>
                <a:off x="0" y="441095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603" name="Line"/>
              <p:cNvSpPr/>
              <p:nvPr/>
            </p:nvSpPr>
            <p:spPr>
              <a:xfrm>
                <a:off x="0" y="110273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604" name="Line"/>
              <p:cNvSpPr/>
              <p:nvPr/>
            </p:nvSpPr>
            <p:spPr>
              <a:xfrm>
                <a:off x="0" y="330821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605" name="Line"/>
              <p:cNvSpPr/>
              <p:nvPr/>
            </p:nvSpPr>
            <p:spPr>
              <a:xfrm>
                <a:off x="0" y="275684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606" name="Line"/>
              <p:cNvSpPr/>
              <p:nvPr/>
            </p:nvSpPr>
            <p:spPr>
              <a:xfrm>
                <a:off x="0" y="385958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607" name="Line"/>
              <p:cNvSpPr/>
              <p:nvPr/>
            </p:nvSpPr>
            <p:spPr>
              <a:xfrm>
                <a:off x="0" y="165410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sp>
            <p:nvSpPr>
              <p:cNvPr id="608" name="Line"/>
              <p:cNvSpPr/>
              <p:nvPr/>
            </p:nvSpPr>
            <p:spPr>
              <a:xfrm>
                <a:off x="0" y="55136"/>
                <a:ext cx="447695" cy="1"/>
              </a:xfrm>
              <a:prstGeom prst="line">
                <a:avLst/>
              </a:prstGeom>
              <a:noFill/>
              <a:ln w="3175" cap="flat">
                <a:solidFill>
                  <a:srgbClr val="A6AAA9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/>
                </a:pPr>
              </a:p>
            </p:txBody>
          </p:sp>
          <p:grpSp>
            <p:nvGrpSpPr>
              <p:cNvPr id="618" name="Group"/>
              <p:cNvGrpSpPr/>
              <p:nvPr/>
            </p:nvGrpSpPr>
            <p:grpSpPr>
              <a:xfrm rot="16200000">
                <a:off x="1256" y="4476"/>
                <a:ext cx="447696" cy="441096"/>
                <a:chOff x="0" y="0"/>
                <a:chExt cx="447694" cy="441095"/>
              </a:xfrm>
            </p:grpSpPr>
            <p:sp>
              <p:nvSpPr>
                <p:cNvPr id="609" name="Line"/>
                <p:cNvSpPr/>
                <p:nvPr/>
              </p:nvSpPr>
              <p:spPr>
                <a:xfrm>
                  <a:off x="0" y="220547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610" name="Line"/>
                <p:cNvSpPr/>
                <p:nvPr/>
              </p:nvSpPr>
              <p:spPr>
                <a:xfrm>
                  <a:off x="0" y="0"/>
                  <a:ext cx="447695" cy="0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611" name="Line"/>
                <p:cNvSpPr/>
                <p:nvPr/>
              </p:nvSpPr>
              <p:spPr>
                <a:xfrm>
                  <a:off x="0" y="441095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612" name="Line"/>
                <p:cNvSpPr/>
                <p:nvPr/>
              </p:nvSpPr>
              <p:spPr>
                <a:xfrm>
                  <a:off x="0" y="110273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613" name="Line"/>
                <p:cNvSpPr/>
                <p:nvPr/>
              </p:nvSpPr>
              <p:spPr>
                <a:xfrm>
                  <a:off x="0" y="330821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614" name="Line"/>
                <p:cNvSpPr/>
                <p:nvPr/>
              </p:nvSpPr>
              <p:spPr>
                <a:xfrm>
                  <a:off x="0" y="275684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615" name="Line"/>
                <p:cNvSpPr/>
                <p:nvPr/>
              </p:nvSpPr>
              <p:spPr>
                <a:xfrm>
                  <a:off x="0" y="385958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616" name="Line"/>
                <p:cNvSpPr/>
                <p:nvPr/>
              </p:nvSpPr>
              <p:spPr>
                <a:xfrm>
                  <a:off x="0" y="165410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  <p:sp>
              <p:nvSpPr>
                <p:cNvPr id="617" name="Line"/>
                <p:cNvSpPr/>
                <p:nvPr/>
              </p:nvSpPr>
              <p:spPr>
                <a:xfrm>
                  <a:off x="0" y="55136"/>
                  <a:ext cx="447695" cy="1"/>
                </a:xfrm>
                <a:prstGeom prst="line">
                  <a:avLst/>
                </a:prstGeom>
                <a:noFill/>
                <a:ln w="3175" cap="flat">
                  <a:solidFill>
                    <a:srgbClr val="A6AAA9"/>
                  </a:solidFill>
                  <a:prstDash val="solid"/>
                  <a:miter lim="400000"/>
                </a:ln>
                <a:effectLst/>
              </p:spPr>
              <p:txBody>
                <a:bodyPr wrap="square" lIns="54570" tIns="54570" rIns="54570" bIns="54570" numCol="1" anchor="ctr">
                  <a:noAutofit/>
                </a:bodyPr>
                <a:lstStyle/>
                <a:p>
                  <a:pPr>
                    <a:defRPr sz="2600"/>
                  </a:pPr>
                </a:p>
              </p:txBody>
            </p:sp>
          </p:grpSp>
        </p:grpSp>
        <p:sp>
          <p:nvSpPr>
            <p:cNvPr id="620" name="Square"/>
            <p:cNvSpPr/>
            <p:nvPr/>
          </p:nvSpPr>
          <p:spPr>
            <a:xfrm>
              <a:off x="3175" y="3905"/>
              <a:ext cx="444500" cy="444501"/>
            </a:xfrm>
            <a:prstGeom prst="rect">
              <a:avLst/>
            </a:prstGeom>
            <a:noFill/>
            <a:ln w="635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2667" y="87922"/>
              <a:ext cx="444185" cy="275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04" y="20087"/>
                  </a:lnTo>
                  <a:lnTo>
                    <a:pt x="3587" y="18508"/>
                  </a:lnTo>
                  <a:lnTo>
                    <a:pt x="4599" y="16206"/>
                  </a:lnTo>
                  <a:cubicBezTo>
                    <a:pt x="4736" y="15881"/>
                    <a:pt x="4874" y="15555"/>
                    <a:pt x="5011" y="15230"/>
                  </a:cubicBezTo>
                  <a:cubicBezTo>
                    <a:pt x="5148" y="14905"/>
                    <a:pt x="5286" y="14579"/>
                    <a:pt x="5423" y="14254"/>
                  </a:cubicBezTo>
                  <a:cubicBezTo>
                    <a:pt x="5593" y="14819"/>
                    <a:pt x="5762" y="15384"/>
                    <a:pt x="5932" y="15948"/>
                  </a:cubicBezTo>
                  <a:cubicBezTo>
                    <a:pt x="6102" y="16513"/>
                    <a:pt x="6272" y="17078"/>
                    <a:pt x="6442" y="17643"/>
                  </a:cubicBezTo>
                  <a:lnTo>
                    <a:pt x="8078" y="16008"/>
                  </a:lnTo>
                  <a:lnTo>
                    <a:pt x="9272" y="13609"/>
                  </a:lnTo>
                  <a:lnTo>
                    <a:pt x="10499" y="9377"/>
                  </a:lnTo>
                  <a:lnTo>
                    <a:pt x="12208" y="11732"/>
                  </a:lnTo>
                  <a:lnTo>
                    <a:pt x="13281" y="8587"/>
                  </a:lnTo>
                  <a:lnTo>
                    <a:pt x="14507" y="4200"/>
                  </a:lnTo>
                  <a:lnTo>
                    <a:pt x="15513" y="0"/>
                  </a:lnTo>
                  <a:lnTo>
                    <a:pt x="16848" y="4930"/>
                  </a:lnTo>
                  <a:lnTo>
                    <a:pt x="18336" y="3993"/>
                  </a:lnTo>
                  <a:lnTo>
                    <a:pt x="19783" y="9080"/>
                  </a:lnTo>
                  <a:lnTo>
                    <a:pt x="21600" y="13583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</p:grpSp>
      <p:graphicFrame>
        <p:nvGraphicFramePr>
          <p:cNvPr id="623" name="Table"/>
          <p:cNvGraphicFramePr/>
          <p:nvPr/>
        </p:nvGraphicFramePr>
        <p:xfrm>
          <a:off x="5495129" y="8416260"/>
          <a:ext cx="3070920" cy="7747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1144233"/>
                <a:gridCol w="1913985"/>
              </a:tblGrid>
              <a:tr h="190500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expect_equal()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is equal within small numerical tolerance?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expect_identical()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is exactly equal?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expect_match()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matches specified string or regular expression?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expect_output()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prints specified output?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DCDEE0"/>
                      </a:solidFill>
                      <a:miter lim="400000"/>
                    </a:lnL>
                    <a:lnR w="12700">
                      <a:solidFill>
                        <a:srgbClr val="DCDEE0"/>
                      </a:solidFill>
                      <a:miter lim="400000"/>
                    </a:lnR>
                    <a:lnT w="12700">
                      <a:solidFill>
                        <a:srgbClr val="DCDEE0"/>
                      </a:solidFill>
                      <a:miter lim="400000"/>
                    </a:lnT>
                    <a:lnB w="12700">
                      <a:solidFill>
                        <a:srgbClr val="DCDEE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624" name="Example code"/>
          <p:cNvSpPr txBox="1"/>
          <p:nvPr/>
        </p:nvSpPr>
        <p:spPr>
          <a:xfrm>
            <a:off x="4764949" y="2013588"/>
            <a:ext cx="3238041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Example code</a:t>
            </a:r>
          </a:p>
        </p:txBody>
      </p:sp>
      <p:sp>
        <p:nvSpPr>
          <p:cNvPr id="625" name="dplyr::lead…"/>
          <p:cNvSpPr txBox="1"/>
          <p:nvPr/>
        </p:nvSpPr>
        <p:spPr>
          <a:xfrm>
            <a:off x="5733022" y="2487712"/>
            <a:ext cx="2391663" cy="1125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lead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Copy with values shifted by 1.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lag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Copy with values lagged by 1.</a:t>
            </a:r>
          </a:p>
        </p:txBody>
      </p:sp>
      <p:sp>
        <p:nvSpPr>
          <p:cNvPr id="626" name="ggplot(mpg, aes(hwy, cty)) +…"/>
          <p:cNvSpPr txBox="1"/>
          <p:nvPr/>
        </p:nvSpPr>
        <p:spPr>
          <a:xfrm>
            <a:off x="5009591" y="3574600"/>
            <a:ext cx="3025059" cy="1188641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t>ggplot(mpg, aes(hwy, cty)) +</a:t>
            </a:r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t> geom_point(aes(color = cyl)) +</a:t>
            </a:r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t> geom_smooth(method ="lm") +</a:t>
            </a:r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t> coord_cartesian() +</a:t>
            </a:r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t> scale_color_gradient() +</a:t>
            </a:r>
          </a:p>
          <a:p>
            <a:pPr algn="l">
              <a:defRPr sz="1200">
                <a:latin typeface="Menlo"/>
                <a:ea typeface="Menlo"/>
                <a:cs typeface="Menlo"/>
                <a:sym typeface="Menlo"/>
              </a:defRPr>
            </a:pPr>
            <a:r>
              <a:t> theme_bw()</a:t>
            </a:r>
          </a:p>
        </p:txBody>
      </p:sp>
      <p:sp>
        <p:nvSpPr>
          <p:cNvPr id="627" name="explaining code"/>
          <p:cNvSpPr/>
          <p:nvPr/>
        </p:nvSpPr>
        <p:spPr>
          <a:xfrm>
            <a:off x="7929456" y="4305699"/>
            <a:ext cx="1067991" cy="4488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314" y="0"/>
                </a:moveTo>
                <a:cubicBezTo>
                  <a:pt x="4482" y="0"/>
                  <a:pt x="3805" y="1612"/>
                  <a:pt x="3805" y="3590"/>
                </a:cubicBezTo>
                <a:lnTo>
                  <a:pt x="3805" y="8651"/>
                </a:lnTo>
                <a:lnTo>
                  <a:pt x="0" y="11192"/>
                </a:lnTo>
                <a:lnTo>
                  <a:pt x="3805" y="13464"/>
                </a:lnTo>
                <a:lnTo>
                  <a:pt x="3805" y="18010"/>
                </a:lnTo>
                <a:cubicBezTo>
                  <a:pt x="3805" y="19988"/>
                  <a:pt x="4482" y="21600"/>
                  <a:pt x="5314" y="21600"/>
                </a:cubicBezTo>
                <a:lnTo>
                  <a:pt x="20099" y="21600"/>
                </a:lnTo>
                <a:cubicBezTo>
                  <a:pt x="20931" y="21600"/>
                  <a:pt x="21600" y="19988"/>
                  <a:pt x="21600" y="18010"/>
                </a:cubicBezTo>
                <a:lnTo>
                  <a:pt x="21600" y="3590"/>
                </a:lnTo>
                <a:cubicBezTo>
                  <a:pt x="21600" y="1612"/>
                  <a:pt x="20931" y="0"/>
                  <a:pt x="20099" y="0"/>
                </a:cubicBezTo>
                <a:lnTo>
                  <a:pt x="5314" y="0"/>
                </a:lnTo>
                <a:close/>
              </a:path>
            </a:pathLst>
          </a:cu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lnSpc>
                <a:spcPct val="8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explaining code</a:t>
            </a:r>
          </a:p>
        </p:txBody>
      </p:sp>
      <p:sp>
        <p:nvSpPr>
          <p:cNvPr id="628" name="can be…"/>
          <p:cNvSpPr/>
          <p:nvPr/>
        </p:nvSpPr>
        <p:spPr>
          <a:xfrm>
            <a:off x="7955253" y="3821853"/>
            <a:ext cx="1042194" cy="448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911" y="0"/>
                </a:moveTo>
                <a:cubicBezTo>
                  <a:pt x="4058" y="0"/>
                  <a:pt x="3364" y="1612"/>
                  <a:pt x="3364" y="3590"/>
                </a:cubicBezTo>
                <a:lnTo>
                  <a:pt x="3364" y="9454"/>
                </a:lnTo>
                <a:lnTo>
                  <a:pt x="0" y="12299"/>
                </a:lnTo>
                <a:lnTo>
                  <a:pt x="3364" y="14266"/>
                </a:lnTo>
                <a:lnTo>
                  <a:pt x="3364" y="18010"/>
                </a:lnTo>
                <a:cubicBezTo>
                  <a:pt x="3364" y="19988"/>
                  <a:pt x="4058" y="21600"/>
                  <a:pt x="4911" y="21600"/>
                </a:cubicBezTo>
                <a:lnTo>
                  <a:pt x="20062" y="21600"/>
                </a:lnTo>
                <a:cubicBezTo>
                  <a:pt x="20914" y="21600"/>
                  <a:pt x="21600" y="19988"/>
                  <a:pt x="21600" y="18010"/>
                </a:cubicBezTo>
                <a:lnTo>
                  <a:pt x="21600" y="3590"/>
                </a:lnTo>
                <a:cubicBezTo>
                  <a:pt x="21600" y="1612"/>
                  <a:pt x="20914" y="0"/>
                  <a:pt x="20062" y="0"/>
                </a:cubicBezTo>
                <a:lnTo>
                  <a:pt x="4911" y="0"/>
                </a:lnTo>
                <a:close/>
              </a:path>
            </a:pathLst>
          </a:cu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>
              <a:lnSpc>
                <a:spcPct val="80000"/>
              </a:lnSpc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can be </a:t>
            </a:r>
          </a:p>
          <a:p>
            <a:pPr>
              <a:lnSpc>
                <a:spcPct val="8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useful for</a:t>
            </a:r>
          </a:p>
        </p:txBody>
      </p:sp>
      <p:sp>
        <p:nvSpPr>
          <p:cNvPr id="629" name="Word balloons"/>
          <p:cNvSpPr/>
          <p:nvPr/>
        </p:nvSpPr>
        <p:spPr>
          <a:xfrm>
            <a:off x="7935009" y="3338014"/>
            <a:ext cx="1056482" cy="4833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136" y="0"/>
                </a:moveTo>
                <a:cubicBezTo>
                  <a:pt x="4296" y="0"/>
                  <a:pt x="3611" y="1497"/>
                  <a:pt x="3611" y="3334"/>
                </a:cubicBezTo>
                <a:lnTo>
                  <a:pt x="3611" y="15677"/>
                </a:lnTo>
                <a:lnTo>
                  <a:pt x="0" y="21600"/>
                </a:lnTo>
                <a:lnTo>
                  <a:pt x="4909" y="19951"/>
                </a:lnTo>
                <a:cubicBezTo>
                  <a:pt x="4986" y="19977"/>
                  <a:pt x="5056" y="20057"/>
                  <a:pt x="5136" y="20057"/>
                </a:cubicBezTo>
                <a:lnTo>
                  <a:pt x="20083" y="20057"/>
                </a:lnTo>
                <a:cubicBezTo>
                  <a:pt x="20923" y="20057"/>
                  <a:pt x="21600" y="18560"/>
                  <a:pt x="21600" y="16723"/>
                </a:cubicBezTo>
                <a:lnTo>
                  <a:pt x="21600" y="3334"/>
                </a:lnTo>
                <a:cubicBezTo>
                  <a:pt x="21600" y="1497"/>
                  <a:pt x="20923" y="0"/>
                  <a:pt x="20083" y="0"/>
                </a:cubicBezTo>
                <a:lnTo>
                  <a:pt x="5136" y="0"/>
                </a:lnTo>
                <a:close/>
              </a:path>
            </a:pathLst>
          </a:custGeom>
          <a:solidFill>
            <a:srgbClr val="A6AAA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lnSpc>
                <a:spcPct val="8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1" sz="12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Word balloons</a:t>
            </a:r>
          </a:p>
        </p:txBody>
      </p:sp>
      <p:sp>
        <p:nvSpPr>
          <p:cNvPr id="630" name="Where possible, use code that works when run."/>
          <p:cNvSpPr txBox="1"/>
          <p:nvPr/>
        </p:nvSpPr>
        <p:spPr>
          <a:xfrm>
            <a:off x="5415255" y="2288793"/>
            <a:ext cx="3135956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Where possible, use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code that works</a:t>
            </a:r>
            <a:r>
              <a:t> when run.</a:t>
            </a:r>
          </a:p>
        </p:txBody>
      </p:sp>
      <p:sp>
        <p:nvSpPr>
          <p:cNvPr id="631" name="Color Scheme"/>
          <p:cNvSpPr txBox="1"/>
          <p:nvPr/>
        </p:nvSpPr>
        <p:spPr>
          <a:xfrm>
            <a:off x="9298591" y="2288793"/>
            <a:ext cx="4390791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>
              <a:defRPr b="1" sz="1200">
                <a:solidFill>
                  <a:srgbClr val="A6AAA9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Color Scheme</a:t>
            </a:r>
          </a:p>
        </p:txBody>
      </p:sp>
      <p:sp>
        <p:nvSpPr>
          <p:cNvPr id="632" name="Rectangle"/>
          <p:cNvSpPr/>
          <p:nvPr/>
        </p:nvSpPr>
        <p:spPr>
          <a:xfrm>
            <a:off x="9403467" y="3177159"/>
            <a:ext cx="837368" cy="203201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19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</a:p>
        </p:txBody>
      </p:sp>
      <p:sp>
        <p:nvSpPr>
          <p:cNvPr id="633" name="Rectangle"/>
          <p:cNvSpPr/>
          <p:nvPr/>
        </p:nvSpPr>
        <p:spPr>
          <a:xfrm>
            <a:off x="9403467" y="3403912"/>
            <a:ext cx="837368" cy="203201"/>
          </a:xfrm>
          <a:prstGeom prst="rect">
            <a:avLst/>
          </a:prstGeom>
          <a:solidFill>
            <a:srgbClr val="797BAA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19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</a:p>
        </p:txBody>
      </p:sp>
      <p:sp>
        <p:nvSpPr>
          <p:cNvPr id="634" name="Rectangle"/>
          <p:cNvSpPr/>
          <p:nvPr/>
        </p:nvSpPr>
        <p:spPr>
          <a:xfrm>
            <a:off x="9403467" y="3630665"/>
            <a:ext cx="837368" cy="203201"/>
          </a:xfrm>
          <a:prstGeom prst="rect">
            <a:avLst/>
          </a:prstGeom>
          <a:solidFill>
            <a:srgbClr val="407AAA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19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</a:p>
        </p:txBody>
      </p:sp>
      <p:sp>
        <p:nvSpPr>
          <p:cNvPr id="635" name="Rectangle"/>
          <p:cNvSpPr/>
          <p:nvPr/>
        </p:nvSpPr>
        <p:spPr>
          <a:xfrm>
            <a:off x="9403467" y="3857418"/>
            <a:ext cx="837368" cy="203201"/>
          </a:xfrm>
          <a:prstGeom prst="rect">
            <a:avLst/>
          </a:prstGeom>
          <a:solidFill>
            <a:srgbClr val="78A77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19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</a:p>
        </p:txBody>
      </p:sp>
      <p:sp>
        <p:nvSpPr>
          <p:cNvPr id="636" name="Rectangle"/>
          <p:cNvSpPr/>
          <p:nvPr/>
        </p:nvSpPr>
        <p:spPr>
          <a:xfrm>
            <a:off x="9403467" y="4084172"/>
            <a:ext cx="837368" cy="203201"/>
          </a:xfrm>
          <a:prstGeom prst="rect">
            <a:avLst/>
          </a:prstGeom>
          <a:solidFill>
            <a:srgbClr val="FFFC7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19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</a:p>
        </p:txBody>
      </p:sp>
      <p:sp>
        <p:nvSpPr>
          <p:cNvPr id="637" name="Rectangle"/>
          <p:cNvSpPr/>
          <p:nvPr/>
        </p:nvSpPr>
        <p:spPr>
          <a:xfrm>
            <a:off x="9403467" y="4310924"/>
            <a:ext cx="837368" cy="203201"/>
          </a:xfrm>
          <a:prstGeom prst="rect">
            <a:avLst/>
          </a:prstGeom>
          <a:solidFill>
            <a:srgbClr val="FFD47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19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</a:p>
        </p:txBody>
      </p:sp>
      <p:sp>
        <p:nvSpPr>
          <p:cNvPr id="638" name="Rectangle"/>
          <p:cNvSpPr/>
          <p:nvPr/>
        </p:nvSpPr>
        <p:spPr>
          <a:xfrm>
            <a:off x="9403467" y="4537678"/>
            <a:ext cx="837368" cy="203201"/>
          </a:xfrm>
          <a:prstGeom prst="rect">
            <a:avLst/>
          </a:prstGeom>
          <a:solidFill>
            <a:srgbClr val="FF7E79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1900">
                <a:solidFill>
                  <a:srgbClr val="FFFFFF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</a:p>
        </p:txBody>
      </p:sp>
      <p:sp>
        <p:nvSpPr>
          <p:cNvPr id="639" name="Please use the following color scheme when designing new cheatsheets to be distributed through http://www.rstudio.com/resources/cheatsheets/"/>
          <p:cNvSpPr txBox="1"/>
          <p:nvPr/>
        </p:nvSpPr>
        <p:spPr>
          <a:xfrm>
            <a:off x="9324609" y="2481963"/>
            <a:ext cx="4386487" cy="642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Please use the following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color scheme </a:t>
            </a:r>
            <a:r>
              <a:t>when designing new cheatsheets to be distributed through </a:t>
            </a:r>
            <a:r>
              <a:rPr u="sng">
                <a:hlinkClick r:id="rId9" invalidUrl="" action="" tgtFrame="" tooltip="" history="1" highlightClick="0" endSnd="0"/>
              </a:rPr>
              <a:t>http://www.rstudio.com/resources/cheatsheets/</a:t>
            </a:r>
          </a:p>
        </p:txBody>
      </p:sp>
      <p:sp>
        <p:nvSpPr>
          <p:cNvPr id="640" name="Greys - Programming topics"/>
          <p:cNvSpPr txBox="1"/>
          <p:nvPr/>
        </p:nvSpPr>
        <p:spPr>
          <a:xfrm>
            <a:off x="10321421" y="3120009"/>
            <a:ext cx="3394330" cy="29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Greys</a:t>
            </a:r>
            <a:r>
              <a:t> - Programming topics</a:t>
            </a:r>
          </a:p>
        </p:txBody>
      </p:sp>
      <p:sp>
        <p:nvSpPr>
          <p:cNvPr id="641" name="Purples - Reporting topics (knitr, R Markdown, etc.)"/>
          <p:cNvSpPr txBox="1"/>
          <p:nvPr/>
        </p:nvSpPr>
        <p:spPr>
          <a:xfrm>
            <a:off x="10321421" y="3352331"/>
            <a:ext cx="3394330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Purples</a:t>
            </a:r>
            <a:r>
              <a:t> - Reporting topics (knitr, R Markdown, etc.)</a:t>
            </a:r>
          </a:p>
        </p:txBody>
      </p:sp>
      <p:sp>
        <p:nvSpPr>
          <p:cNvPr id="642" name="Blues - Shiny or RStudio related"/>
          <p:cNvSpPr txBox="1"/>
          <p:nvPr/>
        </p:nvSpPr>
        <p:spPr>
          <a:xfrm>
            <a:off x="10321421" y="3585435"/>
            <a:ext cx="3394330" cy="29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Blues</a:t>
            </a:r>
            <a:r>
              <a:t> - Shiny or RStudio related</a:t>
            </a:r>
          </a:p>
        </p:txBody>
      </p:sp>
      <p:sp>
        <p:nvSpPr>
          <p:cNvPr id="643" name="Greens - Data Visualization"/>
          <p:cNvSpPr txBox="1"/>
          <p:nvPr/>
        </p:nvSpPr>
        <p:spPr>
          <a:xfrm>
            <a:off x="10321421" y="3798998"/>
            <a:ext cx="3394330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Greens</a:t>
            </a:r>
            <a:r>
              <a:t> - Data Visualization</a:t>
            </a:r>
          </a:p>
        </p:txBody>
      </p:sp>
      <p:sp>
        <p:nvSpPr>
          <p:cNvPr id="644" name="Warm Colors - Data Manipulation and modeling topics"/>
          <p:cNvSpPr txBox="1"/>
          <p:nvPr/>
        </p:nvSpPr>
        <p:spPr>
          <a:xfrm>
            <a:off x="10321421" y="4032247"/>
            <a:ext cx="2781601" cy="471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Warm Colors</a:t>
            </a:r>
            <a:r>
              <a:t> - Data Manipulation and modeling topics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