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14"/>
          </p:nvPr>
        </p:nvSpPr>
        <p:spPr>
          <a:xfrm>
            <a:off x="1364257" y="4738935"/>
            <a:ext cx="11241486" cy="74414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2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367392" indent="-367392">
              <a:spcBef>
                <a:spcPts val="3200"/>
              </a:spcBef>
              <a:defRPr sz="3000"/>
            </a:lvl1pPr>
            <a:lvl2pPr marL="710292" indent="-367392">
              <a:spcBef>
                <a:spcPts val="3200"/>
              </a:spcBef>
              <a:defRPr sz="3000"/>
            </a:lvl2pPr>
            <a:lvl3pPr marL="1053192" indent="-367392">
              <a:spcBef>
                <a:spcPts val="3200"/>
              </a:spcBef>
              <a:defRPr sz="3000"/>
            </a:lvl3pPr>
            <a:lvl4pPr marL="1396092" indent="-367392">
              <a:spcBef>
                <a:spcPts val="3200"/>
              </a:spcBef>
              <a:defRPr sz="3000"/>
            </a:lvl4pPr>
            <a:lvl5pPr marL="1738992" indent="-367392">
              <a:spcBef>
                <a:spcPts val="3200"/>
              </a:spcBef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69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913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58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802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47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91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36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80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25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image" Target="../media/image4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24.png"/><Relationship Id="rId11" Type="http://schemas.openxmlformats.org/officeDocument/2006/relationships/image" Target="../media/image30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24.png"/><Relationship Id="rId19" Type="http://schemas.openxmlformats.org/officeDocument/2006/relationships/image" Target="../media/image30.png"/><Relationship Id="rId20" Type="http://schemas.openxmlformats.org/officeDocument/2006/relationships/image" Target="../media/image17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image" Target="../media/image6.png"/><Relationship Id="rId10" Type="http://schemas.openxmlformats.org/officeDocument/2006/relationships/image" Target="../media/image7.png"/><Relationship Id="rId11" Type="http://schemas.openxmlformats.org/officeDocument/2006/relationships/image" Target="../media/image8.png"/><Relationship Id="rId12" Type="http://schemas.openxmlformats.org/officeDocument/2006/relationships/image" Target="../media/image9.png"/><Relationship Id="rId13" Type="http://schemas.openxmlformats.org/officeDocument/2006/relationships/image" Target="../media/image10.png"/><Relationship Id="rId14" Type="http://schemas.openxmlformats.org/officeDocument/2006/relationships/image" Target="../media/image11.png"/><Relationship Id="rId15" Type="http://schemas.openxmlformats.org/officeDocument/2006/relationships/image" Target="../media/image12.png"/><Relationship Id="rId16" Type="http://schemas.openxmlformats.org/officeDocument/2006/relationships/image" Target="../media/image13.png"/><Relationship Id="rId17" Type="http://schemas.openxmlformats.org/officeDocument/2006/relationships/image" Target="../media/image14.png"/><Relationship Id="rId18" Type="http://schemas.openxmlformats.org/officeDocument/2006/relationships/image" Target="../media/image15.png"/><Relationship Id="rId19" Type="http://schemas.openxmlformats.org/officeDocument/2006/relationships/image" Target="../media/image16.png"/><Relationship Id="rId20" Type="http://schemas.openxmlformats.org/officeDocument/2006/relationships/image" Target="../media/image17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image" Target="../media/image6.png"/><Relationship Id="rId10" Type="http://schemas.openxmlformats.org/officeDocument/2006/relationships/image" Target="../media/image7.png"/><Relationship Id="rId11" Type="http://schemas.openxmlformats.org/officeDocument/2006/relationships/image" Target="../media/image8.png"/><Relationship Id="rId12" Type="http://schemas.openxmlformats.org/officeDocument/2006/relationships/image" Target="../media/image9.png"/><Relationship Id="rId13" Type="http://schemas.openxmlformats.org/officeDocument/2006/relationships/image" Target="../media/image10.png"/><Relationship Id="rId14" Type="http://schemas.openxmlformats.org/officeDocument/2006/relationships/image" Target="../media/image11.png"/><Relationship Id="rId15" Type="http://schemas.openxmlformats.org/officeDocument/2006/relationships/image" Target="../media/image12.png"/><Relationship Id="rId16" Type="http://schemas.openxmlformats.org/officeDocument/2006/relationships/image" Target="../media/image13.png"/><Relationship Id="rId17" Type="http://schemas.openxmlformats.org/officeDocument/2006/relationships/image" Target="../media/image14.png"/><Relationship Id="rId18" Type="http://schemas.openxmlformats.org/officeDocument/2006/relationships/image" Target="../media/image15.png"/><Relationship Id="rId19" Type="http://schemas.openxmlformats.org/officeDocument/2006/relationships/image" Target="../media/image16.png"/><Relationship Id="rId20" Type="http://schemas.openxmlformats.org/officeDocument/2006/relationships/image" Target="../media/image17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9" Type="http://schemas.openxmlformats.org/officeDocument/2006/relationships/image" Target="../media/image22.png"/><Relationship Id="rId10" Type="http://schemas.openxmlformats.org/officeDocument/2006/relationships/image" Target="../media/image23.png"/><Relationship Id="rId11" Type="http://schemas.openxmlformats.org/officeDocument/2006/relationships/image" Target="../media/image24.png"/><Relationship Id="rId12" Type="http://schemas.openxmlformats.org/officeDocument/2006/relationships/image" Target="../media/image25.png"/><Relationship Id="rId13" Type="http://schemas.openxmlformats.org/officeDocument/2006/relationships/image" Target="../media/image26.png"/><Relationship Id="rId14" Type="http://schemas.openxmlformats.org/officeDocument/2006/relationships/image" Target="../media/image27.png"/><Relationship Id="rId15" Type="http://schemas.openxmlformats.org/officeDocument/2006/relationships/image" Target="../media/image28.png"/><Relationship Id="rId16" Type="http://schemas.openxmlformats.org/officeDocument/2006/relationships/image" Target="../media/image29.png"/><Relationship Id="rId17" Type="http://schemas.openxmlformats.org/officeDocument/2006/relationships/image" Target="../media/image30.png"/><Relationship Id="rId18" Type="http://schemas.openxmlformats.org/officeDocument/2006/relationships/image" Target="../media/image31.png"/><Relationship Id="rId19" Type="http://schemas.openxmlformats.org/officeDocument/2006/relationships/image" Target="../media/image32.png"/><Relationship Id="rId20" Type="http://schemas.openxmlformats.org/officeDocument/2006/relationships/image" Target="../media/image33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Relationship Id="rId5" Type="http://schemas.openxmlformats.org/officeDocument/2006/relationships/image" Target="../media/image2.png"/><Relationship Id="rId6" Type="http://schemas.openxmlformats.org/officeDocument/2006/relationships/image" Target="../media/image21.png"/><Relationship Id="rId7" Type="http://schemas.openxmlformats.org/officeDocument/2006/relationships/image" Target="../media/image24.png"/><Relationship Id="rId8" Type="http://schemas.openxmlformats.org/officeDocument/2006/relationships/image" Target="../media/image30.png"/><Relationship Id="rId9" Type="http://schemas.openxmlformats.org/officeDocument/2006/relationships/image" Target="../media/image31.png"/><Relationship Id="rId10" Type="http://schemas.openxmlformats.org/officeDocument/2006/relationships/image" Target="../media/image32.png"/><Relationship Id="rId11" Type="http://schemas.openxmlformats.org/officeDocument/2006/relationships/image" Target="../media/image33.png"/><Relationship Id="rId12" Type="http://schemas.openxmlformats.org/officeDocument/2006/relationships/image" Target="../media/image29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7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4.png"/><Relationship Id="rId3" Type="http://schemas.openxmlformats.org/officeDocument/2006/relationships/hyperlink" Target="https://creativecommons.org/licenses/by/4.0/" TargetMode="External"/><Relationship Id="rId4" Type="http://schemas.openxmlformats.org/officeDocument/2006/relationships/hyperlink" Target="mailto:info@rstudio.com" TargetMode="External"/><Relationship Id="rId5" Type="http://schemas.openxmlformats.org/officeDocument/2006/relationships/hyperlink" Target="http://rstudio.com" TargetMode="External"/><Relationship Id="rId6" Type="http://schemas.openxmlformats.org/officeDocument/2006/relationships/image" Target="../media/image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ounded Rectangle"/>
          <p:cNvSpPr/>
          <p:nvPr/>
        </p:nvSpPr>
        <p:spPr>
          <a:xfrm>
            <a:off x="237686" y="1901745"/>
            <a:ext cx="4288137" cy="8467049"/>
          </a:xfrm>
          <a:prstGeom prst="roundRect">
            <a:avLst>
              <a:gd name="adj" fmla="val 1477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0" name="The tibble package provides a new S3 class for storing tabular data, the tibble. Tibbles inherit the data frame class, but add two improved behaviors:…"/>
          <p:cNvSpPr txBox="1"/>
          <p:nvPr/>
        </p:nvSpPr>
        <p:spPr>
          <a:xfrm>
            <a:off x="431165" y="2342263"/>
            <a:ext cx="3895954" cy="1799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The </a:t>
            </a:r>
            <a:r>
              <a:rPr b="1"/>
              <a:t>tibble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package provides a new S3 class for storing tabular data, the tibble. Tibbles inherit the data frame class, but add two improved behaviors: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342900" indent="-228600" algn="l">
              <a:lnSpc>
                <a:spcPct val="90000"/>
              </a:lnSpc>
              <a:spcBef>
                <a:spcPts val="300"/>
              </a:spcBef>
              <a:buSzPct val="100000"/>
              <a:buChar char="•"/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Display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-  When you print a tibble, R provides a concise view of the data that fits on one screen.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342900" indent="-228600" algn="l">
              <a:lnSpc>
                <a:spcPct val="90000"/>
              </a:lnSpc>
              <a:buSzPct val="100000"/>
              <a:buChar char="•"/>
              <a:defRPr sz="12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Subsetting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- [ always returns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342900" indent="-228600" algn="l">
              <a:lnSpc>
                <a:spcPct val="90000"/>
              </a:lnSpc>
              <a:buSzPct val="100000"/>
              <a:buChar char="•"/>
              <a:defRPr sz="12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 new tibble, [[ and $ always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342900" indent="-228600" algn="l">
              <a:lnSpc>
                <a:spcPct val="90000"/>
              </a:lnSpc>
              <a:buSzPct val="100000"/>
              <a:buChar char="•"/>
              <a:defRPr sz="12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a vector.</a:t>
            </a:r>
          </a:p>
        </p:txBody>
      </p:sp>
      <p:sp>
        <p:nvSpPr>
          <p:cNvPr id="121" name="Rounded Rectangle"/>
          <p:cNvSpPr/>
          <p:nvPr/>
        </p:nvSpPr>
        <p:spPr>
          <a:xfrm>
            <a:off x="4702062" y="1901745"/>
            <a:ext cx="9049076" cy="8467049"/>
          </a:xfrm>
          <a:prstGeom prst="roundRect">
            <a:avLst>
              <a:gd name="adj" fmla="val 748"/>
            </a:avLst>
          </a:prstGeom>
          <a:solidFill>
            <a:srgbClr val="FFA941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2" name="Data Transformation…"/>
          <p:cNvSpPr txBox="1"/>
          <p:nvPr>
            <p:ph type="title"/>
          </p:nvPr>
        </p:nvSpPr>
        <p:spPr>
          <a:xfrm>
            <a:off x="264449" y="27222"/>
            <a:ext cx="4229386" cy="1413906"/>
          </a:xfrm>
          <a:prstGeom prst="rect">
            <a:avLst/>
          </a:prstGeom>
        </p:spPr>
        <p:txBody>
          <a:bodyPr/>
          <a:lstStyle/>
          <a:p>
            <a:pPr defTabSz="303783">
              <a:lnSpc>
                <a:spcPct val="80000"/>
              </a:lnSpc>
              <a:defRPr sz="4576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3432"/>
              <a:t>Data Transformation</a:t>
            </a:r>
            <a:r>
              <a:t> </a:t>
            </a:r>
          </a:p>
          <a:p>
            <a:pPr defTabSz="303783">
              <a:lnSpc>
                <a:spcPct val="90000"/>
              </a:lnSpc>
              <a:defRPr sz="2496">
                <a:solidFill>
                  <a:srgbClr val="FFA94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with dplyr and tibble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defTabSz="303783">
              <a:lnSpc>
                <a:spcPct val="90000"/>
              </a:lnSpc>
              <a:defRPr sz="2132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Cheat Sheet </a:t>
            </a:r>
          </a:p>
        </p:txBody>
      </p:sp>
      <p:sp>
        <p:nvSpPr>
          <p:cNvPr id="123" name="Rounded Rectangle"/>
          <p:cNvSpPr/>
          <p:nvPr/>
        </p:nvSpPr>
        <p:spPr>
          <a:xfrm>
            <a:off x="9310288" y="7707651"/>
            <a:ext cx="4288137" cy="2460655"/>
          </a:xfrm>
          <a:prstGeom prst="roundRect">
            <a:avLst>
              <a:gd name="adj" fmla="val 2573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4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125" name="Rounded Rectangle"/>
          <p:cNvSpPr/>
          <p:nvPr/>
        </p:nvSpPr>
        <p:spPr>
          <a:xfrm>
            <a:off x="4849260" y="2417822"/>
            <a:ext cx="4288137" cy="7768661"/>
          </a:xfrm>
          <a:prstGeom prst="roundRect">
            <a:avLst>
              <a:gd name="adj" fmla="val 147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6" name="Rounded Rectangle"/>
          <p:cNvSpPr/>
          <p:nvPr/>
        </p:nvSpPr>
        <p:spPr>
          <a:xfrm>
            <a:off x="9310288" y="2430522"/>
            <a:ext cx="4288137" cy="5151497"/>
          </a:xfrm>
          <a:prstGeom prst="roundRect">
            <a:avLst>
              <a:gd name="adj" fmla="val 147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pic>
        <p:nvPicPr>
          <p:cNvPr id="127" name="Group" descr="Group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54758" y="1404739"/>
            <a:ext cx="1057493" cy="37118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Tibbles  - An enhanced data frame"/>
          <p:cNvSpPr/>
          <p:nvPr/>
        </p:nvSpPr>
        <p:spPr>
          <a:xfrm>
            <a:off x="235534" y="1901745"/>
            <a:ext cx="4287217" cy="387049"/>
          </a:xfrm>
          <a:prstGeom prst="roundRect">
            <a:avLst>
              <a:gd name="adj" fmla="val 16636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Tibbles</a:t>
            </a:r>
            <a: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- An enhanced data frame</a:t>
            </a:r>
          </a:p>
        </p:txBody>
      </p:sp>
      <p:sp>
        <p:nvSpPr>
          <p:cNvPr id="129" name="tibble(…)…"/>
          <p:cNvSpPr txBox="1"/>
          <p:nvPr/>
        </p:nvSpPr>
        <p:spPr>
          <a:xfrm>
            <a:off x="353444" y="7524113"/>
            <a:ext cx="4140391" cy="28634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tibble(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Construct a tibble.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tribble(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Construct a tibble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(transposed).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as_tibble(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Convert data frame to tibble. Alias: </a:t>
            </a:r>
            <a:r>
              <a:rPr b="1"/>
              <a:t>as_data_frame()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enframe(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name = "name", value = "value"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Converts named vector to a tibble with a names column and a values column.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glimpse(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width = NULL,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Transposed view of a data frame or tibble.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is.tibble(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Test whether x is a tibble.</a:t>
            </a:r>
          </a:p>
        </p:txBody>
      </p:sp>
      <p:sp>
        <p:nvSpPr>
          <p:cNvPr id="130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31" name="Combining Tables"/>
          <p:cNvSpPr/>
          <p:nvPr/>
        </p:nvSpPr>
        <p:spPr>
          <a:xfrm>
            <a:off x="4715466" y="1901745"/>
            <a:ext cx="9022268" cy="387049"/>
          </a:xfrm>
          <a:prstGeom prst="roundRect">
            <a:avLst>
              <a:gd name="adj" fmla="val 16636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Combining Tables</a:t>
            </a:r>
          </a:p>
        </p:txBody>
      </p:sp>
      <p:sp>
        <p:nvSpPr>
          <p:cNvPr id="132" name="Join dplyr functions with the pipe (%&gt;%) to create multi-step analyses."/>
          <p:cNvSpPr txBox="1"/>
          <p:nvPr/>
        </p:nvSpPr>
        <p:spPr>
          <a:xfrm>
            <a:off x="7790646" y="606021"/>
            <a:ext cx="2565585" cy="5925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43305">
              <a:lnSpc>
                <a:spcPct val="90000"/>
              </a:lnSpc>
              <a:spcBef>
                <a:spcPts val="400"/>
              </a:spcBef>
              <a:defRPr sz="1302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dplyr functions with the pipe (</a:t>
            </a:r>
            <a:r>
              <a:rPr b="1"/>
              <a:t>%&gt;%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) to create multi-step analyses.</a:t>
            </a:r>
          </a:p>
        </p:txBody>
      </p:sp>
      <p:sp>
        <p:nvSpPr>
          <p:cNvPr id="133" name="dplyr  - A grammar of data manipulation"/>
          <p:cNvSpPr/>
          <p:nvPr/>
        </p:nvSpPr>
        <p:spPr>
          <a:xfrm>
            <a:off x="4715466" y="247047"/>
            <a:ext cx="9022268" cy="387049"/>
          </a:xfrm>
          <a:prstGeom prst="roundRect">
            <a:avLst>
              <a:gd name="adj" fmla="val 16636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dplyr</a:t>
            </a:r>
            <a:r>
              <a:t>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 A grammar of data manipulation</a:t>
            </a:r>
          </a:p>
        </p:txBody>
      </p:sp>
      <p:sp>
        <p:nvSpPr>
          <p:cNvPr id="134" name="dplyr provides functions for transforming tables (tibbles or data frames) that:…"/>
          <p:cNvSpPr txBox="1"/>
          <p:nvPr/>
        </p:nvSpPr>
        <p:spPr>
          <a:xfrm>
            <a:off x="4735434" y="645658"/>
            <a:ext cx="3167783" cy="1244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 provides functions for transforming tables (tibbles or data frames) that: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21742" indent="-221742" algn="l" defTabSz="566674">
              <a:lnSpc>
                <a:spcPct val="90000"/>
              </a:lnSpc>
              <a:spcBef>
                <a:spcPts val="200"/>
              </a:spcBef>
              <a:buSzPct val="100000"/>
              <a:buAutoNum type="arabicPeriod" startAt="1"/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Combine </a:t>
            </a:r>
            <a:r>
              <a:rPr b="1">
                <a:solidFill>
                  <a:schemeClr val="accent1"/>
                </a:solidFill>
              </a:rPr>
              <a:t>tables</a:t>
            </a:r>
            <a:r>
              <a:rPr>
                <a:solidFill>
                  <a:srgbClr val="FFA94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(below)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21742" indent="-221742" algn="l" defTabSz="566674">
              <a:lnSpc>
                <a:spcPct val="90000"/>
              </a:lnSpc>
              <a:spcBef>
                <a:spcPts val="200"/>
              </a:spcBef>
              <a:buSzPct val="100000"/>
              <a:buAutoNum type="arabicPeriod" startAt="1"/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Manipulate </a:t>
            </a:r>
            <a:r>
              <a:rPr b="1">
                <a:solidFill>
                  <a:schemeClr val="accent1"/>
                </a:solidFill>
              </a:rPr>
              <a:t>rows </a:t>
            </a:r>
            <a:r>
              <a:rPr>
                <a:solidFill>
                  <a:srgbClr val="FFA94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(see back)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21742" indent="-221742" algn="l" defTabSz="566674">
              <a:lnSpc>
                <a:spcPct val="90000"/>
              </a:lnSpc>
              <a:spcBef>
                <a:spcPts val="200"/>
              </a:spcBef>
              <a:buSzPct val="100000"/>
              <a:buAutoNum type="arabicPeriod" startAt="1"/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Manipulate </a:t>
            </a:r>
            <a:r>
              <a:rPr b="1">
                <a:solidFill>
                  <a:schemeClr val="accent1"/>
                </a:solidFill>
              </a:rPr>
              <a:t>columns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rgbClr val="FFA94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(see back)</a:t>
            </a:r>
          </a:p>
        </p:txBody>
      </p:sp>
      <p:sp>
        <p:nvSpPr>
          <p:cNvPr id="135" name="Learn more with browseVignettes(package = c(&quot;dplyr&quot;, &quot;tibble&quot;))  •  dplyr  0.5.0 •  tibble  1.2.0  •  Updated: 11/16"/>
          <p:cNvSpPr txBox="1"/>
          <p:nvPr/>
        </p:nvSpPr>
        <p:spPr>
          <a:xfrm>
            <a:off x="8373634" y="10340910"/>
            <a:ext cx="5390848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"tibble"))  </a:t>
            </a:r>
            <a:r>
              <a:t>•  dplyr  0.5.0 •  tibble  1.2.0  •  Updated: 11/16</a:t>
            </a:r>
          </a:p>
        </p:txBody>
      </p:sp>
      <p:sp>
        <p:nvSpPr>
          <p:cNvPr id="136" name="data frame display"/>
          <p:cNvSpPr txBox="1"/>
          <p:nvPr/>
        </p:nvSpPr>
        <p:spPr>
          <a:xfrm>
            <a:off x="2783033" y="5817398"/>
            <a:ext cx="1333879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200">
                <a:solidFill>
                  <a:srgbClr val="FFA94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data frame display</a:t>
            </a:r>
          </a:p>
        </p:txBody>
      </p:sp>
      <p:sp>
        <p:nvSpPr>
          <p:cNvPr id="137" name="tibble display"/>
          <p:cNvSpPr txBox="1"/>
          <p:nvPr/>
        </p:nvSpPr>
        <p:spPr>
          <a:xfrm>
            <a:off x="2944806" y="4535207"/>
            <a:ext cx="1010334" cy="29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200">
                <a:solidFill>
                  <a:srgbClr val="FFA94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tibble </a:t>
            </a:r>
            <a:r>
              <a:t>display</a:t>
            </a:r>
          </a:p>
        </p:txBody>
      </p:sp>
      <p:sp>
        <p:nvSpPr>
          <p:cNvPr id="138" name="Line"/>
          <p:cNvSpPr/>
          <p:nvPr/>
        </p:nvSpPr>
        <p:spPr>
          <a:xfrm>
            <a:off x="195418" y="7229161"/>
            <a:ext cx="4334387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139" name="Control the default appearance with options:…"/>
          <p:cNvSpPr txBox="1"/>
          <p:nvPr/>
        </p:nvSpPr>
        <p:spPr>
          <a:xfrm>
            <a:off x="431165" y="6038354"/>
            <a:ext cx="3895954" cy="1139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 defTabSz="566674">
              <a:lnSpc>
                <a:spcPct val="90000"/>
              </a:lnSpc>
              <a:spcBef>
                <a:spcPts val="200"/>
              </a:spcBef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Control the default appearance with options: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332613" indent="-221742" algn="l" defTabSz="566674">
              <a:lnSpc>
                <a:spcPct val="90000"/>
              </a:lnSpc>
              <a:spcBef>
                <a:spcPts val="200"/>
              </a:spcBef>
              <a:buSzPct val="100000"/>
              <a:buChar char="•"/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options(tibble.print_max = n, tibble.print_min = m)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: if there are more than </a:t>
            </a:r>
            <a:r>
              <a:t>n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rows, print only the first </a:t>
            </a:r>
            <a:r>
              <a:t>m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rows.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332613" indent="-221742" algn="l" defTabSz="566674">
              <a:lnSpc>
                <a:spcPct val="90000"/>
              </a:lnSpc>
              <a:spcBef>
                <a:spcPts val="200"/>
              </a:spcBef>
              <a:buSzPct val="100000"/>
              <a:buChar char="•"/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options(tibble.print_max = Inf, tibble.width = Inf)</a:t>
            </a:r>
            <a:r>
              <a:t>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always show all rows and all columns.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indent="110871" algn="l" defTabSz="566674">
              <a:lnSpc>
                <a:spcPct val="90000"/>
              </a:lnSpc>
              <a:spcBef>
                <a:spcPts val="200"/>
              </a:spcBef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View entire data set with </a:t>
            </a:r>
            <a:r>
              <a:rPr b="1"/>
              <a:t>View(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title</a:t>
            </a:r>
            <a:r>
              <a:rPr b="1"/>
              <a:t>)</a:t>
            </a:r>
          </a:p>
        </p:txBody>
      </p:sp>
      <p:sp>
        <p:nvSpPr>
          <p:cNvPr id="140" name="Construct a tibble in two ways"/>
          <p:cNvSpPr txBox="1"/>
          <p:nvPr/>
        </p:nvSpPr>
        <p:spPr>
          <a:xfrm>
            <a:off x="1123491" y="7203351"/>
            <a:ext cx="2414751" cy="337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400">
                <a:solidFill>
                  <a:srgbClr val="FFA94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Construct a tibble in two ways</a:t>
            </a:r>
          </a:p>
        </p:txBody>
      </p:sp>
      <p:grpSp>
        <p:nvGrpSpPr>
          <p:cNvPr id="145" name="Group"/>
          <p:cNvGrpSpPr/>
          <p:nvPr/>
        </p:nvGrpSpPr>
        <p:grpSpPr>
          <a:xfrm>
            <a:off x="1522424" y="7535129"/>
            <a:ext cx="2933311" cy="1420268"/>
            <a:chOff x="0" y="0"/>
            <a:chExt cx="2933310" cy="1420267"/>
          </a:xfrm>
        </p:grpSpPr>
        <p:sp>
          <p:nvSpPr>
            <p:cNvPr id="141" name="Rounded Rectangle"/>
            <p:cNvSpPr/>
            <p:nvPr/>
          </p:nvSpPr>
          <p:spPr>
            <a:xfrm>
              <a:off x="78443" y="0"/>
              <a:ext cx="2854868" cy="1182939"/>
            </a:xfrm>
            <a:prstGeom prst="roundRect">
              <a:avLst>
                <a:gd name="adj" fmla="val 9054"/>
              </a:avLst>
            </a:prstGeom>
            <a:solidFill>
              <a:srgbClr val="FFFFFF"/>
            </a:solidFill>
            <a:ln w="9525" cap="flat">
              <a:solidFill>
                <a:srgbClr val="A6AAA9"/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2" name="tibble(x = 1:3, y = x ^ 2)…"/>
            <p:cNvSpPr txBox="1"/>
            <p:nvPr/>
          </p:nvSpPr>
          <p:spPr>
            <a:xfrm>
              <a:off x="0" y="15753"/>
              <a:ext cx="1620561" cy="14045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t">
              <a:normAutofit fontScale="100000" lnSpcReduction="0"/>
            </a:bodyPr>
            <a:lstStyle/>
            <a:p>
              <a:pPr algn="l" defTabSz="572516">
                <a:spcBef>
                  <a:spcPts val="300"/>
                </a:spcBef>
                <a:defRPr sz="117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tibble(x = 1:3, y = x ^ 2)</a:t>
              </a:r>
            </a:p>
            <a:p>
              <a:pPr algn="l" defTabSz="572516">
                <a:lnSpc>
                  <a:spcPct val="80000"/>
                </a:lnSpc>
                <a:defRPr sz="117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tribble(</a:t>
              </a:r>
            </a:p>
            <a:p>
              <a:pPr algn="l" defTabSz="572516">
                <a:lnSpc>
                  <a:spcPct val="80000"/>
                </a:lnSpc>
                <a:defRPr sz="117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   ~x,  ~y,</a:t>
              </a:r>
            </a:p>
            <a:p>
              <a:pPr algn="l" defTabSz="572516">
                <a:lnSpc>
                  <a:spcPct val="80000"/>
                </a:lnSpc>
                <a:defRPr sz="117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     1,    1,</a:t>
              </a:r>
            </a:p>
            <a:p>
              <a:pPr algn="l" defTabSz="572516">
                <a:lnSpc>
                  <a:spcPct val="80000"/>
                </a:lnSpc>
                <a:defRPr sz="117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     2,    4,</a:t>
              </a:r>
            </a:p>
            <a:p>
              <a:pPr algn="l" defTabSz="572516">
                <a:lnSpc>
                  <a:spcPct val="80000"/>
                </a:lnSpc>
                <a:defRPr sz="1176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     3,    9)</a:t>
              </a:r>
            </a:p>
          </p:txBody>
        </p:sp>
        <p:sp>
          <p:nvSpPr>
            <p:cNvPr id="143" name="A tibble: 5 × 2…"/>
            <p:cNvSpPr/>
            <p:nvPr/>
          </p:nvSpPr>
          <p:spPr>
            <a:xfrm>
              <a:off x="1678362" y="73818"/>
              <a:ext cx="1189359" cy="1033175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A6AAA9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8100" tIns="38100" rIns="38100" bIns="38100" numCol="1" anchor="t">
              <a:noAutofit/>
            </a:bodyPr>
            <a:lstStyle/>
            <a:p>
              <a:pPr algn="l">
                <a:defRPr sz="900">
                  <a:solidFill>
                    <a:schemeClr val="accent1"/>
                  </a:solidFill>
                  <a:latin typeface="Menlo"/>
                  <a:ea typeface="Menlo"/>
                  <a:cs typeface="Menlo"/>
                  <a:sym typeface="Menlo"/>
                </a:defRPr>
              </a:pPr>
              <a:r>
                <a:t>A tibble: 5 × 2</a:t>
              </a:r>
            </a:p>
            <a:p>
              <a:pPr algn="l">
                <a:defRPr sz="900">
                  <a:solidFill>
                    <a:schemeClr val="accent1"/>
                  </a:solidFill>
                  <a:latin typeface="Menlo"/>
                  <a:ea typeface="Menlo"/>
                  <a:cs typeface="Menlo"/>
                  <a:sym typeface="Menlo"/>
                </a:defRPr>
              </a:pPr>
              <a:r>
                <a:t>      x     y</a:t>
              </a:r>
            </a:p>
            <a:p>
              <a:pPr algn="l">
                <a:defRPr sz="900">
                  <a:solidFill>
                    <a:schemeClr val="accent1"/>
                  </a:solidFill>
                  <a:latin typeface="Menlo"/>
                  <a:ea typeface="Menlo"/>
                  <a:cs typeface="Menlo"/>
                  <a:sym typeface="Menlo"/>
                </a:defRPr>
              </a:pPr>
              <a:r>
                <a:t>  &lt;int&gt; &lt;dbl&gt;</a:t>
              </a:r>
            </a:p>
            <a:p>
              <a:pPr algn="l">
                <a:defRPr sz="900">
                  <a:solidFill>
                    <a:schemeClr val="accent1"/>
                  </a:solidFill>
                  <a:latin typeface="Menlo"/>
                  <a:ea typeface="Menlo"/>
                  <a:cs typeface="Menlo"/>
                  <a:sym typeface="Menlo"/>
                </a:defRPr>
              </a:pPr>
              <a:r>
                <a:t>1     1     1</a:t>
              </a:r>
            </a:p>
            <a:p>
              <a:pPr algn="l">
                <a:defRPr sz="900">
                  <a:solidFill>
                    <a:schemeClr val="accent1"/>
                  </a:solidFill>
                  <a:latin typeface="Menlo"/>
                  <a:ea typeface="Menlo"/>
                  <a:cs typeface="Menlo"/>
                  <a:sym typeface="Menlo"/>
                </a:defRPr>
              </a:pPr>
              <a:r>
                <a:t>2     2     4</a:t>
              </a:r>
            </a:p>
            <a:p>
              <a:pPr algn="l">
                <a:defRPr sz="900">
                  <a:solidFill>
                    <a:schemeClr val="accent1"/>
                  </a:solidFill>
                  <a:latin typeface="Menlo"/>
                  <a:ea typeface="Menlo"/>
                  <a:cs typeface="Menlo"/>
                  <a:sym typeface="Menlo"/>
                </a:defRPr>
              </a:pPr>
              <a:r>
                <a:t>3     3     9</a:t>
              </a:r>
            </a:p>
          </p:txBody>
        </p:sp>
        <p:sp>
          <p:nvSpPr>
            <p:cNvPr id="144" name="Both make…"/>
            <p:cNvSpPr/>
            <p:nvPr/>
          </p:nvSpPr>
          <p:spPr>
            <a:xfrm>
              <a:off x="887906" y="377536"/>
              <a:ext cx="746920" cy="734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800" y="0"/>
                  </a:moveTo>
                  <a:cubicBezTo>
                    <a:pt x="1256" y="0"/>
                    <a:pt x="0" y="1278"/>
                    <a:pt x="0" y="2849"/>
                  </a:cubicBezTo>
                  <a:lnTo>
                    <a:pt x="0" y="18751"/>
                  </a:lnTo>
                  <a:cubicBezTo>
                    <a:pt x="0" y="20322"/>
                    <a:pt x="1256" y="21600"/>
                    <a:pt x="2800" y="21600"/>
                  </a:cubicBezTo>
                  <a:lnTo>
                    <a:pt x="14255" y="21600"/>
                  </a:lnTo>
                  <a:cubicBezTo>
                    <a:pt x="15799" y="21600"/>
                    <a:pt x="17055" y="20322"/>
                    <a:pt x="17055" y="18751"/>
                  </a:cubicBezTo>
                  <a:lnTo>
                    <a:pt x="17055" y="12154"/>
                  </a:lnTo>
                  <a:lnTo>
                    <a:pt x="21600" y="10170"/>
                  </a:lnTo>
                  <a:lnTo>
                    <a:pt x="17055" y="8687"/>
                  </a:lnTo>
                  <a:lnTo>
                    <a:pt x="17055" y="2849"/>
                  </a:lnTo>
                  <a:cubicBezTo>
                    <a:pt x="17055" y="1278"/>
                    <a:pt x="15799" y="0"/>
                    <a:pt x="14255" y="0"/>
                  </a:cubicBezTo>
                  <a:lnTo>
                    <a:pt x="2800" y="0"/>
                  </a:lnTo>
                  <a:close/>
                </a:path>
              </a:pathLst>
            </a:custGeom>
            <a:solidFill>
              <a:srgbClr val="FFA94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1" sz="11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Both make</a:t>
              </a:r>
            </a:p>
            <a:p>
              <a:pPr>
                <a:defRPr b="1" sz="11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this tibble</a:t>
              </a:r>
            </a:p>
          </p:txBody>
        </p:sp>
      </p:grpSp>
      <p:graphicFrame>
        <p:nvGraphicFramePr>
          <p:cNvPr id="146" name="Table"/>
          <p:cNvGraphicFramePr/>
          <p:nvPr/>
        </p:nvGraphicFramePr>
        <p:xfrm>
          <a:off x="1092189" y="3908026"/>
          <a:ext cx="952501" cy="212607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17475"/>
                <a:gridCol w="117475"/>
                <a:gridCol w="117475"/>
                <a:gridCol w="117475"/>
                <a:gridCol w="117475"/>
                <a:gridCol w="117475"/>
                <a:gridCol w="117475"/>
                <a:gridCol w="117475"/>
              </a:tblGrid>
              <a:tr h="115491">
                <a:tc>
                  <a:txBody>
                    <a:bodyPr/>
                    <a:lstStyle/>
                    <a:p>
                      <a:pPr algn="l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sym typeface="Helvetica"/>
                        </a:rPr>
                        <a:t>
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solidFill>
                            <a:srgbClr val="FFFFFF"/>
                          </a:solidFill>
                          <a:sym typeface="Helvetica"/>
                        </a:rPr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solidFill>
                            <a:srgbClr val="FFFFFF"/>
                          </a:solidFill>
                          <a:sym typeface="Helvetica"/>
                        </a:rPr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47" name="Shape"/>
          <p:cNvSpPr/>
          <p:nvPr/>
        </p:nvSpPr>
        <p:spPr>
          <a:xfrm>
            <a:off x="1104503" y="3251034"/>
            <a:ext cx="1842413" cy="13318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711"/>
                </a:moveTo>
                <a:lnTo>
                  <a:pt x="19128" y="0"/>
                </a:lnTo>
                <a:lnTo>
                  <a:pt x="21600" y="12452"/>
                </a:lnTo>
                <a:lnTo>
                  <a:pt x="19072" y="21600"/>
                </a:lnTo>
                <a:lnTo>
                  <a:pt x="63" y="18298"/>
                </a:lnTo>
                <a:lnTo>
                  <a:pt x="0" y="10711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graphicFrame>
        <p:nvGraphicFramePr>
          <p:cNvPr id="148" name="Table"/>
          <p:cNvGraphicFramePr/>
          <p:nvPr/>
        </p:nvGraphicFramePr>
        <p:xfrm>
          <a:off x="1097449" y="3905144"/>
          <a:ext cx="952501" cy="212607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algn="l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 sz="1200">
                          <a:solidFill>
                            <a:srgbClr val="000000"/>
                          </a:solidFill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sp>
        <p:nvSpPr>
          <p:cNvPr id="149" name="Shape"/>
          <p:cNvSpPr/>
          <p:nvPr/>
        </p:nvSpPr>
        <p:spPr>
          <a:xfrm>
            <a:off x="1684469" y="4799879"/>
            <a:ext cx="1163559" cy="10875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796"/>
                </a:moveTo>
                <a:lnTo>
                  <a:pt x="19548" y="0"/>
                </a:lnTo>
                <a:lnTo>
                  <a:pt x="21600" y="11382"/>
                </a:lnTo>
                <a:lnTo>
                  <a:pt x="19425" y="21600"/>
                </a:lnTo>
                <a:lnTo>
                  <a:pt x="100" y="10397"/>
                </a:lnTo>
                <a:lnTo>
                  <a:pt x="0" y="796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graphicFrame>
        <p:nvGraphicFramePr>
          <p:cNvPr id="150" name="Table"/>
          <p:cNvGraphicFramePr/>
          <p:nvPr/>
        </p:nvGraphicFramePr>
        <p:xfrm>
          <a:off x="1681268" y="4839349"/>
          <a:ext cx="952501" cy="212607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 sz="3600">
                          <a:solidFill>
                            <a:srgbClr val="000000"/>
                          </a:solidFill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 sz="3600">
                          <a:solidFill>
                            <a:srgbClr val="000000"/>
                          </a:solidFill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 sz="3600">
                          <a:solidFill>
                            <a:srgbClr val="000000"/>
                          </a:solidFill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sp>
        <p:nvSpPr>
          <p:cNvPr id="151" name="# A tibble: 234 × 6…"/>
          <p:cNvSpPr/>
          <p:nvPr/>
        </p:nvSpPr>
        <p:spPr>
          <a:xfrm>
            <a:off x="2722789" y="3255827"/>
            <a:ext cx="1464340" cy="1330376"/>
          </a:xfrm>
          <a:prstGeom prst="rect">
            <a:avLst/>
          </a:prstGeom>
          <a:solidFill>
            <a:srgbClr val="FFFFFF"/>
          </a:solidFill>
          <a:ln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 A tibble: 234 × 6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 manufacturer      model displ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        &lt;chr&gt;      &lt;chr&gt; &lt;dbl&gt;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          audi         a4   1.8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2          audi         a4   1.8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3          audi         a4   2.0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4          audi         a4   2.0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5          audi         a4   2.8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6          audi         a4   2.8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7          audi         a4   3.1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8          audi a4 quattro   1.8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9          audi a4 quattro   1.8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10         audi a4 quattro   2.0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 ... with 224 more rows, and 3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   more variables: year &lt;int&gt;,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   cyl &lt;int&gt;, trans &lt;chr&gt;</a:t>
            </a:r>
          </a:p>
        </p:txBody>
      </p:sp>
      <p:sp>
        <p:nvSpPr>
          <p:cNvPr id="152" name="156 1999   6   auto(l4)…"/>
          <p:cNvSpPr/>
          <p:nvPr/>
        </p:nvSpPr>
        <p:spPr>
          <a:xfrm>
            <a:off x="2722789" y="4807074"/>
            <a:ext cx="1464340" cy="1080690"/>
          </a:xfrm>
          <a:prstGeom prst="rect">
            <a:avLst/>
          </a:prstGeom>
          <a:solidFill>
            <a:srgbClr val="FFFFFF"/>
          </a:solidFill>
          <a:ln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156 1999   6   auto(l4)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157 1999   6   auto(l4)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158 2008   6   auto(l4)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159 2008   8   auto(s4)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160 1999   4 manual(m5)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161 1999   4   auto(l4)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162 2008   4 manual(m5)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163 2008   4 manual(m5)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164 2008   4   auto(l4)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165 2008   4   auto(l4)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166 1999   4   auto(l4)</a:t>
            </a:r>
          </a:p>
          <a:p>
            <a:pPr algn="l">
              <a:defRPr sz="550">
                <a:latin typeface="Menlo"/>
                <a:ea typeface="Menlo"/>
                <a:cs typeface="Menlo"/>
                <a:sym typeface="Menlo"/>
              </a:defRPr>
            </a:pPr>
            <a:r>
              <a:t> [ reached getOption("max.print") -- omitted 68 rows ]</a:t>
            </a:r>
          </a:p>
        </p:txBody>
      </p:sp>
      <p:sp>
        <p:nvSpPr>
          <p:cNvPr id="153" name="A table to display"/>
          <p:cNvSpPr txBox="1"/>
          <p:nvPr/>
        </p:nvSpPr>
        <p:spPr>
          <a:xfrm>
            <a:off x="1173517" y="5643464"/>
            <a:ext cx="777144" cy="452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lvl="1" indent="0">
              <a:lnSpc>
                <a:spcPct val="80000"/>
              </a:lnSpc>
              <a:defRPr sz="1200">
                <a:solidFill>
                  <a:srgbClr val="FFA94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A table to display</a:t>
            </a:r>
          </a:p>
        </p:txBody>
      </p:sp>
      <p:sp>
        <p:nvSpPr>
          <p:cNvPr id="154" name="Combining Columns"/>
          <p:cNvSpPr txBox="1"/>
          <p:nvPr/>
        </p:nvSpPr>
        <p:spPr>
          <a:xfrm>
            <a:off x="5844436" y="2436872"/>
            <a:ext cx="2147238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Combining Columns</a:t>
            </a:r>
          </a:p>
        </p:txBody>
      </p:sp>
      <p:sp>
        <p:nvSpPr>
          <p:cNvPr id="155" name="Combining Rows"/>
          <p:cNvSpPr txBox="1"/>
          <p:nvPr/>
        </p:nvSpPr>
        <p:spPr>
          <a:xfrm>
            <a:off x="10551502" y="2399645"/>
            <a:ext cx="1805709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Combining Rows</a:t>
            </a:r>
          </a:p>
        </p:txBody>
      </p:sp>
      <p:sp>
        <p:nvSpPr>
          <p:cNvPr id="156" name="Line"/>
          <p:cNvSpPr/>
          <p:nvPr/>
        </p:nvSpPr>
        <p:spPr>
          <a:xfrm>
            <a:off x="4841110" y="4748527"/>
            <a:ext cx="4296288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157" name="%&gt;%…"/>
          <p:cNvSpPr txBox="1"/>
          <p:nvPr/>
        </p:nvSpPr>
        <p:spPr>
          <a:xfrm>
            <a:off x="10458470" y="579845"/>
            <a:ext cx="3257738" cy="1331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Passes object on left hand side as first argument (or . argument) of function on right hand side.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defRPr i="1" sz="1000">
                <a:latin typeface="Menlo"/>
                <a:ea typeface="Menlo"/>
                <a:cs typeface="Menlo"/>
                <a:sym typeface="Menlo"/>
              </a:defRPr>
            </a:pPr>
            <a:r>
              <a:t> </a:t>
            </a:r>
            <a:r>
              <a:rPr b="1"/>
              <a:t> </a:t>
            </a:r>
            <a:r>
              <a:rPr b="1" i="0"/>
              <a:t>x %&gt;% f(y)</a:t>
            </a:r>
            <a:r>
              <a:t> </a:t>
            </a:r>
            <a:r>
              <a:rPr sz="1300">
                <a:latin typeface="Source Sans Pro"/>
                <a:ea typeface="Source Sans Pro"/>
                <a:cs typeface="Source Sans Pro"/>
                <a:sym typeface="Source Sans Pro"/>
              </a:rPr>
              <a:t>is the same as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  </a:t>
            </a:r>
            <a:r>
              <a:rPr b="1" i="0"/>
              <a:t>f(x, y)</a:t>
            </a:r>
          </a:p>
          <a:p>
            <a:pPr>
              <a:defRPr i="1" sz="1000">
                <a:latin typeface="Menlo"/>
                <a:ea typeface="Menlo"/>
                <a:cs typeface="Menlo"/>
                <a:sym typeface="Menlo"/>
              </a:defRPr>
            </a:pPr>
            <a:r>
              <a:rPr b="1" i="0"/>
              <a:t>y %&gt;% f(x, ., z)</a:t>
            </a:r>
            <a:r>
              <a:t> </a:t>
            </a:r>
            <a:r>
              <a:rPr sz="1300">
                <a:latin typeface="Source Sans Pro"/>
                <a:ea typeface="Source Sans Pro"/>
                <a:cs typeface="Source Sans Pro"/>
                <a:sym typeface="Source Sans Pro"/>
              </a:rPr>
              <a:t>is the same as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  </a:t>
            </a:r>
            <a:r>
              <a:rPr b="1" i="0"/>
              <a:t>f(x, y, z)</a:t>
            </a:r>
          </a:p>
        </p:txBody>
      </p:sp>
      <p:sp>
        <p:nvSpPr>
          <p:cNvPr id="158" name="data %&gt;%…"/>
          <p:cNvSpPr txBox="1"/>
          <p:nvPr/>
        </p:nvSpPr>
        <p:spPr>
          <a:xfrm>
            <a:off x="8144816" y="1056535"/>
            <a:ext cx="2249515" cy="789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data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do_this_to data()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do_this_to_the_result()</a:t>
            </a:r>
          </a:p>
        </p:txBody>
      </p:sp>
      <p:grpSp>
        <p:nvGrpSpPr>
          <p:cNvPr id="162" name="Group"/>
          <p:cNvGrpSpPr/>
          <p:nvPr/>
        </p:nvGrpSpPr>
        <p:grpSpPr>
          <a:xfrm>
            <a:off x="7768954" y="1177875"/>
            <a:ext cx="815545" cy="660958"/>
            <a:chOff x="56771" y="0"/>
            <a:chExt cx="815543" cy="660956"/>
          </a:xfrm>
        </p:grpSpPr>
        <p:sp>
          <p:nvSpPr>
            <p:cNvPr id="159" name="Quote Bubble"/>
            <p:cNvSpPr/>
            <p:nvPr/>
          </p:nvSpPr>
          <p:spPr>
            <a:xfrm>
              <a:off x="56771" y="0"/>
              <a:ext cx="815544" cy="63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287"/>
                  </a:moveTo>
                  <a:lnTo>
                    <a:pt x="0" y="3313"/>
                  </a:lnTo>
                  <a:cubicBezTo>
                    <a:pt x="0" y="1483"/>
                    <a:pt x="1147" y="0"/>
                    <a:pt x="2561" y="0"/>
                  </a:cubicBezTo>
                  <a:lnTo>
                    <a:pt x="19039" y="0"/>
                  </a:lnTo>
                  <a:cubicBezTo>
                    <a:pt x="20453" y="0"/>
                    <a:pt x="21600" y="1483"/>
                    <a:pt x="21600" y="3313"/>
                  </a:cubicBezTo>
                  <a:lnTo>
                    <a:pt x="21600" y="18287"/>
                  </a:lnTo>
                  <a:cubicBezTo>
                    <a:pt x="21600" y="20117"/>
                    <a:pt x="20453" y="21600"/>
                    <a:pt x="19039" y="21600"/>
                  </a:cubicBezTo>
                  <a:lnTo>
                    <a:pt x="2561" y="21600"/>
                  </a:lnTo>
                  <a:cubicBezTo>
                    <a:pt x="1147" y="21600"/>
                    <a:pt x="0" y="20117"/>
                    <a:pt x="0" y="18287"/>
                  </a:cubicBezTo>
                  <a:close/>
                </a:path>
              </a:pathLst>
            </a:custGeom>
            <a:solidFill>
              <a:srgbClr val="FFA941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1" sz="11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160" name="pipes"/>
            <p:cNvSpPr txBox="1"/>
            <p:nvPr/>
          </p:nvSpPr>
          <p:spPr>
            <a:xfrm>
              <a:off x="92588" y="234315"/>
              <a:ext cx="738045" cy="4266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l">
                <a:lnSpc>
                  <a:spcPct val="90000"/>
                </a:lnSpc>
                <a:spcBef>
                  <a:spcPts val="300"/>
                </a:spcBef>
                <a:defRPr sz="2000">
                  <a:latin typeface="Source Sans Pro Black"/>
                  <a:ea typeface="Source Sans Pro Black"/>
                  <a:cs typeface="Source Sans Pro Black"/>
                  <a:sym typeface="Source Sans Pro Black"/>
                </a:defRPr>
              </a:lvl1pPr>
            </a:lstStyle>
            <a:p>
              <a:pPr/>
              <a:r>
                <a:t>pipes</a:t>
              </a:r>
            </a:p>
          </p:txBody>
        </p:sp>
        <p:pic>
          <p:nvPicPr>
            <p:cNvPr id="161" name="pasted-image.png" descr="pasted-image.png"/>
            <p:cNvPicPr>
              <a:picLocks noChangeAspect="1"/>
            </p:cNvPicPr>
            <p:nvPr/>
          </p:nvPicPr>
          <p:blipFill>
            <a:blip r:embed="rId6">
              <a:extLst/>
            </a:blip>
            <a:srcRect l="0" t="0" r="0" b="0"/>
            <a:stretch>
              <a:fillRect/>
            </a:stretch>
          </p:blipFill>
          <p:spPr>
            <a:xfrm>
              <a:off x="134982" y="35818"/>
              <a:ext cx="653164" cy="32658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69" name="Group"/>
          <p:cNvGrpSpPr/>
          <p:nvPr/>
        </p:nvGrpSpPr>
        <p:grpSpPr>
          <a:xfrm>
            <a:off x="5821547" y="2763720"/>
            <a:ext cx="2361958" cy="946835"/>
            <a:chOff x="25400" y="0"/>
            <a:chExt cx="2361956" cy="946834"/>
          </a:xfrm>
        </p:grpSpPr>
        <p:graphicFrame>
          <p:nvGraphicFramePr>
            <p:cNvPr id="163" name="Table"/>
            <p:cNvGraphicFramePr/>
            <p:nvPr/>
          </p:nvGraphicFramePr>
          <p:xfrm>
            <a:off x="25400" y="248374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9344"/>
                  <a:gridCol w="219344"/>
                  <a:gridCol w="219344"/>
                </a:tblGrid>
                <a:tr h="1524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baseline="50000"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sp>
          <p:nvSpPr>
            <p:cNvPr id="164" name="+"/>
            <p:cNvSpPr txBox="1"/>
            <p:nvPr/>
          </p:nvSpPr>
          <p:spPr>
            <a:xfrm>
              <a:off x="756719" y="337313"/>
              <a:ext cx="426363" cy="6095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defRPr>
              </a:lvl1pPr>
            </a:lstStyle>
            <a:p>
              <a:pPr/>
              <a:r>
                <a:t>+</a:t>
              </a:r>
            </a:p>
          </p:txBody>
        </p:sp>
        <p:sp>
          <p:nvSpPr>
            <p:cNvPr id="165" name="="/>
            <p:cNvSpPr txBox="1"/>
            <p:nvPr/>
          </p:nvSpPr>
          <p:spPr>
            <a:xfrm>
              <a:off x="2023250" y="337313"/>
              <a:ext cx="364107" cy="6095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defRPr>
              </a:lvl1pPr>
            </a:lstStyle>
            <a:p>
              <a:pPr/>
              <a:r>
                <a:t>=</a:t>
              </a:r>
            </a:p>
          </p:txBody>
        </p:sp>
        <p:sp>
          <p:nvSpPr>
            <p:cNvPr id="166" name="x"/>
            <p:cNvSpPr txBox="1"/>
            <p:nvPr/>
          </p:nvSpPr>
          <p:spPr>
            <a:xfrm>
              <a:off x="224664" y="-1"/>
              <a:ext cx="198042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200"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</a:defRPr>
              </a:lvl1pPr>
            </a:lstStyle>
            <a:p>
              <a:pPr/>
              <a:r>
                <a:t>x</a:t>
              </a:r>
            </a:p>
          </p:txBody>
        </p:sp>
        <p:sp>
          <p:nvSpPr>
            <p:cNvPr id="167" name="y"/>
            <p:cNvSpPr txBox="1"/>
            <p:nvPr/>
          </p:nvSpPr>
          <p:spPr>
            <a:xfrm>
              <a:off x="1492197" y="75"/>
              <a:ext cx="198041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200"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</a:defRPr>
              </a:lvl1pPr>
            </a:lstStyle>
            <a:p>
              <a:pPr/>
              <a:r>
                <a:t>y</a:t>
              </a:r>
            </a:p>
          </p:txBody>
        </p:sp>
        <p:graphicFrame>
          <p:nvGraphicFramePr>
            <p:cNvPr id="168" name="Table"/>
            <p:cNvGraphicFramePr/>
            <p:nvPr/>
          </p:nvGraphicFramePr>
          <p:xfrm>
            <a:off x="1262201" y="248374"/>
            <a:ext cx="650940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9344"/>
                  <a:gridCol w="219344"/>
                  <a:gridCol w="219344"/>
                </a:tblGrid>
                <a:tr h="152400"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</p:grpSp>
      <p:sp>
        <p:nvSpPr>
          <p:cNvPr id="170" name="Use bind_cols() to paste tables beside each other as they are."/>
          <p:cNvSpPr txBox="1"/>
          <p:nvPr/>
        </p:nvSpPr>
        <p:spPr>
          <a:xfrm>
            <a:off x="4923133" y="3770568"/>
            <a:ext cx="4140391" cy="4520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bind_cols()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paste tables beside each other as they are. </a:t>
            </a:r>
          </a:p>
        </p:txBody>
      </p:sp>
      <p:graphicFrame>
        <p:nvGraphicFramePr>
          <p:cNvPr id="171" name="Table"/>
          <p:cNvGraphicFramePr/>
          <p:nvPr/>
        </p:nvGraphicFramePr>
        <p:xfrm>
          <a:off x="4950664" y="4070144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7800"/>
                <a:gridCol w="177800"/>
                <a:gridCol w="177800"/>
                <a:gridCol w="177800"/>
                <a:gridCol w="177800"/>
                <a:gridCol w="177800"/>
              </a:tblGrid>
              <a:tr h="1397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50000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sp>
        <p:nvSpPr>
          <p:cNvPr id="172" name="bind_cols(…)…"/>
          <p:cNvSpPr txBox="1"/>
          <p:nvPr/>
        </p:nvSpPr>
        <p:spPr>
          <a:xfrm>
            <a:off x="6021322" y="4002834"/>
            <a:ext cx="3142321" cy="656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bind_cols(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tables placed side by side as a single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BE SURE THAT ROWS ALIGN.</a:t>
            </a:r>
          </a:p>
        </p:txBody>
      </p:sp>
      <p:graphicFrame>
        <p:nvGraphicFramePr>
          <p:cNvPr id="173" name="Table"/>
          <p:cNvGraphicFramePr/>
          <p:nvPr/>
        </p:nvGraphicFramePr>
        <p:xfrm>
          <a:off x="4923133" y="5534132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15900"/>
                <a:gridCol w="215900"/>
                <a:gridCol w="215900"/>
                <a:gridCol w="215900"/>
              </a:tblGrid>
              <a:tr h="1397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50000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</a:tbl>
          </a:graphicData>
        </a:graphic>
      </p:graphicFrame>
      <p:sp>
        <p:nvSpPr>
          <p:cNvPr id="174" name="left_join(x, y, by = NULL, copy = FALSE,…"/>
          <p:cNvSpPr txBox="1"/>
          <p:nvPr/>
        </p:nvSpPr>
        <p:spPr>
          <a:xfrm>
            <a:off x="5995725" y="5511094"/>
            <a:ext cx="2675914" cy="3149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left_join(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suffix = c(“.x”, “.y”),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4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values from y to x.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right_join(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suffix = c(“.x”, “.y”),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values from x to y.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inner_join(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suffix = c(“.x”, “.y”),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only rows with matches.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full_join(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suffix = c(“.x”, “.y”),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all values, all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</p:txBody>
      </p:sp>
      <p:graphicFrame>
        <p:nvGraphicFramePr>
          <p:cNvPr id="175" name="Table"/>
          <p:cNvGraphicFramePr/>
          <p:nvPr/>
        </p:nvGraphicFramePr>
        <p:xfrm>
          <a:off x="4923133" y="6302869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15900"/>
                <a:gridCol w="215900"/>
                <a:gridCol w="215900"/>
                <a:gridCol w="215900"/>
              </a:tblGrid>
              <a:tr h="139700"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6" name="Table"/>
          <p:cNvGraphicFramePr/>
          <p:nvPr/>
        </p:nvGraphicFramePr>
        <p:xfrm>
          <a:off x="4923133" y="7045295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15900"/>
                <a:gridCol w="215900"/>
                <a:gridCol w="215900"/>
                <a:gridCol w="215900"/>
              </a:tblGrid>
              <a:tr h="1397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50000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7" name="Table"/>
          <p:cNvGraphicFramePr/>
          <p:nvPr/>
        </p:nvGraphicFramePr>
        <p:xfrm>
          <a:off x="4923133" y="7803582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15900"/>
                <a:gridCol w="215900"/>
                <a:gridCol w="215900"/>
                <a:gridCol w="215900"/>
              </a:tblGrid>
              <a:tr h="13462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3462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462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50000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462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  <a:tr h="13462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8" name="Table"/>
          <p:cNvGraphicFramePr/>
          <p:nvPr/>
        </p:nvGraphicFramePr>
        <p:xfrm>
          <a:off x="4923133" y="8791528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4160"/>
                <a:gridCol w="264160"/>
                <a:gridCol w="264160"/>
                <a:gridCol w="264160"/>
                <a:gridCol w="264160"/>
              </a:tblGrid>
              <a:tr h="1397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A.x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B.x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A.y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B.y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50000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9" name="Table"/>
          <p:cNvGraphicFramePr/>
          <p:nvPr/>
        </p:nvGraphicFramePr>
        <p:xfrm>
          <a:off x="4923133" y="9526082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4160"/>
                <a:gridCol w="264160"/>
                <a:gridCol w="264160"/>
                <a:gridCol w="264160"/>
                <a:gridCol w="264160"/>
              </a:tblGrid>
              <a:tr h="1397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A2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B2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50000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sp>
        <p:nvSpPr>
          <p:cNvPr id="180" name="Use a &quot;Mutating Join&quot; to join one table to columns from another, matching values with the rows that they correspond to.  Each join retains a different combination of values from the tables."/>
          <p:cNvSpPr txBox="1"/>
          <p:nvPr/>
        </p:nvSpPr>
        <p:spPr>
          <a:xfrm>
            <a:off x="4949705" y="4850412"/>
            <a:ext cx="4123734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a "</a:t>
            </a:r>
            <a:r>
              <a:rPr b="1"/>
              <a:t>Mutating Join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" to join one table to columns from another, matching values with the rows that they correspond to.  Each join retains a different combination of values from the tables.</a:t>
            </a:r>
          </a:p>
        </p:txBody>
      </p:sp>
      <p:sp>
        <p:nvSpPr>
          <p:cNvPr id="181" name="Use by = c(&quot;col1&quot;, &quot;col2&quot;)  to specify the column(s) to match on.…"/>
          <p:cNvSpPr txBox="1"/>
          <p:nvPr/>
        </p:nvSpPr>
        <p:spPr>
          <a:xfrm>
            <a:off x="6367901" y="8780059"/>
            <a:ext cx="2705538" cy="1310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 defTabSz="566674">
              <a:lnSpc>
                <a:spcPct val="90000"/>
              </a:lnSpc>
              <a:spcBef>
                <a:spcPts val="200"/>
              </a:spcBef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by = c("col1", "col2")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specify the column(s) to match on.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100"/>
              </a:spcBef>
              <a:defRPr sz="1164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left_join(x, y, by = "C")</a:t>
            </a:r>
          </a:p>
          <a:p>
            <a:pPr algn="l" defTabSz="566674">
              <a:lnSpc>
                <a:spcPct val="90000"/>
              </a:lnSpc>
              <a:spcBef>
                <a:spcPts val="100"/>
              </a:spcBef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suffix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specify suffix to give to duplicate column names.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100"/>
              </a:spcBef>
              <a:defRPr sz="1164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left_join(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"C", </a:t>
            </a:r>
            <a:r>
              <a:t>suffix = c("1", "2"))</a:t>
            </a:r>
          </a:p>
        </p:txBody>
      </p:sp>
      <p:sp>
        <p:nvSpPr>
          <p:cNvPr id="182" name="Line"/>
          <p:cNvSpPr/>
          <p:nvPr/>
        </p:nvSpPr>
        <p:spPr>
          <a:xfrm>
            <a:off x="4849260" y="8655264"/>
            <a:ext cx="4296288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graphicFrame>
        <p:nvGraphicFramePr>
          <p:cNvPr id="183" name="Table"/>
          <p:cNvGraphicFramePr/>
          <p:nvPr/>
        </p:nvGraphicFramePr>
        <p:xfrm>
          <a:off x="11391432" y="2822838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19344"/>
                <a:gridCol w="219344"/>
                <a:gridCol w="219344"/>
              </a:tblGrid>
              <a:tr h="1524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524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524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50000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524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sp>
        <p:nvSpPr>
          <p:cNvPr id="184" name="+"/>
          <p:cNvSpPr txBox="1"/>
          <p:nvPr/>
        </p:nvSpPr>
        <p:spPr>
          <a:xfrm>
            <a:off x="10769146" y="3556995"/>
            <a:ext cx="426362" cy="609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>
                <a:solidFill>
                  <a:srgbClr val="53585F"/>
                </a:solidFill>
                <a:latin typeface="ChunkFive-Roman"/>
                <a:ea typeface="ChunkFive-Roman"/>
                <a:cs typeface="ChunkFive-Roman"/>
                <a:sym typeface="ChunkFive-Roman"/>
              </a:defRPr>
            </a:lvl1pPr>
          </a:lstStyle>
          <a:p>
            <a:pPr/>
            <a:r>
              <a:t>+</a:t>
            </a:r>
          </a:p>
        </p:txBody>
      </p:sp>
      <p:sp>
        <p:nvSpPr>
          <p:cNvPr id="185" name="x"/>
          <p:cNvSpPr txBox="1"/>
          <p:nvPr/>
        </p:nvSpPr>
        <p:spPr>
          <a:xfrm>
            <a:off x="11143050" y="3189315"/>
            <a:ext cx="198041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defRPr>
            </a:lvl1pPr>
          </a:lstStyle>
          <a:p>
            <a:pPr/>
            <a:r>
              <a:t>x</a:t>
            </a:r>
          </a:p>
        </p:txBody>
      </p:sp>
      <p:sp>
        <p:nvSpPr>
          <p:cNvPr id="186" name="z"/>
          <p:cNvSpPr txBox="1"/>
          <p:nvPr/>
        </p:nvSpPr>
        <p:spPr>
          <a:xfrm>
            <a:off x="11143050" y="3788425"/>
            <a:ext cx="198041" cy="286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defRPr>
            </a:lvl1pPr>
          </a:lstStyle>
          <a:p>
            <a:pPr/>
            <a:r>
              <a:t>z</a:t>
            </a:r>
          </a:p>
        </p:txBody>
      </p:sp>
      <p:graphicFrame>
        <p:nvGraphicFramePr>
          <p:cNvPr id="187" name="Table"/>
          <p:cNvGraphicFramePr/>
          <p:nvPr/>
        </p:nvGraphicFramePr>
        <p:xfrm>
          <a:off x="11388928" y="3569655"/>
          <a:ext cx="650939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8610"/>
                <a:gridCol w="210077"/>
                <a:gridCol w="219344"/>
              </a:tblGrid>
              <a:tr h="152400"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solidFill>
                      <a:srgbClr val="40774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solidFill>
                      <a:srgbClr val="40774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solidFill>
                      <a:srgbClr val="407742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sp>
        <p:nvSpPr>
          <p:cNvPr id="188" name="Line"/>
          <p:cNvSpPr/>
          <p:nvPr/>
        </p:nvSpPr>
        <p:spPr>
          <a:xfrm>
            <a:off x="10840317" y="4097636"/>
            <a:ext cx="1278981" cy="1"/>
          </a:xfrm>
          <a:prstGeom prst="line">
            <a:avLst/>
          </a:prstGeom>
          <a:ln w="38100">
            <a:solidFill>
              <a:srgbClr val="53585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graphicFrame>
        <p:nvGraphicFramePr>
          <p:cNvPr id="189" name="Table"/>
          <p:cNvGraphicFramePr/>
          <p:nvPr/>
        </p:nvGraphicFramePr>
        <p:xfrm>
          <a:off x="9481633" y="4481827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40708"/>
                <a:gridCol w="215308"/>
                <a:gridCol w="215308"/>
                <a:gridCol w="215308"/>
              </a:tblGrid>
              <a:tr h="1397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DF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50000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z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z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0" name="Table"/>
          <p:cNvGraphicFramePr/>
          <p:nvPr/>
        </p:nvGraphicFramePr>
        <p:xfrm>
          <a:off x="9481633" y="5561894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19344"/>
                <a:gridCol w="219344"/>
                <a:gridCol w="219344"/>
              </a:tblGrid>
              <a:tr h="1524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524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191" name="Table"/>
          <p:cNvGraphicFramePr/>
          <p:nvPr/>
        </p:nvGraphicFramePr>
        <p:xfrm>
          <a:off x="9481633" y="6114663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19344"/>
                <a:gridCol w="219344"/>
                <a:gridCol w="219344"/>
              </a:tblGrid>
              <a:tr h="1524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524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524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50000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192" name="Table"/>
          <p:cNvGraphicFramePr/>
          <p:nvPr/>
        </p:nvGraphicFramePr>
        <p:xfrm>
          <a:off x="9475283" y="6757757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19344"/>
                <a:gridCol w="219344"/>
                <a:gridCol w="219344"/>
              </a:tblGrid>
              <a:tr h="14224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4224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4224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50000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4224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  <a:tr h="14224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grpSp>
        <p:nvGrpSpPr>
          <p:cNvPr id="199" name="Group"/>
          <p:cNvGrpSpPr/>
          <p:nvPr/>
        </p:nvGrpSpPr>
        <p:grpSpPr>
          <a:xfrm>
            <a:off x="10467504" y="7978121"/>
            <a:ext cx="2361957" cy="946835"/>
            <a:chOff x="25400" y="0"/>
            <a:chExt cx="2361956" cy="946834"/>
          </a:xfrm>
        </p:grpSpPr>
        <p:graphicFrame>
          <p:nvGraphicFramePr>
            <p:cNvPr id="193" name="Table"/>
            <p:cNvGraphicFramePr/>
            <p:nvPr/>
          </p:nvGraphicFramePr>
          <p:xfrm>
            <a:off x="25400" y="248374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9344"/>
                  <a:gridCol w="219344"/>
                  <a:gridCol w="219344"/>
                </a:tblGrid>
                <a:tr h="1524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baseline="50000"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sp>
          <p:nvSpPr>
            <p:cNvPr id="194" name="+"/>
            <p:cNvSpPr txBox="1"/>
            <p:nvPr/>
          </p:nvSpPr>
          <p:spPr>
            <a:xfrm>
              <a:off x="756719" y="337313"/>
              <a:ext cx="426363" cy="6095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defRPr>
              </a:lvl1pPr>
            </a:lstStyle>
            <a:p>
              <a:pPr/>
              <a:r>
                <a:t>+</a:t>
              </a:r>
            </a:p>
          </p:txBody>
        </p:sp>
        <p:sp>
          <p:nvSpPr>
            <p:cNvPr id="195" name="="/>
            <p:cNvSpPr txBox="1"/>
            <p:nvPr/>
          </p:nvSpPr>
          <p:spPr>
            <a:xfrm>
              <a:off x="2023250" y="337313"/>
              <a:ext cx="364107" cy="6095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defRPr>
              </a:lvl1pPr>
            </a:lstStyle>
            <a:p>
              <a:pPr/>
              <a:r>
                <a:t>=</a:t>
              </a:r>
            </a:p>
          </p:txBody>
        </p:sp>
        <p:sp>
          <p:nvSpPr>
            <p:cNvPr id="196" name="x"/>
            <p:cNvSpPr txBox="1"/>
            <p:nvPr/>
          </p:nvSpPr>
          <p:spPr>
            <a:xfrm>
              <a:off x="224664" y="-1"/>
              <a:ext cx="198042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200"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</a:defRPr>
              </a:lvl1pPr>
            </a:lstStyle>
            <a:p>
              <a:pPr/>
              <a:r>
                <a:t>x</a:t>
              </a:r>
            </a:p>
          </p:txBody>
        </p:sp>
        <p:sp>
          <p:nvSpPr>
            <p:cNvPr id="197" name="y"/>
            <p:cNvSpPr txBox="1"/>
            <p:nvPr/>
          </p:nvSpPr>
          <p:spPr>
            <a:xfrm>
              <a:off x="1492197" y="75"/>
              <a:ext cx="198041" cy="286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200"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</a:defRPr>
              </a:lvl1pPr>
            </a:lstStyle>
            <a:p>
              <a:pPr/>
              <a:r>
                <a:t>y</a:t>
              </a:r>
            </a:p>
          </p:txBody>
        </p:sp>
        <p:graphicFrame>
          <p:nvGraphicFramePr>
            <p:cNvPr id="198" name="Table"/>
            <p:cNvGraphicFramePr/>
            <p:nvPr/>
          </p:nvGraphicFramePr>
          <p:xfrm>
            <a:off x="1262201" y="248374"/>
            <a:ext cx="650940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9344"/>
                  <a:gridCol w="219344"/>
                  <a:gridCol w="219344"/>
                </a:tblGrid>
                <a:tr h="152400"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w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</p:grpSp>
      <p:graphicFrame>
        <p:nvGraphicFramePr>
          <p:cNvPr id="200" name="Table"/>
          <p:cNvGraphicFramePr/>
          <p:nvPr/>
        </p:nvGraphicFramePr>
        <p:xfrm>
          <a:off x="9481633" y="9228695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19344"/>
                <a:gridCol w="219344"/>
                <a:gridCol w="219344"/>
              </a:tblGrid>
              <a:tr h="1524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524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524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50000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201" name="Table"/>
          <p:cNvGraphicFramePr/>
          <p:nvPr/>
        </p:nvGraphicFramePr>
        <p:xfrm>
          <a:off x="9481633" y="9786027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19344"/>
                <a:gridCol w="219344"/>
                <a:gridCol w="219344"/>
              </a:tblGrid>
              <a:tr h="1524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5240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sp>
        <p:nvSpPr>
          <p:cNvPr id="202" name="Use bind_rows() to paste tables below each other as they are."/>
          <p:cNvSpPr txBox="1"/>
          <p:nvPr/>
        </p:nvSpPr>
        <p:spPr>
          <a:xfrm>
            <a:off x="9489734" y="4201674"/>
            <a:ext cx="4057558" cy="452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bind_rows()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paste tables below each other as they are. </a:t>
            </a:r>
          </a:p>
        </p:txBody>
      </p:sp>
      <p:sp>
        <p:nvSpPr>
          <p:cNvPr id="203" name="bind_rows(…, .id = NULL)…"/>
          <p:cNvSpPr txBox="1"/>
          <p:nvPr/>
        </p:nvSpPr>
        <p:spPr>
          <a:xfrm>
            <a:off x="10459210" y="4537582"/>
            <a:ext cx="2933311" cy="2796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bind_rows(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…, .id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tables one on top of the other as a single table. Set .id to a column name to add a column of the original table names (as pictured)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intersect(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both x and z.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setdiff(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both x but not z.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union(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x or z. (Duplicates removed).</a:t>
            </a:r>
            <a: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union_all()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retains duplicates.</a:t>
            </a:r>
          </a:p>
        </p:txBody>
      </p:sp>
      <p:sp>
        <p:nvSpPr>
          <p:cNvPr id="204" name="Filtering Rows"/>
          <p:cNvSpPr txBox="1"/>
          <p:nvPr/>
        </p:nvSpPr>
        <p:spPr>
          <a:xfrm>
            <a:off x="10671288" y="7685646"/>
            <a:ext cx="1566137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Filtering Rows</a:t>
            </a:r>
          </a:p>
        </p:txBody>
      </p:sp>
      <p:sp>
        <p:nvSpPr>
          <p:cNvPr id="205" name="Use a &quot;Filtering Join&quot; to filter one table against the rows of another."/>
          <p:cNvSpPr txBox="1"/>
          <p:nvPr/>
        </p:nvSpPr>
        <p:spPr>
          <a:xfrm>
            <a:off x="9378098" y="8941962"/>
            <a:ext cx="4203418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a "</a:t>
            </a:r>
            <a:r>
              <a:rPr b="1"/>
              <a:t>Filtering Join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" to filter one table against the rows of another. </a:t>
            </a:r>
          </a:p>
        </p:txBody>
      </p:sp>
      <p:sp>
        <p:nvSpPr>
          <p:cNvPr id="206" name="semi_join(x, y, by = NULL, copy = FALSE, …)…"/>
          <p:cNvSpPr txBox="1"/>
          <p:nvPr/>
        </p:nvSpPr>
        <p:spPr>
          <a:xfrm>
            <a:off x="10304006" y="9192282"/>
            <a:ext cx="2833800" cy="967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semi_join(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rows of x that have a match in y.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anti_join(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rows of x that do not have a match in y.</a:t>
            </a:r>
          </a:p>
        </p:txBody>
      </p:sp>
      <p:grpSp>
        <p:nvGrpSpPr>
          <p:cNvPr id="213" name="Group"/>
          <p:cNvGrpSpPr/>
          <p:nvPr/>
        </p:nvGrpSpPr>
        <p:grpSpPr>
          <a:xfrm>
            <a:off x="12855180" y="6661091"/>
            <a:ext cx="635001" cy="427456"/>
            <a:chOff x="0" y="0"/>
            <a:chExt cx="635000" cy="427455"/>
          </a:xfrm>
        </p:grpSpPr>
        <p:grpSp>
          <p:nvGrpSpPr>
            <p:cNvPr id="211" name="Group"/>
            <p:cNvGrpSpPr/>
            <p:nvPr/>
          </p:nvGrpSpPr>
          <p:grpSpPr>
            <a:xfrm>
              <a:off x="0" y="0"/>
              <a:ext cx="635000" cy="427456"/>
              <a:chOff x="0" y="0"/>
              <a:chExt cx="635000" cy="427455"/>
            </a:xfrm>
          </p:grpSpPr>
          <p:sp>
            <p:nvSpPr>
              <p:cNvPr id="207" name="Shape"/>
              <p:cNvSpPr/>
              <p:nvPr/>
            </p:nvSpPr>
            <p:spPr>
              <a:xfrm>
                <a:off x="207197" y="27280"/>
                <a:ext cx="219062" cy="3746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16" h="21600" fill="norm" stroke="1" extrusionOk="0">
                    <a:moveTo>
                      <a:pt x="10756" y="0"/>
                    </a:moveTo>
                    <a:cubicBezTo>
                      <a:pt x="3979" y="2227"/>
                      <a:pt x="-157" y="6480"/>
                      <a:pt x="5" y="11054"/>
                    </a:cubicBezTo>
                    <a:cubicBezTo>
                      <a:pt x="160" y="15460"/>
                      <a:pt x="4294" y="19481"/>
                      <a:pt x="10845" y="21600"/>
                    </a:cubicBezTo>
                    <a:cubicBezTo>
                      <a:pt x="17361" y="19388"/>
                      <a:pt x="21388" y="15298"/>
                      <a:pt x="21416" y="10864"/>
                    </a:cubicBezTo>
                    <a:cubicBezTo>
                      <a:pt x="21443" y="6374"/>
                      <a:pt x="17370" y="2223"/>
                      <a:pt x="10756" y="0"/>
                    </a:cubicBezTo>
                    <a:close/>
                  </a:path>
                </a:pathLst>
              </a:custGeom>
              <a:solidFill>
                <a:srgbClr val="78AAD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defTabSz="821531">
                  <a:defRPr sz="3200"/>
                </a:pPr>
              </a:p>
            </p:txBody>
          </p:sp>
          <p:grpSp>
            <p:nvGrpSpPr>
              <p:cNvPr id="210" name="Group"/>
              <p:cNvGrpSpPr/>
              <p:nvPr/>
            </p:nvGrpSpPr>
            <p:grpSpPr>
              <a:xfrm>
                <a:off x="0" y="0"/>
                <a:ext cx="635000" cy="427456"/>
                <a:chOff x="0" y="0"/>
                <a:chExt cx="635000" cy="427455"/>
              </a:xfrm>
            </p:grpSpPr>
            <p:sp>
              <p:nvSpPr>
                <p:cNvPr id="208" name="Circle"/>
                <p:cNvSpPr/>
                <p:nvPr/>
              </p:nvSpPr>
              <p:spPr>
                <a:xfrm>
                  <a:off x="0" y="0"/>
                  <a:ext cx="427456" cy="427456"/>
                </a:xfrm>
                <a:prstGeom prst="ellipse">
                  <a:avLst/>
                </a:prstGeom>
                <a:solidFill>
                  <a:srgbClr val="A8D379"/>
                </a:solidFill>
                <a:ln w="12700" cap="flat">
                  <a:solidFill>
                    <a:srgbClr val="407742"/>
                  </a:solidFill>
                  <a:prstDash val="solid"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defTabSz="821531">
                    <a:defRPr sz="3200"/>
                  </a:pPr>
                </a:p>
              </p:txBody>
            </p:sp>
            <p:sp>
              <p:nvSpPr>
                <p:cNvPr id="209" name="Circle"/>
                <p:cNvSpPr/>
                <p:nvPr/>
              </p:nvSpPr>
              <p:spPr>
                <a:xfrm>
                  <a:off x="207544" y="0"/>
                  <a:ext cx="427456" cy="427456"/>
                </a:xfrm>
                <a:prstGeom prst="ellipse">
                  <a:avLst/>
                </a:prstGeom>
                <a:solidFill>
                  <a:srgbClr val="A8D379"/>
                </a:solidFill>
                <a:ln w="12700" cap="flat">
                  <a:solidFill>
                    <a:srgbClr val="407742"/>
                  </a:solidFill>
                  <a:prstDash val="solid"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defTabSz="821531">
                    <a:defRPr sz="3200"/>
                  </a:pPr>
                </a:p>
              </p:txBody>
            </p:sp>
          </p:grpSp>
        </p:grpSp>
        <p:sp>
          <p:nvSpPr>
            <p:cNvPr id="212" name="Shape"/>
            <p:cNvSpPr/>
            <p:nvPr/>
          </p:nvSpPr>
          <p:spPr>
            <a:xfrm>
              <a:off x="207969" y="26426"/>
              <a:ext cx="219062" cy="37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10756" y="0"/>
                  </a:moveTo>
                  <a:cubicBezTo>
                    <a:pt x="3979" y="2227"/>
                    <a:pt x="-157" y="6480"/>
                    <a:pt x="5" y="11054"/>
                  </a:cubicBezTo>
                  <a:cubicBezTo>
                    <a:pt x="160" y="15460"/>
                    <a:pt x="4294" y="19481"/>
                    <a:pt x="10845" y="21600"/>
                  </a:cubicBezTo>
                  <a:cubicBezTo>
                    <a:pt x="17361" y="19388"/>
                    <a:pt x="21388" y="15298"/>
                    <a:pt x="21416" y="10864"/>
                  </a:cubicBezTo>
                  <a:cubicBezTo>
                    <a:pt x="21443" y="6374"/>
                    <a:pt x="17370" y="2223"/>
                    <a:pt x="10756" y="0"/>
                  </a:cubicBezTo>
                  <a:close/>
                </a:path>
              </a:pathLst>
            </a:custGeom>
            <a:solidFill>
              <a:srgbClr val="A8D379"/>
            </a:solidFill>
            <a:ln w="12700" cap="flat">
              <a:solidFill>
                <a:srgbClr val="407742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200"/>
              </a:pPr>
            </a:p>
          </p:txBody>
        </p:sp>
      </p:grpSp>
      <p:grpSp>
        <p:nvGrpSpPr>
          <p:cNvPr id="218" name="Group"/>
          <p:cNvGrpSpPr/>
          <p:nvPr/>
        </p:nvGrpSpPr>
        <p:grpSpPr>
          <a:xfrm>
            <a:off x="12862087" y="5511094"/>
            <a:ext cx="635001" cy="427456"/>
            <a:chOff x="0" y="0"/>
            <a:chExt cx="635000" cy="427455"/>
          </a:xfrm>
        </p:grpSpPr>
        <p:sp>
          <p:nvSpPr>
            <p:cNvPr id="214" name="Shape"/>
            <p:cNvSpPr/>
            <p:nvPr/>
          </p:nvSpPr>
          <p:spPr>
            <a:xfrm>
              <a:off x="207197" y="27280"/>
              <a:ext cx="219062" cy="374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10756" y="0"/>
                  </a:moveTo>
                  <a:cubicBezTo>
                    <a:pt x="3979" y="2227"/>
                    <a:pt x="-157" y="6480"/>
                    <a:pt x="5" y="11054"/>
                  </a:cubicBezTo>
                  <a:cubicBezTo>
                    <a:pt x="160" y="15460"/>
                    <a:pt x="4294" y="19481"/>
                    <a:pt x="10845" y="21600"/>
                  </a:cubicBezTo>
                  <a:cubicBezTo>
                    <a:pt x="17361" y="19388"/>
                    <a:pt x="21388" y="15298"/>
                    <a:pt x="21416" y="10864"/>
                  </a:cubicBezTo>
                  <a:cubicBezTo>
                    <a:pt x="21443" y="6374"/>
                    <a:pt x="17370" y="2223"/>
                    <a:pt x="10756" y="0"/>
                  </a:cubicBezTo>
                  <a:close/>
                </a:path>
              </a:pathLst>
            </a:custGeom>
            <a:solidFill>
              <a:srgbClr val="A8D379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200"/>
              </a:pPr>
            </a:p>
          </p:txBody>
        </p:sp>
        <p:grpSp>
          <p:nvGrpSpPr>
            <p:cNvPr id="217" name="Group"/>
            <p:cNvGrpSpPr/>
            <p:nvPr/>
          </p:nvGrpSpPr>
          <p:grpSpPr>
            <a:xfrm>
              <a:off x="0" y="0"/>
              <a:ext cx="635000" cy="427456"/>
              <a:chOff x="0" y="0"/>
              <a:chExt cx="635000" cy="427455"/>
            </a:xfrm>
          </p:grpSpPr>
          <p:sp>
            <p:nvSpPr>
              <p:cNvPr id="215" name="Circle"/>
              <p:cNvSpPr/>
              <p:nvPr/>
            </p:nvSpPr>
            <p:spPr>
              <a:xfrm>
                <a:off x="0" y="0"/>
                <a:ext cx="427456" cy="427456"/>
              </a:xfrm>
              <a:prstGeom prst="ellipse">
                <a:avLst/>
              </a:prstGeom>
              <a:noFill/>
              <a:ln w="12700" cap="flat">
                <a:solidFill>
                  <a:srgbClr val="407742"/>
                </a:solidFill>
                <a:prstDash val="solid"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defTabSz="821531">
                  <a:defRPr sz="3200"/>
                </a:pPr>
              </a:p>
            </p:txBody>
          </p:sp>
          <p:sp>
            <p:nvSpPr>
              <p:cNvPr id="216" name="Circle"/>
              <p:cNvSpPr/>
              <p:nvPr/>
            </p:nvSpPr>
            <p:spPr>
              <a:xfrm>
                <a:off x="207544" y="0"/>
                <a:ext cx="427456" cy="427456"/>
              </a:xfrm>
              <a:prstGeom prst="ellipse">
                <a:avLst/>
              </a:prstGeom>
              <a:noFill/>
              <a:ln w="12700" cap="flat">
                <a:solidFill>
                  <a:srgbClr val="407742"/>
                </a:solidFill>
                <a:prstDash val="solid"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defTabSz="821531">
                  <a:defRPr sz="3200"/>
                </a:pPr>
              </a:p>
            </p:txBody>
          </p:sp>
        </p:grpSp>
      </p:grpSp>
      <p:grpSp>
        <p:nvGrpSpPr>
          <p:cNvPr id="225" name="Group"/>
          <p:cNvGrpSpPr/>
          <p:nvPr/>
        </p:nvGrpSpPr>
        <p:grpSpPr>
          <a:xfrm>
            <a:off x="12855180" y="6086092"/>
            <a:ext cx="635001" cy="427456"/>
            <a:chOff x="0" y="0"/>
            <a:chExt cx="635000" cy="427455"/>
          </a:xfrm>
        </p:grpSpPr>
        <p:grpSp>
          <p:nvGrpSpPr>
            <p:cNvPr id="223" name="Group"/>
            <p:cNvGrpSpPr/>
            <p:nvPr/>
          </p:nvGrpSpPr>
          <p:grpSpPr>
            <a:xfrm>
              <a:off x="0" y="0"/>
              <a:ext cx="635000" cy="427456"/>
              <a:chOff x="0" y="0"/>
              <a:chExt cx="635000" cy="427455"/>
            </a:xfrm>
          </p:grpSpPr>
          <p:sp>
            <p:nvSpPr>
              <p:cNvPr id="219" name="Shape"/>
              <p:cNvSpPr/>
              <p:nvPr/>
            </p:nvSpPr>
            <p:spPr>
              <a:xfrm>
                <a:off x="207197" y="27280"/>
                <a:ext cx="219062" cy="3746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16" h="21600" fill="norm" stroke="1" extrusionOk="0">
                    <a:moveTo>
                      <a:pt x="10756" y="0"/>
                    </a:moveTo>
                    <a:cubicBezTo>
                      <a:pt x="3979" y="2227"/>
                      <a:pt x="-157" y="6480"/>
                      <a:pt x="5" y="11054"/>
                    </a:cubicBezTo>
                    <a:cubicBezTo>
                      <a:pt x="160" y="15460"/>
                      <a:pt x="4294" y="19481"/>
                      <a:pt x="10845" y="21600"/>
                    </a:cubicBezTo>
                    <a:cubicBezTo>
                      <a:pt x="17361" y="19388"/>
                      <a:pt x="21388" y="15298"/>
                      <a:pt x="21416" y="10864"/>
                    </a:cubicBezTo>
                    <a:cubicBezTo>
                      <a:pt x="21443" y="6374"/>
                      <a:pt x="17370" y="2223"/>
                      <a:pt x="10756" y="0"/>
                    </a:cubicBezTo>
                    <a:close/>
                  </a:path>
                </a:pathLst>
              </a:custGeom>
              <a:solidFill>
                <a:srgbClr val="78AAD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7" tIns="71437" rIns="71437" bIns="71437" numCol="1" anchor="ctr">
                <a:noAutofit/>
              </a:bodyPr>
              <a:lstStyle/>
              <a:p>
                <a:pPr defTabSz="821531">
                  <a:defRPr sz="3200"/>
                </a:pPr>
              </a:p>
            </p:txBody>
          </p:sp>
          <p:grpSp>
            <p:nvGrpSpPr>
              <p:cNvPr id="222" name="Group"/>
              <p:cNvGrpSpPr/>
              <p:nvPr/>
            </p:nvGrpSpPr>
            <p:grpSpPr>
              <a:xfrm>
                <a:off x="0" y="0"/>
                <a:ext cx="635000" cy="427456"/>
                <a:chOff x="0" y="0"/>
                <a:chExt cx="635000" cy="427455"/>
              </a:xfrm>
            </p:grpSpPr>
            <p:sp>
              <p:nvSpPr>
                <p:cNvPr id="220" name="Circle"/>
                <p:cNvSpPr/>
                <p:nvPr/>
              </p:nvSpPr>
              <p:spPr>
                <a:xfrm>
                  <a:off x="0" y="0"/>
                  <a:ext cx="427456" cy="427456"/>
                </a:xfrm>
                <a:prstGeom prst="ellipse">
                  <a:avLst/>
                </a:prstGeom>
                <a:solidFill>
                  <a:srgbClr val="A8D379"/>
                </a:solidFill>
                <a:ln w="12700" cap="flat">
                  <a:solidFill>
                    <a:srgbClr val="407742"/>
                  </a:solidFill>
                  <a:prstDash val="solid"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defTabSz="821531">
                    <a:defRPr sz="3200"/>
                  </a:pPr>
                </a:p>
              </p:txBody>
            </p:sp>
            <p:sp>
              <p:nvSpPr>
                <p:cNvPr id="221" name="Circle"/>
                <p:cNvSpPr/>
                <p:nvPr/>
              </p:nvSpPr>
              <p:spPr>
                <a:xfrm>
                  <a:off x="207544" y="0"/>
                  <a:ext cx="427456" cy="427456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>
                  <a:solidFill>
                    <a:srgbClr val="407742"/>
                  </a:solidFill>
                  <a:prstDash val="solid"/>
                  <a:miter lim="400000"/>
                </a:ln>
                <a:effectLst/>
              </p:spPr>
              <p:txBody>
                <a:bodyPr wrap="square" lIns="71437" tIns="71437" rIns="71437" bIns="71437" numCol="1" anchor="ctr">
                  <a:noAutofit/>
                </a:bodyPr>
                <a:lstStyle/>
                <a:p>
                  <a:pPr defTabSz="821531">
                    <a:defRPr sz="3200"/>
                  </a:pPr>
                </a:p>
              </p:txBody>
            </p:sp>
          </p:grpSp>
        </p:grpSp>
        <p:sp>
          <p:nvSpPr>
            <p:cNvPr id="224" name="Shape"/>
            <p:cNvSpPr/>
            <p:nvPr/>
          </p:nvSpPr>
          <p:spPr>
            <a:xfrm>
              <a:off x="207969" y="26426"/>
              <a:ext cx="219062" cy="37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10756" y="0"/>
                  </a:moveTo>
                  <a:cubicBezTo>
                    <a:pt x="3979" y="2227"/>
                    <a:pt x="-157" y="6480"/>
                    <a:pt x="5" y="11054"/>
                  </a:cubicBezTo>
                  <a:cubicBezTo>
                    <a:pt x="160" y="15460"/>
                    <a:pt x="4294" y="19481"/>
                    <a:pt x="10845" y="21600"/>
                  </a:cubicBezTo>
                  <a:cubicBezTo>
                    <a:pt x="17361" y="19388"/>
                    <a:pt x="21388" y="15298"/>
                    <a:pt x="21416" y="10864"/>
                  </a:cubicBezTo>
                  <a:cubicBezTo>
                    <a:pt x="21443" y="6374"/>
                    <a:pt x="17370" y="2223"/>
                    <a:pt x="10756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solidFill>
                <a:srgbClr val="407742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2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ounded Rectangle"/>
          <p:cNvSpPr/>
          <p:nvPr/>
        </p:nvSpPr>
        <p:spPr>
          <a:xfrm>
            <a:off x="4711484" y="291210"/>
            <a:ext cx="4547032" cy="10077584"/>
          </a:xfrm>
          <a:prstGeom prst="roundRect">
            <a:avLst>
              <a:gd name="adj" fmla="val 1393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861" name="Rounded Rectangle"/>
          <p:cNvSpPr/>
          <p:nvPr/>
        </p:nvSpPr>
        <p:spPr>
          <a:xfrm>
            <a:off x="237686" y="291210"/>
            <a:ext cx="4288137" cy="10077584"/>
          </a:xfrm>
          <a:prstGeom prst="roundRect">
            <a:avLst>
              <a:gd name="adj" fmla="val 1477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862" name="Rectangle"/>
          <p:cNvSpPr/>
          <p:nvPr/>
        </p:nvSpPr>
        <p:spPr>
          <a:xfrm>
            <a:off x="9446319" y="253999"/>
            <a:ext cx="4292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863" name="Rounded Rectangle"/>
          <p:cNvSpPr/>
          <p:nvPr/>
        </p:nvSpPr>
        <p:spPr>
          <a:xfrm>
            <a:off x="9436927" y="301015"/>
            <a:ext cx="4300838" cy="6027547"/>
          </a:xfrm>
          <a:prstGeom prst="roundRect">
            <a:avLst>
              <a:gd name="adj" fmla="val 1472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864" name="Rounded Rectangle"/>
          <p:cNvSpPr/>
          <p:nvPr/>
        </p:nvSpPr>
        <p:spPr>
          <a:xfrm>
            <a:off x="9558023" y="710404"/>
            <a:ext cx="4069194" cy="5516558"/>
          </a:xfrm>
          <a:prstGeom prst="roundRect">
            <a:avLst>
              <a:gd name="adj" fmla="val 1556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865" name="Summarise Tables"/>
          <p:cNvSpPr/>
          <p:nvPr/>
        </p:nvSpPr>
        <p:spPr>
          <a:xfrm>
            <a:off x="9434775" y="250215"/>
            <a:ext cx="4300837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Summarise Tables</a:t>
            </a:r>
          </a:p>
        </p:txBody>
      </p:sp>
      <p:sp>
        <p:nvSpPr>
          <p:cNvPr id="866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867" name="Manipulate Columns"/>
          <p:cNvSpPr/>
          <p:nvPr/>
        </p:nvSpPr>
        <p:spPr>
          <a:xfrm>
            <a:off x="232629" y="247047"/>
            <a:ext cx="4297176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Manipulate Columns</a:t>
            </a:r>
          </a:p>
        </p:txBody>
      </p:sp>
      <p:sp>
        <p:nvSpPr>
          <p:cNvPr id="868" name="Manipulate Rows"/>
          <p:cNvSpPr/>
          <p:nvPr/>
        </p:nvSpPr>
        <p:spPr>
          <a:xfrm>
            <a:off x="4715466" y="247047"/>
            <a:ext cx="4545192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Manipulate Rows</a:t>
            </a:r>
          </a:p>
        </p:txBody>
      </p:sp>
      <p:sp>
        <p:nvSpPr>
          <p:cNvPr id="869" name="Rounded Rectangle"/>
          <p:cNvSpPr/>
          <p:nvPr/>
        </p:nvSpPr>
        <p:spPr>
          <a:xfrm>
            <a:off x="9436927" y="6434334"/>
            <a:ext cx="4300838" cy="3947620"/>
          </a:xfrm>
          <a:prstGeom prst="roundRect">
            <a:avLst>
              <a:gd name="adj" fmla="val 1604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870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871" name="Learn more with browseVignettes(package = c(&quot;dplyr&quot;, &quot;tibble&quot;))  •  dplyr  0.5.0 •  tibble  1.2.0  •  Updated: 11/16"/>
          <p:cNvSpPr txBox="1"/>
          <p:nvPr/>
        </p:nvSpPr>
        <p:spPr>
          <a:xfrm>
            <a:off x="8373634" y="10340910"/>
            <a:ext cx="5390848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"tibble"))  </a:t>
            </a:r>
            <a:r>
              <a:t>•  dplyr  0.5.0 •  tibble  1.2.0  •  Updated: 11/16</a:t>
            </a:r>
          </a:p>
        </p:txBody>
      </p:sp>
      <p:sp>
        <p:nvSpPr>
          <p:cNvPr id="872" name="Rounded Rectangle"/>
          <p:cNvSpPr/>
          <p:nvPr/>
        </p:nvSpPr>
        <p:spPr>
          <a:xfrm>
            <a:off x="9555850" y="7362754"/>
            <a:ext cx="4062993" cy="992897"/>
          </a:xfrm>
          <a:prstGeom prst="roundRect">
            <a:avLst>
              <a:gd name="adj" fmla="val 637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873" name="Rounded Rectangle"/>
          <p:cNvSpPr/>
          <p:nvPr/>
        </p:nvSpPr>
        <p:spPr>
          <a:xfrm>
            <a:off x="346620" y="716890"/>
            <a:ext cx="4069194" cy="3013024"/>
          </a:xfrm>
          <a:prstGeom prst="roundRect">
            <a:avLst>
              <a:gd name="adj" fmla="val 2102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874" name="Extract Columns"/>
          <p:cNvSpPr txBox="1"/>
          <p:nvPr/>
        </p:nvSpPr>
        <p:spPr>
          <a:xfrm>
            <a:off x="1501074" y="662905"/>
            <a:ext cx="1761361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Extract Columns</a:t>
            </a:r>
          </a:p>
        </p:txBody>
      </p:sp>
      <p:sp>
        <p:nvSpPr>
          <p:cNvPr id="875" name="Rounded Rectangle"/>
          <p:cNvSpPr/>
          <p:nvPr/>
        </p:nvSpPr>
        <p:spPr>
          <a:xfrm>
            <a:off x="346090" y="3812708"/>
            <a:ext cx="4069193" cy="6445408"/>
          </a:xfrm>
          <a:prstGeom prst="roundRect">
            <a:avLst>
              <a:gd name="adj" fmla="val 1556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876" name="Make New Columns"/>
          <p:cNvSpPr txBox="1"/>
          <p:nvPr/>
        </p:nvSpPr>
        <p:spPr>
          <a:xfrm>
            <a:off x="1343838" y="3758694"/>
            <a:ext cx="2074772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Make New Columns</a:t>
            </a:r>
          </a:p>
        </p:txBody>
      </p:sp>
      <p:sp>
        <p:nvSpPr>
          <p:cNvPr id="877" name="Rounded Rectangle"/>
          <p:cNvSpPr/>
          <p:nvPr/>
        </p:nvSpPr>
        <p:spPr>
          <a:xfrm>
            <a:off x="4826000" y="716890"/>
            <a:ext cx="4318000" cy="6772885"/>
          </a:xfrm>
          <a:prstGeom prst="roundRect">
            <a:avLst>
              <a:gd name="adj" fmla="val 1466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878" name="Extract Rows"/>
          <p:cNvSpPr txBox="1"/>
          <p:nvPr/>
        </p:nvSpPr>
        <p:spPr>
          <a:xfrm>
            <a:off x="6275084" y="662905"/>
            <a:ext cx="1419832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Extract Rows</a:t>
            </a:r>
          </a:p>
        </p:txBody>
      </p:sp>
      <p:sp>
        <p:nvSpPr>
          <p:cNvPr id="879" name="Rounded Rectangle"/>
          <p:cNvSpPr/>
          <p:nvPr/>
        </p:nvSpPr>
        <p:spPr>
          <a:xfrm>
            <a:off x="4822267" y="9057558"/>
            <a:ext cx="4318001" cy="1200558"/>
          </a:xfrm>
          <a:prstGeom prst="roundRect">
            <a:avLst>
              <a:gd name="adj" fmla="val 5274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880" name="Add Rows"/>
          <p:cNvSpPr txBox="1"/>
          <p:nvPr/>
        </p:nvSpPr>
        <p:spPr>
          <a:xfrm>
            <a:off x="6433961" y="9009744"/>
            <a:ext cx="1102078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Add Rows</a:t>
            </a:r>
          </a:p>
        </p:txBody>
      </p:sp>
      <p:sp>
        <p:nvSpPr>
          <p:cNvPr id="881" name="Rounded Rectangle"/>
          <p:cNvSpPr/>
          <p:nvPr/>
        </p:nvSpPr>
        <p:spPr>
          <a:xfrm>
            <a:off x="4826000" y="7604828"/>
            <a:ext cx="4318000" cy="1349972"/>
          </a:xfrm>
          <a:prstGeom prst="roundRect">
            <a:avLst>
              <a:gd name="adj" fmla="val 469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882" name="Arrange Rows"/>
          <p:cNvSpPr txBox="1"/>
          <p:nvPr/>
        </p:nvSpPr>
        <p:spPr>
          <a:xfrm>
            <a:off x="6237097" y="7554028"/>
            <a:ext cx="1503272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Arrange Rows</a:t>
            </a:r>
          </a:p>
        </p:txBody>
      </p:sp>
      <p:sp>
        <p:nvSpPr>
          <p:cNvPr id="883" name="Group Rows"/>
          <p:cNvSpPr/>
          <p:nvPr/>
        </p:nvSpPr>
        <p:spPr>
          <a:xfrm>
            <a:off x="9436927" y="6428587"/>
            <a:ext cx="4300838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Group Rows</a:t>
            </a:r>
          </a:p>
        </p:txBody>
      </p:sp>
      <p:sp>
        <p:nvSpPr>
          <p:cNvPr id="884" name="filter(.data, …)…"/>
          <p:cNvSpPr txBox="1"/>
          <p:nvPr/>
        </p:nvSpPr>
        <p:spPr>
          <a:xfrm>
            <a:off x="6076339" y="1422721"/>
            <a:ext cx="3127429" cy="5114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filter(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Extract rows that meet logical criteria.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filter_()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filter(iris, Sepal.Length &gt; 7)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distinct(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.keep_all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Remove rows with duplicate values. Also </a:t>
            </a:r>
            <a:r>
              <a:rPr b="1"/>
              <a:t>distinct_()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rgbClr val="78A642"/>
                </a:solidFill>
              </a:rPr>
              <a:t>distinct(iris, Species)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sample_frac(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tbl, size = 1, replace = FALSE, </a:t>
            </a:r>
            <a:endParaRPr sz="13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weight = NULL, .env = parent.frame()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Randomly select fraction of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sample_frac(iris, 0.5, replace = TRUE)</a:t>
            </a: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sample_n(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tbl, size, replace = FALSE, </a:t>
            </a:r>
            <a:endParaRPr sz="13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weight = NULL, .env = parent.frame()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Randomly select size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sample_n(iris, 10, replace = TRUE)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slice(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rows by position. Also </a:t>
            </a:r>
            <a:r>
              <a:rPr b="1"/>
              <a:t>slice_()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slice(iris, 10:15)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top_n(</a:t>
            </a:r>
            <a:r>
              <a:rPr i="1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n, wt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and order top n entries (by group if grouped data). </a:t>
            </a:r>
            <a:r>
              <a:rPr i="1">
                <a:solidFill>
                  <a:schemeClr val="accent1"/>
                </a:solidFill>
              </a:rPr>
              <a:t>top_n(iris, 5, Sepal.Width)</a:t>
            </a:r>
          </a:p>
        </p:txBody>
      </p:sp>
      <p:sp>
        <p:nvSpPr>
          <p:cNvPr id="885" name="Row functions return a subset of rows as a new table. Use a variant that ends in _ for non-standard evaluation friendly code."/>
          <p:cNvSpPr txBox="1"/>
          <p:nvPr/>
        </p:nvSpPr>
        <p:spPr>
          <a:xfrm>
            <a:off x="4914804" y="1063437"/>
            <a:ext cx="4140391" cy="387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 functions return a subset of rows as a new table. Use a variant that ends in _ for non-standard evaluation friendly code.</a:t>
            </a:r>
          </a:p>
        </p:txBody>
      </p:sp>
      <p:grpSp>
        <p:nvGrpSpPr>
          <p:cNvPr id="889" name="Group"/>
          <p:cNvGrpSpPr/>
          <p:nvPr/>
        </p:nvGrpSpPr>
        <p:grpSpPr>
          <a:xfrm>
            <a:off x="5016404" y="1563999"/>
            <a:ext cx="1209740" cy="611950"/>
            <a:chOff x="25400" y="25400"/>
            <a:chExt cx="1209738" cy="611949"/>
          </a:xfrm>
        </p:grpSpPr>
        <p:graphicFrame>
          <p:nvGraphicFramePr>
            <p:cNvPr id="886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887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888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893" name="Group"/>
          <p:cNvGrpSpPr/>
          <p:nvPr/>
        </p:nvGrpSpPr>
        <p:grpSpPr>
          <a:xfrm>
            <a:off x="5016404" y="2376799"/>
            <a:ext cx="1209740" cy="611950"/>
            <a:chOff x="25400" y="25400"/>
            <a:chExt cx="1209738" cy="611949"/>
          </a:xfrm>
        </p:grpSpPr>
        <p:graphicFrame>
          <p:nvGraphicFramePr>
            <p:cNvPr id="890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891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892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897" name="Group"/>
          <p:cNvGrpSpPr/>
          <p:nvPr/>
        </p:nvGrpSpPr>
        <p:grpSpPr>
          <a:xfrm>
            <a:off x="5016404" y="3247348"/>
            <a:ext cx="1209740" cy="611950"/>
            <a:chOff x="25400" y="25400"/>
            <a:chExt cx="1209738" cy="611949"/>
          </a:xfrm>
        </p:grpSpPr>
        <p:graphicFrame>
          <p:nvGraphicFramePr>
            <p:cNvPr id="894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895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896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901" name="Group"/>
          <p:cNvGrpSpPr/>
          <p:nvPr/>
        </p:nvGrpSpPr>
        <p:grpSpPr>
          <a:xfrm>
            <a:off x="5016404" y="5184697"/>
            <a:ext cx="1209740" cy="611950"/>
            <a:chOff x="25400" y="25400"/>
            <a:chExt cx="1209738" cy="611949"/>
          </a:xfrm>
        </p:grpSpPr>
        <p:graphicFrame>
          <p:nvGraphicFramePr>
            <p:cNvPr id="898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899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00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902" name="Quote Bubble"/>
          <p:cNvSpPr/>
          <p:nvPr/>
        </p:nvSpPr>
        <p:spPr>
          <a:xfrm>
            <a:off x="4902104" y="6560345"/>
            <a:ext cx="4156488" cy="8371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9888"/>
                </a:moveTo>
                <a:lnTo>
                  <a:pt x="0" y="1712"/>
                </a:lnTo>
                <a:cubicBezTo>
                  <a:pt x="0" y="766"/>
                  <a:pt x="154" y="0"/>
                  <a:pt x="345" y="0"/>
                </a:cubicBezTo>
                <a:lnTo>
                  <a:pt x="21255" y="0"/>
                </a:lnTo>
                <a:cubicBezTo>
                  <a:pt x="21446" y="0"/>
                  <a:pt x="21600" y="766"/>
                  <a:pt x="21600" y="1712"/>
                </a:cubicBezTo>
                <a:lnTo>
                  <a:pt x="21600" y="19888"/>
                </a:lnTo>
                <a:cubicBezTo>
                  <a:pt x="21600" y="20834"/>
                  <a:pt x="21446" y="21600"/>
                  <a:pt x="21255" y="21600"/>
                </a:cubicBezTo>
                <a:lnTo>
                  <a:pt x="345" y="21600"/>
                </a:lnTo>
                <a:cubicBezTo>
                  <a:pt x="154" y="21600"/>
                  <a:pt x="0" y="20834"/>
                  <a:pt x="0" y="19888"/>
                </a:cubicBezTo>
                <a:close/>
              </a:path>
            </a:pathLst>
          </a:custGeom>
          <a:solidFill>
            <a:srgbClr val="FFA941">
              <a:alpha val="2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1" sz="11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903" name="Logical and boolean operators to use with filter()"/>
          <p:cNvSpPr txBox="1"/>
          <p:nvPr/>
        </p:nvSpPr>
        <p:spPr>
          <a:xfrm>
            <a:off x="5294085" y="6534598"/>
            <a:ext cx="3381830" cy="29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2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Logical and boolean operators to use with filter()</a:t>
            </a:r>
          </a:p>
        </p:txBody>
      </p:sp>
      <p:sp>
        <p:nvSpPr>
          <p:cNvPr id="904" name="See ?base::logic and ?Comparison for help."/>
          <p:cNvSpPr txBox="1"/>
          <p:nvPr/>
        </p:nvSpPr>
        <p:spPr>
          <a:xfrm>
            <a:off x="5615537" y="7190944"/>
            <a:ext cx="2738926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90000"/>
              </a:lnSpc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See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?base::logic</a:t>
            </a:r>
            <a:r>
              <a:t> and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?Comparison</a:t>
            </a:r>
            <a:r>
              <a:t> for help.</a:t>
            </a:r>
          </a:p>
        </p:txBody>
      </p:sp>
      <p:graphicFrame>
        <p:nvGraphicFramePr>
          <p:cNvPr id="905" name="Table"/>
          <p:cNvGraphicFramePr/>
          <p:nvPr/>
        </p:nvGraphicFramePr>
        <p:xfrm>
          <a:off x="4824038" y="6949668"/>
          <a:ext cx="4069194" cy="22181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678198"/>
                <a:gridCol w="678198"/>
                <a:gridCol w="678198"/>
                <a:gridCol w="678198"/>
                <a:gridCol w="678198"/>
                <a:gridCol w="678198"/>
              </a:tblGrid>
              <a:tr h="221810"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&gt;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&gt;=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!is.na()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!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&amp;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06" name="Table"/>
          <p:cNvGraphicFramePr/>
          <p:nvPr/>
        </p:nvGraphicFramePr>
        <p:xfrm>
          <a:off x="4824038" y="6777060"/>
          <a:ext cx="4069194" cy="24884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678198"/>
                <a:gridCol w="678198"/>
                <a:gridCol w="678198"/>
                <a:gridCol w="678198"/>
                <a:gridCol w="678198"/>
                <a:gridCol w="678198"/>
              </a:tblGrid>
              <a:tr h="248840"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&lt;=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is.na()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%in%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|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xor()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910" name="Group"/>
          <p:cNvGrpSpPr/>
          <p:nvPr/>
        </p:nvGrpSpPr>
        <p:grpSpPr>
          <a:xfrm>
            <a:off x="5094420" y="7986073"/>
            <a:ext cx="1209739" cy="611950"/>
            <a:chOff x="25400" y="25400"/>
            <a:chExt cx="1209738" cy="611949"/>
          </a:xfrm>
        </p:grpSpPr>
        <p:graphicFrame>
          <p:nvGraphicFramePr>
            <p:cNvPr id="907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908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09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911" name="arrange(.data, ...)…"/>
          <p:cNvSpPr txBox="1"/>
          <p:nvPr/>
        </p:nvSpPr>
        <p:spPr>
          <a:xfrm>
            <a:off x="6076339" y="7846169"/>
            <a:ext cx="3127429" cy="1057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arrange(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Order rows by values of a column (low to high), use with </a:t>
            </a:r>
            <a:r>
              <a:rPr b="1"/>
              <a:t>desc()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order from high to low.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arrange(mtcars, mpg)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arrange(mtcars, desc(mpg))</a:t>
            </a:r>
          </a:p>
        </p:txBody>
      </p:sp>
      <p:grpSp>
        <p:nvGrpSpPr>
          <p:cNvPr id="915" name="Group"/>
          <p:cNvGrpSpPr/>
          <p:nvPr/>
        </p:nvGrpSpPr>
        <p:grpSpPr>
          <a:xfrm>
            <a:off x="5094420" y="9445056"/>
            <a:ext cx="1209739" cy="611951"/>
            <a:chOff x="25400" y="25400"/>
            <a:chExt cx="1209738" cy="611949"/>
          </a:xfrm>
        </p:grpSpPr>
        <p:graphicFrame>
          <p:nvGraphicFramePr>
            <p:cNvPr id="912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913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14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916" name="add_row(.data, ..., .before = NULL,…"/>
          <p:cNvSpPr txBox="1"/>
          <p:nvPr/>
        </p:nvSpPr>
        <p:spPr>
          <a:xfrm>
            <a:off x="6125028" y="9248449"/>
            <a:ext cx="3127428" cy="1057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add_row(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.before = NULL, </a:t>
            </a:r>
            <a:endParaRPr sz="13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.after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Add one or more rows to a table.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i="1" sz="1200">
                <a:solidFill>
                  <a:srgbClr val="78A64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add_row(faithful, eruptions = 1, waiting = 1)</a:t>
            </a:r>
          </a:p>
        </p:txBody>
      </p:sp>
      <p:grpSp>
        <p:nvGrpSpPr>
          <p:cNvPr id="920" name="Group"/>
          <p:cNvGrpSpPr/>
          <p:nvPr/>
        </p:nvGrpSpPr>
        <p:grpSpPr>
          <a:xfrm>
            <a:off x="522990" y="1593850"/>
            <a:ext cx="1209739" cy="611950"/>
            <a:chOff x="25400" y="25400"/>
            <a:chExt cx="1209738" cy="611949"/>
          </a:xfrm>
        </p:grpSpPr>
        <p:graphicFrame>
          <p:nvGraphicFramePr>
            <p:cNvPr id="917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918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19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924" name="Group"/>
          <p:cNvGrpSpPr/>
          <p:nvPr/>
        </p:nvGrpSpPr>
        <p:grpSpPr>
          <a:xfrm>
            <a:off x="522990" y="3054350"/>
            <a:ext cx="1209739" cy="611950"/>
            <a:chOff x="25400" y="25400"/>
            <a:chExt cx="1209738" cy="611949"/>
          </a:xfrm>
        </p:grpSpPr>
        <p:graphicFrame>
          <p:nvGraphicFramePr>
            <p:cNvPr id="921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922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sp>
          <p:nvSpPr>
            <p:cNvPr id="923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925" name="Column functions return a set of columns as a new table. Use a variant that ends in _ for non-standard evaluation friendly code."/>
          <p:cNvSpPr txBox="1"/>
          <p:nvPr/>
        </p:nvSpPr>
        <p:spPr>
          <a:xfrm>
            <a:off x="385432" y="1063437"/>
            <a:ext cx="3991571" cy="387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Column functions return a set of columns as a new table. Use a variant that ends in _ for non-standard evaluation friendly code.</a:t>
            </a:r>
          </a:p>
        </p:txBody>
      </p:sp>
      <p:sp>
        <p:nvSpPr>
          <p:cNvPr id="926" name="select(.data, …)…"/>
          <p:cNvSpPr txBox="1"/>
          <p:nvPr/>
        </p:nvSpPr>
        <p:spPr>
          <a:xfrm>
            <a:off x="1561631" y="1416050"/>
            <a:ext cx="2912301" cy="2315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Extract columns by name.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select(iris, Sepal.Length, Species)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select_if(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.predicate,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Extract columns by type.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select_if(iris, is.factor)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rename(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Rename columns.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rename(iris, Length = Sepal.Length)</a:t>
            </a:r>
          </a:p>
        </p:txBody>
      </p:sp>
      <p:grpSp>
        <p:nvGrpSpPr>
          <p:cNvPr id="930" name="Group"/>
          <p:cNvGrpSpPr/>
          <p:nvPr/>
        </p:nvGrpSpPr>
        <p:grpSpPr>
          <a:xfrm>
            <a:off x="522990" y="4803644"/>
            <a:ext cx="1209739" cy="611950"/>
            <a:chOff x="25400" y="25400"/>
            <a:chExt cx="1209738" cy="611949"/>
          </a:xfrm>
        </p:grpSpPr>
        <p:graphicFrame>
          <p:nvGraphicFramePr>
            <p:cNvPr id="927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928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29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934" name="Group"/>
          <p:cNvGrpSpPr/>
          <p:nvPr/>
        </p:nvGrpSpPr>
        <p:grpSpPr>
          <a:xfrm>
            <a:off x="522990" y="6480044"/>
            <a:ext cx="1209739" cy="611950"/>
            <a:chOff x="25400" y="25400"/>
            <a:chExt cx="1209738" cy="611949"/>
          </a:xfrm>
        </p:grpSpPr>
        <p:graphicFrame>
          <p:nvGraphicFramePr>
            <p:cNvPr id="931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932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33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938" name="Group"/>
          <p:cNvGrpSpPr/>
          <p:nvPr/>
        </p:nvGrpSpPr>
        <p:grpSpPr>
          <a:xfrm>
            <a:off x="522990" y="7453139"/>
            <a:ext cx="1120839" cy="611950"/>
            <a:chOff x="25400" y="25400"/>
            <a:chExt cx="1120838" cy="611949"/>
          </a:xfrm>
        </p:grpSpPr>
        <p:graphicFrame>
          <p:nvGraphicFramePr>
            <p:cNvPr id="935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936" name="Table"/>
            <p:cNvGraphicFramePr/>
            <p:nvPr/>
          </p:nvGraphicFramePr>
          <p:xfrm>
            <a:off x="4953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37" name="Line"/>
            <p:cNvSpPr/>
            <p:nvPr/>
          </p:nvSpPr>
          <p:spPr>
            <a:xfrm>
              <a:off x="3227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939" name="mutate(.data, …)…"/>
          <p:cNvSpPr txBox="1"/>
          <p:nvPr/>
        </p:nvSpPr>
        <p:spPr>
          <a:xfrm>
            <a:off x="1611937" y="4634721"/>
            <a:ext cx="2811689" cy="56233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new column(s).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mutate(mtcars, gpm = 1/mpg)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add_column(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.before = NULL, .after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Add new column(s).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add_column(mtcars, new = 1:32)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transmute(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new column(s), drop others.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transmute_()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transmute(mtcars, gpm = 1/mpg)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mutate_all(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funs to every column. Use with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mutate_all(faithful, funs(log(.), log2(.)))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mutate_at(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.cols,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funs to specific columns. Use with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funs()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and the helper functions for select()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mutate_at(iris, -Species, funs(log(.)))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mutate_if(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.predicate,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funs to all columns of one type. Use with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funs().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mutate_if(iris, is.numeric, funs(log(.)))</a:t>
            </a:r>
          </a:p>
        </p:txBody>
      </p:sp>
      <p:grpSp>
        <p:nvGrpSpPr>
          <p:cNvPr id="943" name="Group"/>
          <p:cNvGrpSpPr/>
          <p:nvPr/>
        </p:nvGrpSpPr>
        <p:grpSpPr>
          <a:xfrm>
            <a:off x="522990" y="8431039"/>
            <a:ext cx="1120839" cy="611950"/>
            <a:chOff x="25400" y="25400"/>
            <a:chExt cx="1120838" cy="611949"/>
          </a:xfrm>
        </p:grpSpPr>
        <p:graphicFrame>
          <p:nvGraphicFramePr>
            <p:cNvPr id="940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941" name="Table"/>
            <p:cNvGraphicFramePr/>
            <p:nvPr/>
          </p:nvGraphicFramePr>
          <p:xfrm>
            <a:off x="4953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42" name="Line"/>
            <p:cNvSpPr/>
            <p:nvPr/>
          </p:nvSpPr>
          <p:spPr>
            <a:xfrm>
              <a:off x="3227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948" name="Group"/>
          <p:cNvGrpSpPr/>
          <p:nvPr/>
        </p:nvGrpSpPr>
        <p:grpSpPr>
          <a:xfrm>
            <a:off x="2628851" y="4193795"/>
            <a:ext cx="1736219" cy="586068"/>
            <a:chOff x="88900" y="23533"/>
            <a:chExt cx="1736218" cy="586066"/>
          </a:xfrm>
        </p:grpSpPr>
        <p:graphicFrame>
          <p:nvGraphicFramePr>
            <p:cNvPr id="944" name="Table"/>
            <p:cNvGraphicFramePr/>
            <p:nvPr/>
          </p:nvGraphicFramePr>
          <p:xfrm>
            <a:off x="1583199" y="25400"/>
            <a:ext cx="241920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945" name="Table"/>
            <p:cNvGraphicFramePr/>
            <p:nvPr/>
          </p:nvGraphicFramePr>
          <p:xfrm>
            <a:off x="88900" y="25400"/>
            <a:ext cx="241919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946" name="Arrow"/>
            <p:cNvSpPr/>
            <p:nvPr/>
          </p:nvSpPr>
          <p:spPr>
            <a:xfrm>
              <a:off x="296921" y="23533"/>
              <a:ext cx="1211408" cy="467393"/>
            </a:xfrm>
            <a:prstGeom prst="rightArrow">
              <a:avLst>
                <a:gd name="adj1" fmla="val 74294"/>
                <a:gd name="adj2" fmla="val 38001"/>
              </a:avLst>
            </a:prstGeom>
            <a:gradFill flip="none" rotWithShape="1">
              <a:gsLst>
                <a:gs pos="0">
                  <a:schemeClr val="accent1"/>
                </a:gs>
                <a:gs pos="50845">
                  <a:srgbClr val="6C9DCB"/>
                </a:gs>
                <a:gs pos="100000">
                  <a:srgbClr val="D6D6D6"/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47" name="vectorized…"/>
            <p:cNvSpPr txBox="1"/>
            <p:nvPr/>
          </p:nvSpPr>
          <p:spPr>
            <a:xfrm>
              <a:off x="435402" y="25399"/>
              <a:ext cx="857171" cy="4520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60000"/>
                </a:lnSpc>
                <a:spcBef>
                  <a:spcPts val="300"/>
                </a:spcBef>
                <a:defRPr sz="12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vectorized</a:t>
              </a:r>
              <a:endParaRPr b="1"/>
            </a:p>
            <a:p>
              <a:pPr>
                <a:lnSpc>
                  <a:spcPct val="60000"/>
                </a:lnSpc>
                <a:spcBef>
                  <a:spcPts val="300"/>
                </a:spcBef>
                <a:defRPr sz="12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function</a:t>
              </a:r>
            </a:p>
          </p:txBody>
        </p:sp>
      </p:grpSp>
      <p:sp>
        <p:nvSpPr>
          <p:cNvPr id="949" name="Column functions apply vectorized functions to columns to create new columns. Vectorized functions take vectors as input and return vectors."/>
          <p:cNvSpPr txBox="1"/>
          <p:nvPr/>
        </p:nvSpPr>
        <p:spPr>
          <a:xfrm>
            <a:off x="500269" y="4107076"/>
            <a:ext cx="1989783" cy="6343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80000"/>
              </a:lnSpc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Column functions apply vectorized functions to columns to create new columns. Vectorized functions take vectors as input and return vectors.</a:t>
            </a:r>
          </a:p>
        </p:txBody>
      </p:sp>
      <p:grpSp>
        <p:nvGrpSpPr>
          <p:cNvPr id="953" name="Group"/>
          <p:cNvGrpSpPr/>
          <p:nvPr/>
        </p:nvGrpSpPr>
        <p:grpSpPr>
          <a:xfrm>
            <a:off x="9678868" y="1444846"/>
            <a:ext cx="1209739" cy="611950"/>
            <a:chOff x="25400" y="25400"/>
            <a:chExt cx="1209738" cy="611949"/>
          </a:xfrm>
        </p:grpSpPr>
        <p:graphicFrame>
          <p:nvGraphicFramePr>
            <p:cNvPr id="950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951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4077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4077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40774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52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957" name="Group"/>
          <p:cNvGrpSpPr/>
          <p:nvPr/>
        </p:nvGrpSpPr>
        <p:grpSpPr>
          <a:xfrm>
            <a:off x="9678868" y="4787022"/>
            <a:ext cx="1209739" cy="611951"/>
            <a:chOff x="25400" y="25400"/>
            <a:chExt cx="1209738" cy="611949"/>
          </a:xfrm>
        </p:grpSpPr>
        <p:graphicFrame>
          <p:nvGraphicFramePr>
            <p:cNvPr id="954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955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40774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56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958" name="summarise(.data, …)…"/>
          <p:cNvSpPr txBox="1"/>
          <p:nvPr/>
        </p:nvSpPr>
        <p:spPr>
          <a:xfrm>
            <a:off x="10568695" y="1201779"/>
            <a:ext cx="3055813" cy="5114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table of summaries.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summarise(mtcars, avg = mean(mpg))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summarise_all(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summary funs to all columns. Use with </a:t>
            </a:r>
            <a:r>
              <a:rPr b="1"/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summarise_all(iris, funs(mean, sd))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summarise_at(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.cols,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summary funs to specific columns. Use with </a:t>
            </a:r>
            <a:r>
              <a:rPr b="1"/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summarise_at(iris, "Sepal.Width", funs(sd))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summarise_if(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.predicate,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summary funs to columns of one type. Use with </a:t>
            </a:r>
            <a:r>
              <a:rPr b="1"/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summarise_if(iris, is.numeric, funs(mean, sd))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count(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..., wt = NULL, sort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Count number of rows in each group defined by the variables in .…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count_()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count(iris, Species)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tally(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wt, sort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Count number of rows in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tally(iris)</a:t>
            </a:r>
          </a:p>
        </p:txBody>
      </p:sp>
      <p:sp>
        <p:nvSpPr>
          <p:cNvPr id="959" name="Summarise functions apply summary functions to columns to create a new table. Summary functions take vectors as input and return one value."/>
          <p:cNvSpPr txBox="1"/>
          <p:nvPr/>
        </p:nvSpPr>
        <p:spPr>
          <a:xfrm>
            <a:off x="9712203" y="738072"/>
            <a:ext cx="1989782" cy="6343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l" defTabSz="549148">
              <a:lnSpc>
                <a:spcPct val="80000"/>
              </a:lnSpc>
              <a:defRPr sz="1034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Summarise functions apply summary functions to columns to create a new table. Summary functions take vectors as input and return one value.</a:t>
            </a:r>
          </a:p>
        </p:txBody>
      </p:sp>
      <p:grpSp>
        <p:nvGrpSpPr>
          <p:cNvPr id="965" name="Group"/>
          <p:cNvGrpSpPr/>
          <p:nvPr/>
        </p:nvGrpSpPr>
        <p:grpSpPr>
          <a:xfrm>
            <a:off x="11840784" y="826658"/>
            <a:ext cx="1736218" cy="749301"/>
            <a:chOff x="25400" y="25400"/>
            <a:chExt cx="1736217" cy="749299"/>
          </a:xfrm>
        </p:grpSpPr>
        <p:graphicFrame>
          <p:nvGraphicFramePr>
            <p:cNvPr id="960" name="Table"/>
            <p:cNvGraphicFramePr/>
            <p:nvPr/>
          </p:nvGraphicFramePr>
          <p:xfrm>
            <a:off x="1519699" y="190500"/>
            <a:ext cx="241919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961" name="Table"/>
            <p:cNvGraphicFramePr/>
            <p:nvPr/>
          </p:nvGraphicFramePr>
          <p:xfrm>
            <a:off x="25400" y="25400"/>
            <a:ext cx="241919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962" name="Triangle"/>
            <p:cNvSpPr/>
            <p:nvPr/>
          </p:nvSpPr>
          <p:spPr>
            <a:xfrm rot="5400000">
              <a:off x="612612" y="-352185"/>
              <a:ext cx="443296" cy="1202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10020">
                  <a:schemeClr val="accent1"/>
                </a:gs>
                <a:gs pos="54709">
                  <a:srgbClr val="6C9DCB"/>
                </a:gs>
                <a:gs pos="100000">
                  <a:srgbClr val="D6D6D6"/>
                </a:gs>
              </a:gsLst>
              <a:path path="shape">
                <a:fillToRect l="50000" t="22662" r="50000" b="77337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63" name="Triangle"/>
            <p:cNvSpPr/>
            <p:nvPr/>
          </p:nvSpPr>
          <p:spPr>
            <a:xfrm rot="5400000">
              <a:off x="1178193" y="104298"/>
              <a:ext cx="251183" cy="289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64" name="summary…"/>
            <p:cNvSpPr txBox="1"/>
            <p:nvPr/>
          </p:nvSpPr>
          <p:spPr>
            <a:xfrm>
              <a:off x="187219" y="31540"/>
              <a:ext cx="733448" cy="413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50000"/>
                </a:lnSpc>
                <a:spcBef>
                  <a:spcPts val="300"/>
                </a:spcBef>
                <a:defRPr sz="11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summary</a:t>
              </a:r>
              <a:endParaRPr b="1"/>
            </a:p>
            <a:p>
              <a:pPr>
                <a:lnSpc>
                  <a:spcPct val="50000"/>
                </a:lnSpc>
                <a:spcBef>
                  <a:spcPts val="300"/>
                </a:spcBef>
                <a:defRPr sz="11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function</a:t>
              </a:r>
            </a:p>
          </p:txBody>
        </p:sp>
      </p:grpSp>
      <p:sp>
        <p:nvSpPr>
          <p:cNvPr id="966" name="group_by(.data, ..., add = FALSE)…"/>
          <p:cNvSpPr txBox="1"/>
          <p:nvPr/>
        </p:nvSpPr>
        <p:spPr>
          <a:xfrm>
            <a:off x="9763526" y="8323187"/>
            <a:ext cx="3658188" cy="2046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group_by(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add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copy of table grouped by …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group_by_()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g_iris &lt;- group_by(iris, Species)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ungroup(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ungrouped copy of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ungroup(g_iris)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groups(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grouping criteria of grouped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groups(g_iris)</a:t>
            </a:r>
          </a:p>
        </p:txBody>
      </p:sp>
      <p:grpSp>
        <p:nvGrpSpPr>
          <p:cNvPr id="974" name="Group"/>
          <p:cNvGrpSpPr/>
          <p:nvPr/>
        </p:nvGrpSpPr>
        <p:grpSpPr>
          <a:xfrm>
            <a:off x="9697364" y="7418889"/>
            <a:ext cx="1804650" cy="1274325"/>
            <a:chOff x="25400" y="25400"/>
            <a:chExt cx="1804648" cy="1274323"/>
          </a:xfrm>
        </p:grpSpPr>
        <p:graphicFrame>
          <p:nvGraphicFramePr>
            <p:cNvPr id="967" name="Table"/>
            <p:cNvGraphicFramePr/>
            <p:nvPr/>
          </p:nvGraphicFramePr>
          <p:xfrm>
            <a:off x="25400" y="73096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968" name="Table"/>
            <p:cNvGraphicFramePr/>
            <p:nvPr/>
          </p:nvGraphicFramePr>
          <p:xfrm>
            <a:off x="6096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69" name="Line"/>
            <p:cNvSpPr/>
            <p:nvPr/>
          </p:nvSpPr>
          <p:spPr>
            <a:xfrm>
              <a:off x="404248" y="531713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970" name="Table"/>
            <p:cNvGraphicFramePr/>
            <p:nvPr/>
          </p:nvGraphicFramePr>
          <p:xfrm>
            <a:off x="610924" y="417413"/>
            <a:ext cx="650940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971" name="Table"/>
            <p:cNvGraphicFramePr/>
            <p:nvPr/>
          </p:nvGraphicFramePr>
          <p:xfrm>
            <a:off x="611592" y="690123"/>
            <a:ext cx="650940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972" name="Table"/>
            <p:cNvGraphicFramePr/>
            <p:nvPr/>
          </p:nvGraphicFramePr>
          <p:xfrm>
            <a:off x="1179110" y="303113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73" name="Line"/>
            <p:cNvSpPr/>
            <p:nvPr/>
          </p:nvSpPr>
          <p:spPr>
            <a:xfrm>
              <a:off x="1020897" y="531713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975" name="Use group_by() to created a &quot;grouped&quot; copy of a table. dplyr functions will manipulate each &quot;group&quot; separately and then combine the results."/>
          <p:cNvSpPr txBox="1"/>
          <p:nvPr/>
        </p:nvSpPr>
        <p:spPr>
          <a:xfrm>
            <a:off x="9723456" y="6837405"/>
            <a:ext cx="3738328" cy="51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80000"/>
              </a:lnSpc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group_by()</a:t>
            </a:r>
            <a:r>
              <a:t> to created a "grouped" copy of a table. dplyr functions will manipulate each "group" separately and then combine the results.</a:t>
            </a:r>
          </a:p>
        </p:txBody>
      </p:sp>
      <p:sp>
        <p:nvSpPr>
          <p:cNvPr id="976" name="mtcars %&gt;%…"/>
          <p:cNvSpPr txBox="1"/>
          <p:nvPr/>
        </p:nvSpPr>
        <p:spPr>
          <a:xfrm>
            <a:off x="10928656" y="7356321"/>
            <a:ext cx="2738927" cy="7898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mtcars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group_by(cyl)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summarise(avg = mean(mpg))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" name="Rounded Rectangle"/>
          <p:cNvSpPr/>
          <p:nvPr/>
        </p:nvSpPr>
        <p:spPr>
          <a:xfrm>
            <a:off x="247128" y="1512755"/>
            <a:ext cx="4300837" cy="1443752"/>
          </a:xfrm>
          <a:prstGeom prst="roundRect">
            <a:avLst>
              <a:gd name="adj" fmla="val 4386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979" name="Rounded Rectangle"/>
          <p:cNvSpPr/>
          <p:nvPr/>
        </p:nvSpPr>
        <p:spPr>
          <a:xfrm>
            <a:off x="9445066" y="287892"/>
            <a:ext cx="4288137" cy="10077583"/>
          </a:xfrm>
          <a:prstGeom prst="roundRect">
            <a:avLst>
              <a:gd name="adj" fmla="val 1477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980" name="Rounded Rectangle"/>
          <p:cNvSpPr/>
          <p:nvPr/>
        </p:nvSpPr>
        <p:spPr>
          <a:xfrm>
            <a:off x="9549828" y="3328054"/>
            <a:ext cx="4069194" cy="6928403"/>
          </a:xfrm>
          <a:prstGeom prst="roundRect">
            <a:avLst>
              <a:gd name="adj" fmla="val 1556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981" name="Rounded Rectangle"/>
          <p:cNvSpPr/>
          <p:nvPr/>
        </p:nvSpPr>
        <p:spPr>
          <a:xfrm>
            <a:off x="241854" y="7072931"/>
            <a:ext cx="4300837" cy="3296323"/>
          </a:xfrm>
          <a:prstGeom prst="roundRect">
            <a:avLst>
              <a:gd name="adj" fmla="val 1921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982" name="Rounded Rectangle"/>
          <p:cNvSpPr/>
          <p:nvPr/>
        </p:nvSpPr>
        <p:spPr>
          <a:xfrm>
            <a:off x="360776" y="7985054"/>
            <a:ext cx="4062994" cy="992897"/>
          </a:xfrm>
          <a:prstGeom prst="roundRect">
            <a:avLst>
              <a:gd name="adj" fmla="val 637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983" name="Group Cases"/>
          <p:cNvSpPr/>
          <p:nvPr/>
        </p:nvSpPr>
        <p:spPr>
          <a:xfrm>
            <a:off x="241854" y="6987387"/>
            <a:ext cx="4300837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Group Cases</a:t>
            </a:r>
          </a:p>
        </p:txBody>
      </p:sp>
      <p:sp>
        <p:nvSpPr>
          <p:cNvPr id="984" name="group_by(.data, ..., add = FALSE)…"/>
          <p:cNvSpPr txBox="1"/>
          <p:nvPr/>
        </p:nvSpPr>
        <p:spPr>
          <a:xfrm>
            <a:off x="568453" y="8958187"/>
            <a:ext cx="3658188" cy="14139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group_by(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add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copy of table grouped by …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g_iris &lt;- group_by(iris, Species)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ungroup(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ungrouped copy of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ungroup(g_iris)</a:t>
            </a:r>
          </a:p>
        </p:txBody>
      </p:sp>
      <p:grpSp>
        <p:nvGrpSpPr>
          <p:cNvPr id="992" name="Group"/>
          <p:cNvGrpSpPr/>
          <p:nvPr/>
        </p:nvGrpSpPr>
        <p:grpSpPr>
          <a:xfrm>
            <a:off x="502291" y="8041189"/>
            <a:ext cx="1804650" cy="1274325"/>
            <a:chOff x="25400" y="25400"/>
            <a:chExt cx="1804648" cy="1274323"/>
          </a:xfrm>
        </p:grpSpPr>
        <p:graphicFrame>
          <p:nvGraphicFramePr>
            <p:cNvPr id="985" name="Table"/>
            <p:cNvGraphicFramePr/>
            <p:nvPr/>
          </p:nvGraphicFramePr>
          <p:xfrm>
            <a:off x="25400" y="73096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986" name="Table"/>
            <p:cNvGraphicFramePr/>
            <p:nvPr/>
          </p:nvGraphicFramePr>
          <p:xfrm>
            <a:off x="6096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87" name="Line"/>
            <p:cNvSpPr/>
            <p:nvPr/>
          </p:nvSpPr>
          <p:spPr>
            <a:xfrm>
              <a:off x="404248" y="531713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988" name="Table"/>
            <p:cNvGraphicFramePr/>
            <p:nvPr/>
          </p:nvGraphicFramePr>
          <p:xfrm>
            <a:off x="610924" y="417413"/>
            <a:ext cx="650940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989" name="Table"/>
            <p:cNvGraphicFramePr/>
            <p:nvPr/>
          </p:nvGraphicFramePr>
          <p:xfrm>
            <a:off x="611592" y="690123"/>
            <a:ext cx="650940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990" name="Table"/>
            <p:cNvGraphicFramePr/>
            <p:nvPr/>
          </p:nvGraphicFramePr>
          <p:xfrm>
            <a:off x="1179110" y="303113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991" name="Line"/>
            <p:cNvSpPr/>
            <p:nvPr/>
          </p:nvSpPr>
          <p:spPr>
            <a:xfrm>
              <a:off x="1020897" y="531713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993" name="Use group_by() to created a &quot;grouped&quot; copy of a table. dplyr functions will manipulate each &quot;group&quot; separately and then combine the results."/>
          <p:cNvSpPr txBox="1"/>
          <p:nvPr/>
        </p:nvSpPr>
        <p:spPr>
          <a:xfrm>
            <a:off x="377495" y="7396205"/>
            <a:ext cx="4029555" cy="51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80000"/>
              </a:lnSpc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group_by()</a:t>
            </a:r>
            <a:r>
              <a:t> to created a "grouped" copy of a table. dplyr functions will manipulate each "group" separately and then combine the results.</a:t>
            </a:r>
          </a:p>
        </p:txBody>
      </p:sp>
      <p:sp>
        <p:nvSpPr>
          <p:cNvPr id="994" name="mtcars %&gt;%…"/>
          <p:cNvSpPr txBox="1"/>
          <p:nvPr/>
        </p:nvSpPr>
        <p:spPr>
          <a:xfrm>
            <a:off x="1733583" y="7978621"/>
            <a:ext cx="2738927" cy="7898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mtcars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group_by(cyl)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summarise(avg = mean(mpg))</a:t>
            </a:r>
          </a:p>
        </p:txBody>
      </p:sp>
      <p:grpSp>
        <p:nvGrpSpPr>
          <p:cNvPr id="1015" name="Group"/>
          <p:cNvGrpSpPr/>
          <p:nvPr/>
        </p:nvGrpSpPr>
        <p:grpSpPr>
          <a:xfrm>
            <a:off x="239702" y="3073400"/>
            <a:ext cx="4302989" cy="3807811"/>
            <a:chOff x="0" y="88900"/>
            <a:chExt cx="4302988" cy="3807810"/>
          </a:xfrm>
        </p:grpSpPr>
        <p:sp>
          <p:nvSpPr>
            <p:cNvPr id="995" name="Rounded Rectangle"/>
            <p:cNvSpPr/>
            <p:nvPr/>
          </p:nvSpPr>
          <p:spPr>
            <a:xfrm>
              <a:off x="2152" y="176094"/>
              <a:ext cx="4300837" cy="3720617"/>
            </a:xfrm>
            <a:prstGeom prst="roundRect">
              <a:avLst>
                <a:gd name="adj" fmla="val 1702"/>
              </a:avLst>
            </a:prstGeom>
            <a:solidFill>
              <a:schemeClr val="accent4">
                <a:hueOff val="384618"/>
                <a:satOff val="3869"/>
                <a:lumOff val="5802"/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996" name="Rounded Rectangle"/>
            <p:cNvSpPr/>
            <p:nvPr/>
          </p:nvSpPr>
          <p:spPr>
            <a:xfrm>
              <a:off x="123248" y="460189"/>
              <a:ext cx="4069193" cy="3315247"/>
            </a:xfrm>
            <a:prstGeom prst="roundRect">
              <a:avLst>
                <a:gd name="adj" fmla="val 1910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lvl="1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997" name="Summarise Cases"/>
            <p:cNvSpPr/>
            <p:nvPr/>
          </p:nvSpPr>
          <p:spPr>
            <a:xfrm>
              <a:off x="0" y="88900"/>
              <a:ext cx="4300837" cy="317500"/>
            </a:xfrm>
            <a:prstGeom prst="roundRect">
              <a:avLst>
                <a:gd name="adj" fmla="val 20281"/>
              </a:avLst>
            </a:prstGeom>
            <a:solidFill>
              <a:srgbClr val="FFA94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/>
            <a:p>
              <a:pPr lvl="1" indent="0">
                <a:defRPr sz="20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Summarise Cases</a:t>
              </a:r>
            </a:p>
          </p:txBody>
        </p:sp>
        <p:sp>
          <p:nvSpPr>
            <p:cNvPr id="998" name="These apply summary functions to columns to create a new table. Summary functions take vectors as input and return one value (see back)."/>
            <p:cNvSpPr txBox="1"/>
            <p:nvPr/>
          </p:nvSpPr>
          <p:spPr>
            <a:xfrm>
              <a:off x="133362" y="487856"/>
              <a:ext cx="2324348" cy="6343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 marL="114300" algn="l">
                <a:lnSpc>
                  <a:spcPct val="80000"/>
                </a:lnSpc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These apply </a:t>
              </a:r>
              <a:r>
                <a:rPr b="1"/>
                <a:t>summary functions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to columns to create a new table. Summary functions take vectors as input and return one value (see back).</a:t>
              </a:r>
            </a:p>
          </p:txBody>
        </p:sp>
        <p:grpSp>
          <p:nvGrpSpPr>
            <p:cNvPr id="1004" name="Group"/>
            <p:cNvGrpSpPr/>
            <p:nvPr/>
          </p:nvGrpSpPr>
          <p:grpSpPr>
            <a:xfrm>
              <a:off x="2494908" y="576442"/>
              <a:ext cx="1736219" cy="749301"/>
              <a:chOff x="25400" y="25400"/>
              <a:chExt cx="1736217" cy="749299"/>
            </a:xfrm>
          </p:grpSpPr>
          <p:graphicFrame>
            <p:nvGraphicFramePr>
              <p:cNvPr id="999" name="Table"/>
              <p:cNvGraphicFramePr/>
              <p:nvPr/>
            </p:nvGraphicFramePr>
            <p:xfrm>
              <a:off x="1519699" y="190500"/>
              <a:ext cx="241919" cy="584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1430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1000" name="Table"/>
              <p:cNvGraphicFramePr/>
              <p:nvPr/>
            </p:nvGraphicFramePr>
            <p:xfrm>
              <a:off x="25400" y="25400"/>
              <a:ext cx="241919" cy="584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1430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</a:tbl>
              </a:graphicData>
            </a:graphic>
          </p:graphicFrame>
          <p:sp>
            <p:nvSpPr>
              <p:cNvPr id="1001" name="Triangle"/>
              <p:cNvSpPr/>
              <p:nvPr/>
            </p:nvSpPr>
            <p:spPr>
              <a:xfrm rot="5400000">
                <a:off x="612612" y="-352185"/>
                <a:ext cx="443296" cy="12021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gradFill flip="none" rotWithShape="1">
                <a:gsLst>
                  <a:gs pos="10020">
                    <a:schemeClr val="accent1"/>
                  </a:gs>
                  <a:gs pos="54709">
                    <a:srgbClr val="6C9DCB"/>
                  </a:gs>
                  <a:gs pos="100000">
                    <a:srgbClr val="D6D6D6"/>
                  </a:gs>
                </a:gsLst>
                <a:path path="shape">
                  <a:fillToRect l="50000" t="22662" r="50000" b="77337"/>
                </a:path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02" name="Triangle"/>
              <p:cNvSpPr/>
              <p:nvPr/>
            </p:nvSpPr>
            <p:spPr>
              <a:xfrm rot="5400000">
                <a:off x="1178193" y="104298"/>
                <a:ext cx="251183" cy="2891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003" name="summary…"/>
              <p:cNvSpPr txBox="1"/>
              <p:nvPr/>
            </p:nvSpPr>
            <p:spPr>
              <a:xfrm>
                <a:off x="187219" y="31540"/>
                <a:ext cx="733448" cy="4139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4570" tIns="54570" rIns="54570" bIns="54570" numCol="1" anchor="ctr"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ts val="300"/>
                  </a:spcBef>
                  <a:defRPr sz="1100">
                    <a:solidFill>
                      <a:srgbClr val="FFFFF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 b="1"/>
                  <a:t>summary</a:t>
                </a:r>
                <a:endParaRPr b="1"/>
              </a:p>
              <a:p>
                <a:pPr>
                  <a:lnSpc>
                    <a:spcPct val="50000"/>
                  </a:lnSpc>
                  <a:spcBef>
                    <a:spcPts val="300"/>
                  </a:spcBef>
                  <a:defRPr sz="1100">
                    <a:solidFill>
                      <a:srgbClr val="FFFFFF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defRPr>
                </a:pPr>
                <a:r>
                  <a:rPr b="1"/>
                  <a:t>function</a:t>
                </a:r>
              </a:p>
            </p:txBody>
          </p:sp>
        </p:grpSp>
        <p:sp>
          <p:nvSpPr>
            <p:cNvPr id="1005" name="Variations…"/>
            <p:cNvSpPr txBox="1"/>
            <p:nvPr/>
          </p:nvSpPr>
          <p:spPr>
            <a:xfrm>
              <a:off x="444196" y="2825083"/>
              <a:ext cx="3427296" cy="8990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90000"/>
                </a:lnSpc>
                <a:spcBef>
                  <a:spcPts val="400"/>
                </a:spcBef>
                <a:defRPr sz="1400"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defRPr>
              </a:pPr>
              <a:r>
                <a:t>Variations</a:t>
              </a:r>
            </a:p>
            <a:p>
              <a:pPr marL="203200" indent="-114300" algn="l">
                <a:lnSpc>
                  <a:spcPct val="90000"/>
                </a:lnSpc>
                <a:buSzPct val="100000"/>
                <a:buChar char="•"/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summarise_all()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Apply funs to every column.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marL="203200" indent="-114300" algn="l">
                <a:lnSpc>
                  <a:spcPct val="90000"/>
                </a:lnSpc>
                <a:buSzPct val="100000"/>
                <a:buChar char="•"/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summarise_at()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Apply funs to specific columns.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marL="203200" indent="-114300" algn="l">
                <a:lnSpc>
                  <a:spcPct val="90000"/>
                </a:lnSpc>
                <a:buSzPct val="100000"/>
                <a:buChar char="•"/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summarise_if()</a:t>
              </a:r>
              <a:r>
                <a:t> 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- Apply funs to all cols of one type.</a:t>
              </a:r>
            </a:p>
          </p:txBody>
        </p:sp>
        <p:grpSp>
          <p:nvGrpSpPr>
            <p:cNvPr id="1009" name="Group"/>
            <p:cNvGrpSpPr/>
            <p:nvPr/>
          </p:nvGrpSpPr>
          <p:grpSpPr>
            <a:xfrm>
              <a:off x="244092" y="1270830"/>
              <a:ext cx="1209740" cy="611951"/>
              <a:chOff x="25400" y="25400"/>
              <a:chExt cx="1209738" cy="611949"/>
            </a:xfrm>
          </p:grpSpPr>
          <p:graphicFrame>
            <p:nvGraphicFramePr>
              <p:cNvPr id="1006" name="Table"/>
              <p:cNvGraphicFramePr/>
              <p:nvPr/>
            </p:nvGraphicFramePr>
            <p:xfrm>
              <a:off x="25400" y="25400"/>
              <a:ext cx="650939" cy="6096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17744"/>
                    <a:gridCol w="117744"/>
                    <a:gridCol w="117744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</a:tr>
                </a:tbl>
              </a:graphicData>
            </a:graphic>
          </p:graphicFrame>
          <p:graphicFrame>
            <p:nvGraphicFramePr>
              <p:cNvPr id="1007" name="Table"/>
              <p:cNvGraphicFramePr/>
              <p:nvPr/>
            </p:nvGraphicFramePr>
            <p:xfrm>
              <a:off x="584200" y="27749"/>
              <a:ext cx="650939" cy="60960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14300"/>
                    <a:gridCol w="114300"/>
                    <a:gridCol w="11430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solidFill>
                          <a:srgbClr val="40774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solidFill>
                          <a:srgbClr val="40774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solidFill>
                          <a:srgbClr val="407742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</a:tbl>
              </a:graphicData>
            </a:graphic>
          </p:graphicFrame>
          <p:sp>
            <p:nvSpPr>
              <p:cNvPr id="1008" name="Line"/>
              <p:cNvSpPr/>
              <p:nvPr/>
            </p:nvSpPr>
            <p:spPr>
              <a:xfrm>
                <a:off x="411614" y="142049"/>
                <a:ext cx="139605" cy="1"/>
              </a:xfrm>
              <a:prstGeom prst="line">
                <a:avLst/>
              </a:prstGeom>
              <a:noFill/>
              <a:ln w="12700" cap="flat">
                <a:solidFill>
                  <a:srgbClr val="53585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5600">
                    <a:solidFill>
                      <a:srgbClr val="FFFFFF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</p:grpSp>
        <p:grpSp>
          <p:nvGrpSpPr>
            <p:cNvPr id="1013" name="Group"/>
            <p:cNvGrpSpPr/>
            <p:nvPr/>
          </p:nvGrpSpPr>
          <p:grpSpPr>
            <a:xfrm>
              <a:off x="244092" y="2136507"/>
              <a:ext cx="1209740" cy="611950"/>
              <a:chOff x="25400" y="25400"/>
              <a:chExt cx="1209738" cy="611949"/>
            </a:xfrm>
          </p:grpSpPr>
          <p:graphicFrame>
            <p:nvGraphicFramePr>
              <p:cNvPr id="1010" name="Table"/>
              <p:cNvGraphicFramePr/>
              <p:nvPr/>
            </p:nvGraphicFramePr>
            <p:xfrm>
              <a:off x="25400" y="25400"/>
              <a:ext cx="650939" cy="6096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17744"/>
                    <a:gridCol w="117744"/>
                    <a:gridCol w="117744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/>
                    </a:tc>
                  </a:tr>
                </a:tbl>
              </a:graphicData>
            </a:graphic>
          </p:graphicFrame>
          <p:graphicFrame>
            <p:nvGraphicFramePr>
              <p:cNvPr id="1011" name="Table"/>
              <p:cNvGraphicFramePr/>
              <p:nvPr/>
            </p:nvGraphicFramePr>
            <p:xfrm>
              <a:off x="584200" y="27749"/>
              <a:ext cx="650939" cy="60960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1430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solidFill>
                          <a:srgbClr val="407742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solidFill>
                          <a:srgbClr val="A8D379"/>
                        </a:solidFill>
                      </a:tcPr>
                    </a:tc>
                  </a:tr>
                </a:tbl>
              </a:graphicData>
            </a:graphic>
          </p:graphicFrame>
          <p:sp>
            <p:nvSpPr>
              <p:cNvPr id="1012" name="Line"/>
              <p:cNvSpPr/>
              <p:nvPr/>
            </p:nvSpPr>
            <p:spPr>
              <a:xfrm>
                <a:off x="411614" y="142049"/>
                <a:ext cx="139605" cy="1"/>
              </a:xfrm>
              <a:prstGeom prst="line">
                <a:avLst/>
              </a:prstGeom>
              <a:noFill/>
              <a:ln w="12700" cap="flat">
                <a:solidFill>
                  <a:srgbClr val="53585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>
                  <a:defRPr sz="5600">
                    <a:solidFill>
                      <a:srgbClr val="FFFFFF"/>
                    </a:solidFill>
                    <a:effectLst>
                      <a:outerShdw sx="100000" sy="100000" kx="0" ky="0" algn="b" rotWithShape="0" blurRad="38100" dist="12700" dir="540000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</a:p>
            </p:txBody>
          </p:sp>
        </p:grpSp>
        <p:sp>
          <p:nvSpPr>
            <p:cNvPr id="1014" name="summarise(.data, …)…"/>
            <p:cNvSpPr txBox="1"/>
            <p:nvPr/>
          </p:nvSpPr>
          <p:spPr>
            <a:xfrm>
              <a:off x="1133920" y="1154763"/>
              <a:ext cx="3055813" cy="1701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>
                <a:lnSpc>
                  <a:spcPct val="90000"/>
                </a:lnSpc>
                <a:defRPr sz="14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summarise(</a:t>
              </a:r>
              <a:r>
                <a:rPr sz="13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.data, …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90000"/>
                </a:lnSpc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Compute table of summaries. Also 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summarise_()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.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90000"/>
                </a:lnSpc>
                <a:spcBef>
                  <a:spcPts val="10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i="1">
                  <a:solidFill>
                    <a:schemeClr val="accent1"/>
                  </a:solidFill>
                </a:rPr>
                <a:t>summarise(mtcars, avg = mean(mpg))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90000"/>
                </a:lnSpc>
                <a:defRPr sz="14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count(</a:t>
              </a:r>
              <a:r>
                <a:rPr sz="1300"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x, ..., wt = NULL, sort = FALSE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90000"/>
                </a:lnSpc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Count number of rows in each group defined by the variables in … Also </a:t>
              </a:r>
              <a:r>
                <a:rPr b="1"/>
                <a:t>tally()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.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90000"/>
                </a:lnSpc>
                <a:spcBef>
                  <a:spcPts val="1000"/>
                </a:spcBef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i="1">
                  <a:solidFill>
                    <a:schemeClr val="accent1"/>
                  </a:solidFill>
                </a:rPr>
                <a:t>count(iris, Species)</a:t>
              </a:r>
            </a:p>
          </p:txBody>
        </p:sp>
      </p:grpSp>
      <p:sp>
        <p:nvSpPr>
          <p:cNvPr id="1016" name="Rounded Rectangle"/>
          <p:cNvSpPr/>
          <p:nvPr/>
        </p:nvSpPr>
        <p:spPr>
          <a:xfrm>
            <a:off x="4711484" y="291210"/>
            <a:ext cx="4547032" cy="10077584"/>
          </a:xfrm>
          <a:prstGeom prst="roundRect">
            <a:avLst>
              <a:gd name="adj" fmla="val 1393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017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018" name="Manipulate Cases"/>
          <p:cNvSpPr/>
          <p:nvPr/>
        </p:nvSpPr>
        <p:spPr>
          <a:xfrm>
            <a:off x="4715466" y="247047"/>
            <a:ext cx="4545192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Manipulate Cases</a:t>
            </a:r>
          </a:p>
        </p:txBody>
      </p:sp>
      <p:sp>
        <p:nvSpPr>
          <p:cNvPr id="1019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1020" name="Learn more with browseVignettes(package = c(&quot;dplyr&quot;, &quot;tibble&quot;))  •  dplyr  0.5.0 •  tibble  1.2.0  •  Updated: 2017-01"/>
          <p:cNvSpPr txBox="1"/>
          <p:nvPr/>
        </p:nvSpPr>
        <p:spPr>
          <a:xfrm>
            <a:off x="8373634" y="10340910"/>
            <a:ext cx="5390848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"tibble"))  </a:t>
            </a:r>
            <a:r>
              <a:t>•  dplyr  0.5.0 •  tibble  1.2.0  •  Updated: 2017-01</a:t>
            </a:r>
          </a:p>
        </p:txBody>
      </p:sp>
      <p:sp>
        <p:nvSpPr>
          <p:cNvPr id="1021" name="Rounded Rectangle"/>
          <p:cNvSpPr/>
          <p:nvPr/>
        </p:nvSpPr>
        <p:spPr>
          <a:xfrm>
            <a:off x="4826000" y="716890"/>
            <a:ext cx="4318000" cy="6772885"/>
          </a:xfrm>
          <a:prstGeom prst="roundRect">
            <a:avLst>
              <a:gd name="adj" fmla="val 1466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022" name="Extract Cases"/>
          <p:cNvSpPr txBox="1"/>
          <p:nvPr/>
        </p:nvSpPr>
        <p:spPr>
          <a:xfrm>
            <a:off x="6258625" y="662905"/>
            <a:ext cx="1452750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Extract Cases</a:t>
            </a:r>
          </a:p>
        </p:txBody>
      </p:sp>
      <p:sp>
        <p:nvSpPr>
          <p:cNvPr id="1023" name="Rounded Rectangle"/>
          <p:cNvSpPr/>
          <p:nvPr/>
        </p:nvSpPr>
        <p:spPr>
          <a:xfrm>
            <a:off x="4822267" y="9057558"/>
            <a:ext cx="4318001" cy="1200558"/>
          </a:xfrm>
          <a:prstGeom prst="roundRect">
            <a:avLst>
              <a:gd name="adj" fmla="val 5274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024" name="Add Cases"/>
          <p:cNvSpPr txBox="1"/>
          <p:nvPr/>
        </p:nvSpPr>
        <p:spPr>
          <a:xfrm>
            <a:off x="6417502" y="9009744"/>
            <a:ext cx="1134996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Add Cases</a:t>
            </a:r>
          </a:p>
        </p:txBody>
      </p:sp>
      <p:sp>
        <p:nvSpPr>
          <p:cNvPr id="1025" name="Rounded Rectangle"/>
          <p:cNvSpPr/>
          <p:nvPr/>
        </p:nvSpPr>
        <p:spPr>
          <a:xfrm>
            <a:off x="4826000" y="7604828"/>
            <a:ext cx="4318000" cy="1349972"/>
          </a:xfrm>
          <a:prstGeom prst="roundRect">
            <a:avLst>
              <a:gd name="adj" fmla="val 469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026" name="Arrange Cases"/>
          <p:cNvSpPr txBox="1"/>
          <p:nvPr/>
        </p:nvSpPr>
        <p:spPr>
          <a:xfrm>
            <a:off x="6220638" y="7554028"/>
            <a:ext cx="1536190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Arrange Cases</a:t>
            </a:r>
          </a:p>
        </p:txBody>
      </p:sp>
      <p:sp>
        <p:nvSpPr>
          <p:cNvPr id="1027" name="filter(.data, …)…"/>
          <p:cNvSpPr txBox="1"/>
          <p:nvPr/>
        </p:nvSpPr>
        <p:spPr>
          <a:xfrm>
            <a:off x="6076339" y="1422721"/>
            <a:ext cx="3127429" cy="5114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filter(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Extract rows that meet logical criteria.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filter_()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filter(iris, Sepal.Length &gt; 7)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distinct(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.keep_all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Remove rows with duplicate values. Also </a:t>
            </a:r>
            <a:r>
              <a:rPr b="1"/>
              <a:t>distinct_()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rgbClr val="78A642"/>
                </a:solidFill>
              </a:rPr>
              <a:t>distinct(iris, Species)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sample_frac(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tbl, size = 1, replace = FALSE, </a:t>
            </a:r>
            <a:endParaRPr sz="13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weight = NULL, .env = parent.frame()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Randomly select fraction of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sample_frac(iris, 0.5, replace = TRUE)</a:t>
            </a: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sample_n(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tbl, size, replace = FALSE, </a:t>
            </a:r>
            <a:endParaRPr sz="13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weight = NULL, .env = parent.frame()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Randomly select size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sample_n(iris, 10, replace = TRUE)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slice(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rows by position. Also </a:t>
            </a:r>
            <a:r>
              <a:rPr b="1"/>
              <a:t>slice_()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slice(iris, 10:15)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top_n(</a:t>
            </a:r>
            <a:r>
              <a:rPr i="1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n, wt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and order top n entries (by group if grouped data). </a:t>
            </a:r>
            <a:r>
              <a:rPr i="1">
                <a:solidFill>
                  <a:schemeClr val="accent1"/>
                </a:solidFill>
              </a:rPr>
              <a:t>top_n(iris, 5, Sepal.Width)</a:t>
            </a:r>
          </a:p>
        </p:txBody>
      </p:sp>
      <p:sp>
        <p:nvSpPr>
          <p:cNvPr id="1028" name="Row functions return a subset of rows as a new table. Use a variant that ends in _ for non-standard evaluation friendly code."/>
          <p:cNvSpPr txBox="1"/>
          <p:nvPr/>
        </p:nvSpPr>
        <p:spPr>
          <a:xfrm>
            <a:off x="4914804" y="1063437"/>
            <a:ext cx="4140391" cy="387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 functions return a subset of rows as a new table. Use a variant that ends in _ for non-standard evaluation friendly code.</a:t>
            </a:r>
          </a:p>
        </p:txBody>
      </p:sp>
      <p:grpSp>
        <p:nvGrpSpPr>
          <p:cNvPr id="1032" name="Group"/>
          <p:cNvGrpSpPr/>
          <p:nvPr/>
        </p:nvGrpSpPr>
        <p:grpSpPr>
          <a:xfrm>
            <a:off x="5016404" y="1563999"/>
            <a:ext cx="1209740" cy="611950"/>
            <a:chOff x="25400" y="25400"/>
            <a:chExt cx="1209738" cy="611949"/>
          </a:xfrm>
        </p:grpSpPr>
        <p:graphicFrame>
          <p:nvGraphicFramePr>
            <p:cNvPr id="1029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030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031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1036" name="Group"/>
          <p:cNvGrpSpPr/>
          <p:nvPr/>
        </p:nvGrpSpPr>
        <p:grpSpPr>
          <a:xfrm>
            <a:off x="5016404" y="2376799"/>
            <a:ext cx="1209740" cy="611950"/>
            <a:chOff x="25400" y="25400"/>
            <a:chExt cx="1209738" cy="611949"/>
          </a:xfrm>
        </p:grpSpPr>
        <p:graphicFrame>
          <p:nvGraphicFramePr>
            <p:cNvPr id="1033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034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035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1040" name="Group"/>
          <p:cNvGrpSpPr/>
          <p:nvPr/>
        </p:nvGrpSpPr>
        <p:grpSpPr>
          <a:xfrm>
            <a:off x="5016404" y="3247348"/>
            <a:ext cx="1209740" cy="611950"/>
            <a:chOff x="25400" y="25400"/>
            <a:chExt cx="1209738" cy="611949"/>
          </a:xfrm>
        </p:grpSpPr>
        <p:graphicFrame>
          <p:nvGraphicFramePr>
            <p:cNvPr id="1037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038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039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1044" name="Group"/>
          <p:cNvGrpSpPr/>
          <p:nvPr/>
        </p:nvGrpSpPr>
        <p:grpSpPr>
          <a:xfrm>
            <a:off x="5016404" y="5184697"/>
            <a:ext cx="1209740" cy="611950"/>
            <a:chOff x="25400" y="25400"/>
            <a:chExt cx="1209738" cy="611949"/>
          </a:xfrm>
        </p:grpSpPr>
        <p:graphicFrame>
          <p:nvGraphicFramePr>
            <p:cNvPr id="1041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042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043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1045" name="Quote Bubble"/>
          <p:cNvSpPr/>
          <p:nvPr/>
        </p:nvSpPr>
        <p:spPr>
          <a:xfrm>
            <a:off x="4902104" y="6560345"/>
            <a:ext cx="4156488" cy="8371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9888"/>
                </a:moveTo>
                <a:lnTo>
                  <a:pt x="0" y="1712"/>
                </a:lnTo>
                <a:cubicBezTo>
                  <a:pt x="0" y="766"/>
                  <a:pt x="154" y="0"/>
                  <a:pt x="345" y="0"/>
                </a:cubicBezTo>
                <a:lnTo>
                  <a:pt x="21255" y="0"/>
                </a:lnTo>
                <a:cubicBezTo>
                  <a:pt x="21446" y="0"/>
                  <a:pt x="21600" y="766"/>
                  <a:pt x="21600" y="1712"/>
                </a:cubicBezTo>
                <a:lnTo>
                  <a:pt x="21600" y="19888"/>
                </a:lnTo>
                <a:cubicBezTo>
                  <a:pt x="21600" y="20834"/>
                  <a:pt x="21446" y="21600"/>
                  <a:pt x="21255" y="21600"/>
                </a:cubicBezTo>
                <a:lnTo>
                  <a:pt x="345" y="21600"/>
                </a:lnTo>
                <a:cubicBezTo>
                  <a:pt x="154" y="21600"/>
                  <a:pt x="0" y="20834"/>
                  <a:pt x="0" y="19888"/>
                </a:cubicBezTo>
                <a:close/>
              </a:path>
            </a:pathLst>
          </a:custGeom>
          <a:solidFill>
            <a:srgbClr val="FFA941">
              <a:alpha val="2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1" sz="11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1046" name="Logical and boolean operators to use with filter()"/>
          <p:cNvSpPr txBox="1"/>
          <p:nvPr/>
        </p:nvSpPr>
        <p:spPr>
          <a:xfrm>
            <a:off x="5294085" y="6534598"/>
            <a:ext cx="3381830" cy="29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2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Logical and boolean operators to use with filter()</a:t>
            </a:r>
          </a:p>
        </p:txBody>
      </p:sp>
      <p:sp>
        <p:nvSpPr>
          <p:cNvPr id="1047" name="See ?base::logic and ?Comparison for help."/>
          <p:cNvSpPr txBox="1"/>
          <p:nvPr/>
        </p:nvSpPr>
        <p:spPr>
          <a:xfrm>
            <a:off x="5615537" y="7190944"/>
            <a:ext cx="2738926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lnSpc>
                <a:spcPct val="90000"/>
              </a:lnSpc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See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?base::logic</a:t>
            </a:r>
            <a:r>
              <a:t> and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?Comparison</a:t>
            </a:r>
            <a:r>
              <a:t> for help.</a:t>
            </a:r>
          </a:p>
        </p:txBody>
      </p:sp>
      <p:graphicFrame>
        <p:nvGraphicFramePr>
          <p:cNvPr id="1048" name="Table"/>
          <p:cNvGraphicFramePr/>
          <p:nvPr/>
        </p:nvGraphicFramePr>
        <p:xfrm>
          <a:off x="4824038" y="6949668"/>
          <a:ext cx="4069194" cy="22181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678198"/>
                <a:gridCol w="678198"/>
                <a:gridCol w="678198"/>
                <a:gridCol w="678198"/>
                <a:gridCol w="678198"/>
                <a:gridCol w="678198"/>
              </a:tblGrid>
              <a:tr h="221810"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&gt;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&gt;=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!is.na()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!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&amp;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49" name="Table"/>
          <p:cNvGraphicFramePr/>
          <p:nvPr/>
        </p:nvGraphicFramePr>
        <p:xfrm>
          <a:off x="4824038" y="6777060"/>
          <a:ext cx="4069194" cy="24884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678198"/>
                <a:gridCol w="678198"/>
                <a:gridCol w="678198"/>
                <a:gridCol w="678198"/>
                <a:gridCol w="678198"/>
                <a:gridCol w="678198"/>
              </a:tblGrid>
              <a:tr h="248840"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&lt;=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is.na()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%in%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|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xor()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053" name="Group"/>
          <p:cNvGrpSpPr/>
          <p:nvPr/>
        </p:nvGrpSpPr>
        <p:grpSpPr>
          <a:xfrm>
            <a:off x="5094420" y="7986073"/>
            <a:ext cx="1209739" cy="611950"/>
            <a:chOff x="25400" y="25400"/>
            <a:chExt cx="1209738" cy="611949"/>
          </a:xfrm>
        </p:grpSpPr>
        <p:graphicFrame>
          <p:nvGraphicFramePr>
            <p:cNvPr id="1050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051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052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1054" name="arrange(.data, ...)…"/>
          <p:cNvSpPr txBox="1"/>
          <p:nvPr/>
        </p:nvSpPr>
        <p:spPr>
          <a:xfrm>
            <a:off x="6076339" y="7846169"/>
            <a:ext cx="3127429" cy="1057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arrange(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Order rows by values of a column (low to high), use with </a:t>
            </a:r>
            <a:r>
              <a:rPr b="1"/>
              <a:t>desc()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order from high to low.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arrange(mtcars, mpg)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arrange(mtcars, desc(mpg))</a:t>
            </a:r>
          </a:p>
        </p:txBody>
      </p:sp>
      <p:grpSp>
        <p:nvGrpSpPr>
          <p:cNvPr id="1058" name="Group"/>
          <p:cNvGrpSpPr/>
          <p:nvPr/>
        </p:nvGrpSpPr>
        <p:grpSpPr>
          <a:xfrm>
            <a:off x="5094420" y="9445056"/>
            <a:ext cx="1209739" cy="611951"/>
            <a:chOff x="25400" y="25400"/>
            <a:chExt cx="1209738" cy="611949"/>
          </a:xfrm>
        </p:grpSpPr>
        <p:graphicFrame>
          <p:nvGraphicFramePr>
            <p:cNvPr id="1055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056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057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1059" name="add_row(.data, ..., .before = NULL,…"/>
          <p:cNvSpPr txBox="1"/>
          <p:nvPr/>
        </p:nvSpPr>
        <p:spPr>
          <a:xfrm>
            <a:off x="6125028" y="9248449"/>
            <a:ext cx="3127428" cy="1057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add_row(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.before = NULL, </a:t>
            </a:r>
            <a:endParaRPr sz="13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.after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Add one or more rows to a table.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i="1" sz="1200">
                <a:solidFill>
                  <a:srgbClr val="78A64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add_row(faithful, eruptions = 1, waiting = 1)</a:t>
            </a:r>
          </a:p>
        </p:txBody>
      </p:sp>
      <p:sp>
        <p:nvSpPr>
          <p:cNvPr id="1060" name="Manipulate Variables"/>
          <p:cNvSpPr/>
          <p:nvPr/>
        </p:nvSpPr>
        <p:spPr>
          <a:xfrm>
            <a:off x="9440009" y="243729"/>
            <a:ext cx="4297175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Manipulate Variables</a:t>
            </a:r>
          </a:p>
        </p:txBody>
      </p:sp>
      <p:sp>
        <p:nvSpPr>
          <p:cNvPr id="1061" name="Rounded Rectangle"/>
          <p:cNvSpPr/>
          <p:nvPr/>
        </p:nvSpPr>
        <p:spPr>
          <a:xfrm>
            <a:off x="9553999" y="713572"/>
            <a:ext cx="4069194" cy="2510695"/>
          </a:xfrm>
          <a:prstGeom prst="roundRect">
            <a:avLst>
              <a:gd name="adj" fmla="val 2522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062" name="Extract Variables"/>
          <p:cNvSpPr txBox="1"/>
          <p:nvPr/>
        </p:nvSpPr>
        <p:spPr>
          <a:xfrm>
            <a:off x="10684908" y="659587"/>
            <a:ext cx="1808453" cy="401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Extract Variables</a:t>
            </a:r>
          </a:p>
        </p:txBody>
      </p:sp>
      <p:sp>
        <p:nvSpPr>
          <p:cNvPr id="1063" name="Make New Variables"/>
          <p:cNvSpPr txBox="1"/>
          <p:nvPr/>
        </p:nvSpPr>
        <p:spPr>
          <a:xfrm>
            <a:off x="10527672" y="3298176"/>
            <a:ext cx="2121863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Make New Variables</a:t>
            </a:r>
          </a:p>
        </p:txBody>
      </p:sp>
      <p:grpSp>
        <p:nvGrpSpPr>
          <p:cNvPr id="1067" name="Group"/>
          <p:cNvGrpSpPr/>
          <p:nvPr/>
        </p:nvGrpSpPr>
        <p:grpSpPr>
          <a:xfrm>
            <a:off x="9730369" y="1539731"/>
            <a:ext cx="1209740" cy="611950"/>
            <a:chOff x="25400" y="25400"/>
            <a:chExt cx="1209738" cy="611949"/>
          </a:xfrm>
        </p:grpSpPr>
        <p:graphicFrame>
          <p:nvGraphicFramePr>
            <p:cNvPr id="1064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065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066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1071" name="Group"/>
          <p:cNvGrpSpPr/>
          <p:nvPr/>
        </p:nvGrpSpPr>
        <p:grpSpPr>
          <a:xfrm>
            <a:off x="9679569" y="9663965"/>
            <a:ext cx="1209740" cy="611950"/>
            <a:chOff x="25400" y="25400"/>
            <a:chExt cx="1209738" cy="611949"/>
          </a:xfrm>
        </p:grpSpPr>
        <p:graphicFrame>
          <p:nvGraphicFramePr>
            <p:cNvPr id="1068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069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sp>
          <p:nvSpPr>
            <p:cNvPr id="1070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1072" name="Column functions return a set of columns as a new table. Use a variant that ends in _ for non-standard evaluation friendly code."/>
          <p:cNvSpPr txBox="1"/>
          <p:nvPr/>
        </p:nvSpPr>
        <p:spPr>
          <a:xfrm>
            <a:off x="9554712" y="1060118"/>
            <a:ext cx="4059428" cy="387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marL="114300" algn="l">
              <a:lnSpc>
                <a:spcPct val="90000"/>
              </a:lnSpc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Column functions return a set of columns as a new table. Use a variant that ends in _ for non-standard evaluation friendly code.</a:t>
            </a:r>
          </a:p>
        </p:txBody>
      </p:sp>
      <p:grpSp>
        <p:nvGrpSpPr>
          <p:cNvPr id="1077" name="Group"/>
          <p:cNvGrpSpPr/>
          <p:nvPr/>
        </p:nvGrpSpPr>
        <p:grpSpPr>
          <a:xfrm>
            <a:off x="11925131" y="3733277"/>
            <a:ext cx="1736219" cy="586067"/>
            <a:chOff x="88900" y="23533"/>
            <a:chExt cx="1736218" cy="586066"/>
          </a:xfrm>
        </p:grpSpPr>
        <p:graphicFrame>
          <p:nvGraphicFramePr>
            <p:cNvPr id="1073" name="Table"/>
            <p:cNvGraphicFramePr/>
            <p:nvPr/>
          </p:nvGraphicFramePr>
          <p:xfrm>
            <a:off x="1583199" y="25400"/>
            <a:ext cx="241920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074" name="Table"/>
            <p:cNvGraphicFramePr/>
            <p:nvPr/>
          </p:nvGraphicFramePr>
          <p:xfrm>
            <a:off x="88900" y="25400"/>
            <a:ext cx="241919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1075" name="Arrow"/>
            <p:cNvSpPr/>
            <p:nvPr/>
          </p:nvSpPr>
          <p:spPr>
            <a:xfrm>
              <a:off x="296921" y="23533"/>
              <a:ext cx="1211408" cy="467393"/>
            </a:xfrm>
            <a:prstGeom prst="rightArrow">
              <a:avLst>
                <a:gd name="adj1" fmla="val 74294"/>
                <a:gd name="adj2" fmla="val 38001"/>
              </a:avLst>
            </a:prstGeom>
            <a:gradFill flip="none" rotWithShape="1">
              <a:gsLst>
                <a:gs pos="0">
                  <a:schemeClr val="accent1"/>
                </a:gs>
                <a:gs pos="50845">
                  <a:srgbClr val="6C9DCB"/>
                </a:gs>
                <a:gs pos="100000">
                  <a:srgbClr val="D6D6D6"/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76" name="vectorized…"/>
            <p:cNvSpPr txBox="1"/>
            <p:nvPr/>
          </p:nvSpPr>
          <p:spPr>
            <a:xfrm>
              <a:off x="435402" y="25399"/>
              <a:ext cx="857171" cy="4520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60000"/>
                </a:lnSpc>
                <a:spcBef>
                  <a:spcPts val="300"/>
                </a:spcBef>
                <a:defRPr sz="12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vectorized</a:t>
              </a:r>
              <a:endParaRPr b="1"/>
            </a:p>
            <a:p>
              <a:pPr>
                <a:lnSpc>
                  <a:spcPct val="60000"/>
                </a:lnSpc>
                <a:spcBef>
                  <a:spcPts val="300"/>
                </a:spcBef>
                <a:defRPr sz="12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function</a:t>
              </a:r>
            </a:p>
          </p:txBody>
        </p:sp>
      </p:grpSp>
      <p:sp>
        <p:nvSpPr>
          <p:cNvPr id="1078" name="These apply vectorized functions to columns. Vectorized funs take vectors as input and return vectors of the same length as output (see back)."/>
          <p:cNvSpPr txBox="1"/>
          <p:nvPr/>
        </p:nvSpPr>
        <p:spPr>
          <a:xfrm>
            <a:off x="9567110" y="3646557"/>
            <a:ext cx="2284414" cy="6343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marL="114300" algn="l"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These apply </a:t>
            </a:r>
            <a:r>
              <a:rPr b="1"/>
              <a:t>vectorized functions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columns. Vectorized funs take vectors as input and return vectors of the same length as output (see back).</a:t>
            </a:r>
          </a:p>
        </p:txBody>
      </p:sp>
      <p:sp>
        <p:nvSpPr>
          <p:cNvPr id="1079" name="Data Transformation…"/>
          <p:cNvSpPr txBox="1"/>
          <p:nvPr>
            <p:ph type="title"/>
          </p:nvPr>
        </p:nvSpPr>
        <p:spPr>
          <a:xfrm>
            <a:off x="264449" y="-36278"/>
            <a:ext cx="4229386" cy="1200558"/>
          </a:xfrm>
          <a:prstGeom prst="rect">
            <a:avLst/>
          </a:prstGeom>
        </p:spPr>
        <p:txBody>
          <a:bodyPr/>
          <a:lstStyle/>
          <a:p>
            <a:pPr defTabSz="315468">
              <a:lnSpc>
                <a:spcPct val="80000"/>
              </a:lnSpc>
              <a:defRPr sz="4752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3564"/>
              <a:t>Data Transformation</a:t>
            </a:r>
            <a:r>
              <a:t> </a:t>
            </a:r>
          </a:p>
          <a:p>
            <a:pPr defTabSz="315468">
              <a:lnSpc>
                <a:spcPct val="90000"/>
              </a:lnSpc>
              <a:defRPr sz="2592">
                <a:solidFill>
                  <a:srgbClr val="FFA94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with dplyr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Cheat Sheet </a:t>
            </a:r>
          </a:p>
        </p:txBody>
      </p:sp>
      <p:pic>
        <p:nvPicPr>
          <p:cNvPr id="1080" name="Group" descr="Group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54758" y="1099939"/>
            <a:ext cx="1057493" cy="37118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84" name="Group"/>
          <p:cNvGrpSpPr/>
          <p:nvPr/>
        </p:nvGrpSpPr>
        <p:grpSpPr>
          <a:xfrm>
            <a:off x="9675928" y="4344784"/>
            <a:ext cx="1209740" cy="611951"/>
            <a:chOff x="25400" y="25400"/>
            <a:chExt cx="1209738" cy="611949"/>
          </a:xfrm>
        </p:grpSpPr>
        <p:graphicFrame>
          <p:nvGraphicFramePr>
            <p:cNvPr id="1081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082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083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1088" name="Group"/>
          <p:cNvGrpSpPr/>
          <p:nvPr/>
        </p:nvGrpSpPr>
        <p:grpSpPr>
          <a:xfrm>
            <a:off x="9675928" y="5055984"/>
            <a:ext cx="681039" cy="473838"/>
            <a:chOff x="25400" y="25400"/>
            <a:chExt cx="681037" cy="473836"/>
          </a:xfrm>
        </p:grpSpPr>
        <p:graphicFrame>
          <p:nvGraphicFramePr>
            <p:cNvPr id="1085" name="Table"/>
            <p:cNvGraphicFramePr/>
            <p:nvPr/>
          </p:nvGraphicFramePr>
          <p:xfrm>
            <a:off x="25400" y="25400"/>
            <a:ext cx="357982" cy="462757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5093"/>
                  <a:gridCol w="115093"/>
                  <a:gridCol w="115093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086" name="Table"/>
            <p:cNvGraphicFramePr/>
            <p:nvPr/>
          </p:nvGraphicFramePr>
          <p:xfrm>
            <a:off x="584200" y="27749"/>
            <a:ext cx="122238" cy="471488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696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696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696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696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087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1092" name="Group"/>
          <p:cNvGrpSpPr/>
          <p:nvPr/>
        </p:nvGrpSpPr>
        <p:grpSpPr>
          <a:xfrm>
            <a:off x="9675928" y="5813180"/>
            <a:ext cx="1120840" cy="611951"/>
            <a:chOff x="25400" y="25400"/>
            <a:chExt cx="1120838" cy="611949"/>
          </a:xfrm>
        </p:grpSpPr>
        <p:graphicFrame>
          <p:nvGraphicFramePr>
            <p:cNvPr id="1089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090" name="Table"/>
            <p:cNvGraphicFramePr/>
            <p:nvPr/>
          </p:nvGraphicFramePr>
          <p:xfrm>
            <a:off x="4953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091" name="Line"/>
            <p:cNvSpPr/>
            <p:nvPr/>
          </p:nvSpPr>
          <p:spPr>
            <a:xfrm>
              <a:off x="3227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1093" name="mutate(.data, …)…"/>
          <p:cNvSpPr txBox="1"/>
          <p:nvPr/>
        </p:nvSpPr>
        <p:spPr>
          <a:xfrm>
            <a:off x="10764876" y="4150462"/>
            <a:ext cx="2912301" cy="6139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new column(s).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mutate(mtcars, gpm = 1/mpg)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transmute(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new column(s), drop others.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transmute(mtcars, gpm = 1/mpg)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mutate_all(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funs to every column. Use with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mutate_all(faithful, funs(log(.), log2(.)))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mutate_at(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.cols,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funs to specific columns. Use with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vars()</a:t>
            </a:r>
            <a:r>
              <a:t>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and the helper functions for select().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mutate_at(iris, vars( -Species), funs(log(.)))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mutate_if(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.predicate,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funs to all columns of one type. Use with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funs().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5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mutate_if(iris, is.numeric, funs(log(.)))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add_column(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.before = NULL, .after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Add new column(s).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5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add_column(mtcars, new = 1:32)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rename(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Rename columns.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rename(iris, Length = Sepal.Length)</a:t>
            </a:r>
          </a:p>
        </p:txBody>
      </p:sp>
      <p:grpSp>
        <p:nvGrpSpPr>
          <p:cNvPr id="1097" name="Group"/>
          <p:cNvGrpSpPr/>
          <p:nvPr/>
        </p:nvGrpSpPr>
        <p:grpSpPr>
          <a:xfrm>
            <a:off x="9675928" y="6778380"/>
            <a:ext cx="1120840" cy="611951"/>
            <a:chOff x="25400" y="25400"/>
            <a:chExt cx="1120838" cy="611949"/>
          </a:xfrm>
        </p:grpSpPr>
        <p:graphicFrame>
          <p:nvGraphicFramePr>
            <p:cNvPr id="1094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095" name="Table"/>
            <p:cNvGraphicFramePr/>
            <p:nvPr/>
          </p:nvGraphicFramePr>
          <p:xfrm>
            <a:off x="4953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096" name="Line"/>
            <p:cNvSpPr/>
            <p:nvPr/>
          </p:nvSpPr>
          <p:spPr>
            <a:xfrm>
              <a:off x="3227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1098" name="Use these helpers with select(),…"/>
          <p:cNvSpPr txBox="1"/>
          <p:nvPr/>
        </p:nvSpPr>
        <p:spPr>
          <a:xfrm>
            <a:off x="10337074" y="2176431"/>
            <a:ext cx="2504120" cy="481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defRPr sz="13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Use these helpers with select(), </a:t>
            </a:r>
          </a:p>
          <a:p>
            <a:pPr>
              <a:lnSpc>
                <a:spcPct val="90000"/>
              </a:lnSpc>
              <a:defRPr sz="11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e.g. </a:t>
            </a:r>
            <a:r>
              <a:rPr i="1">
                <a:solidFill>
                  <a:schemeClr val="accent1"/>
                </a:solidFill>
              </a:rPr>
              <a:t>select(iris, starts_with("Sepal"))</a:t>
            </a:r>
          </a:p>
        </p:txBody>
      </p:sp>
      <p:sp>
        <p:nvSpPr>
          <p:cNvPr id="1099" name="contains(match)…"/>
          <p:cNvSpPr txBox="1"/>
          <p:nvPr/>
        </p:nvSpPr>
        <p:spPr>
          <a:xfrm>
            <a:off x="9628028" y="2586252"/>
            <a:ext cx="1225853" cy="636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contains(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match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ends_with(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match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endParaRPr b="1"/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matches(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match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</p:txBody>
      </p:sp>
      <p:sp>
        <p:nvSpPr>
          <p:cNvPr id="1100" name=":, e.g. mpg:cyl…"/>
          <p:cNvSpPr txBox="1"/>
          <p:nvPr/>
        </p:nvSpPr>
        <p:spPr>
          <a:xfrm>
            <a:off x="12657284" y="2598952"/>
            <a:ext cx="921638" cy="590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66674">
              <a:lnSpc>
                <a:spcPct val="90000"/>
              </a:lnSpc>
              <a:defRPr sz="1067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: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e.g. mpg:cyl</a:t>
            </a:r>
            <a:endParaRPr b="1"/>
          </a:p>
          <a:p>
            <a:pPr algn="l" defTabSz="566674">
              <a:lnSpc>
                <a:spcPct val="90000"/>
              </a:lnSpc>
              <a:defRPr sz="1067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e.g, -Species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defRPr sz="1067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everything()</a:t>
            </a:r>
          </a:p>
        </p:txBody>
      </p:sp>
      <p:sp>
        <p:nvSpPr>
          <p:cNvPr id="1101" name="Each observation, or case,  is in its own row"/>
          <p:cNvSpPr txBox="1"/>
          <p:nvPr/>
        </p:nvSpPr>
        <p:spPr>
          <a:xfrm>
            <a:off x="1551213" y="2459833"/>
            <a:ext cx="1620562" cy="590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Each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observation</a:t>
            </a:r>
            <a:r>
              <a:t>, or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case</a:t>
            </a:r>
            <a:r>
              <a:t>,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t> is in its own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row</a:t>
            </a:r>
          </a:p>
        </p:txBody>
      </p:sp>
      <p:grpSp>
        <p:nvGrpSpPr>
          <p:cNvPr id="1107" name="Group"/>
          <p:cNvGrpSpPr/>
          <p:nvPr/>
        </p:nvGrpSpPr>
        <p:grpSpPr>
          <a:xfrm>
            <a:off x="1867411" y="1785845"/>
            <a:ext cx="719021" cy="717131"/>
            <a:chOff x="19288" y="21178"/>
            <a:chExt cx="719019" cy="717130"/>
          </a:xfrm>
        </p:grpSpPr>
        <p:sp>
          <p:nvSpPr>
            <p:cNvPr id="1102" name="Square"/>
            <p:cNvSpPr/>
            <p:nvPr/>
          </p:nvSpPr>
          <p:spPr>
            <a:xfrm>
              <a:off x="20222" y="21178"/>
              <a:ext cx="708842" cy="709413"/>
            </a:xfrm>
            <a:prstGeom prst="rect">
              <a:avLst/>
            </a:prstGeom>
            <a:solidFill>
              <a:srgbClr val="FFFFFF">
                <a:alpha val="41896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1103" name="Table"/>
            <p:cNvGraphicFramePr/>
            <p:nvPr/>
          </p:nvGraphicFramePr>
          <p:xfrm>
            <a:off x="25400" y="25400"/>
            <a:ext cx="712909" cy="712909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33402"/>
                  <a:gridCol w="233402"/>
                  <a:gridCol w="233402"/>
                </a:tblGrid>
                <a:tr h="235352"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A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B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C</a:t>
                        </a:r>
                      </a:p>
                    </a:txBody>
                    <a:tcPr marL="12700" marR="12700" marT="12700" marB="127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1104" name="Line"/>
            <p:cNvSpPr/>
            <p:nvPr/>
          </p:nvSpPr>
          <p:spPr>
            <a:xfrm>
              <a:off x="19288" y="332188"/>
              <a:ext cx="715237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19288" y="483423"/>
              <a:ext cx="715237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19288" y="644119"/>
              <a:ext cx="715237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1108" name="Each variable is in its own column"/>
          <p:cNvSpPr txBox="1"/>
          <p:nvPr/>
        </p:nvSpPr>
        <p:spPr>
          <a:xfrm>
            <a:off x="263591" y="2434433"/>
            <a:ext cx="1225853" cy="618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Each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variable</a:t>
            </a:r>
            <a:r>
              <a:t> is in its own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column</a:t>
            </a:r>
          </a:p>
        </p:txBody>
      </p:sp>
      <p:grpSp>
        <p:nvGrpSpPr>
          <p:cNvPr id="1114" name="Group"/>
          <p:cNvGrpSpPr/>
          <p:nvPr/>
        </p:nvGrpSpPr>
        <p:grpSpPr>
          <a:xfrm>
            <a:off x="476976" y="1770308"/>
            <a:ext cx="718100" cy="754074"/>
            <a:chOff x="119271" y="16056"/>
            <a:chExt cx="718098" cy="754072"/>
          </a:xfrm>
        </p:grpSpPr>
        <p:sp>
          <p:nvSpPr>
            <p:cNvPr id="1109" name="Square"/>
            <p:cNvSpPr/>
            <p:nvPr/>
          </p:nvSpPr>
          <p:spPr>
            <a:xfrm>
              <a:off x="119271" y="16056"/>
              <a:ext cx="708991" cy="715502"/>
            </a:xfrm>
            <a:prstGeom prst="rect">
              <a:avLst/>
            </a:prstGeom>
            <a:solidFill>
              <a:srgbClr val="FFFFFF">
                <a:alpha val="41896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1110" name="Table"/>
            <p:cNvGraphicFramePr/>
            <p:nvPr/>
          </p:nvGraphicFramePr>
          <p:xfrm>
            <a:off x="124461" y="25400"/>
            <a:ext cx="712910" cy="712909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33402"/>
                  <a:gridCol w="233402"/>
                  <a:gridCol w="233402"/>
                </a:tblGrid>
                <a:tr h="235352"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A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B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C</a:t>
                        </a:r>
                      </a:p>
                    </a:txBody>
                    <a:tcPr marL="12700" marR="12700" marT="12700" marB="127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1111" name="Line"/>
            <p:cNvSpPr/>
            <p:nvPr/>
          </p:nvSpPr>
          <p:spPr>
            <a:xfrm flipV="1">
              <a:off x="264553" y="240864"/>
              <a:ext cx="1" cy="529265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 flipV="1">
              <a:off x="477350" y="240864"/>
              <a:ext cx="1" cy="529265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 flipV="1">
              <a:off x="692453" y="240864"/>
              <a:ext cx="1" cy="529265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1115" name="&amp;"/>
          <p:cNvSpPr txBox="1"/>
          <p:nvPr/>
        </p:nvSpPr>
        <p:spPr>
          <a:xfrm>
            <a:off x="1289255" y="1903155"/>
            <a:ext cx="459661" cy="609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>
                <a:solidFill>
                  <a:schemeClr val="accent1"/>
                </a:solidFill>
                <a:latin typeface="ChunkFive-Roman"/>
                <a:ea typeface="ChunkFive-Roman"/>
                <a:cs typeface="ChunkFive-Roman"/>
                <a:sym typeface="ChunkFive-Roman"/>
              </a:defRPr>
            </a:lvl1pPr>
          </a:lstStyle>
          <a:p>
            <a:pPr/>
            <a:r>
              <a:t>&amp;</a:t>
            </a:r>
          </a:p>
        </p:txBody>
      </p:sp>
      <p:sp>
        <p:nvSpPr>
          <p:cNvPr id="1116" name="dplyr functions work with pipes and expect tidy data. In tidy data:"/>
          <p:cNvSpPr txBox="1"/>
          <p:nvPr/>
        </p:nvSpPr>
        <p:spPr>
          <a:xfrm>
            <a:off x="265179" y="1400031"/>
            <a:ext cx="4264736" cy="446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dplyr</a:t>
            </a:r>
            <a:r>
              <a:t> functions work with pipes and expect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tidy data</a:t>
            </a:r>
            <a:r>
              <a:t>. In tidy data:</a:t>
            </a:r>
          </a:p>
        </p:txBody>
      </p:sp>
      <p:grpSp>
        <p:nvGrpSpPr>
          <p:cNvPr id="1122" name="Group"/>
          <p:cNvGrpSpPr/>
          <p:nvPr/>
        </p:nvGrpSpPr>
        <p:grpSpPr>
          <a:xfrm>
            <a:off x="2949604" y="1740875"/>
            <a:ext cx="1702944" cy="1330446"/>
            <a:chOff x="0" y="0"/>
            <a:chExt cx="1702943" cy="1330444"/>
          </a:xfrm>
        </p:grpSpPr>
        <p:sp>
          <p:nvSpPr>
            <p:cNvPr id="1117" name="Quote Bubble"/>
            <p:cNvSpPr/>
            <p:nvPr/>
          </p:nvSpPr>
          <p:spPr>
            <a:xfrm>
              <a:off x="162569" y="0"/>
              <a:ext cx="1358160" cy="1133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954"/>
                  </a:moveTo>
                  <a:lnTo>
                    <a:pt x="0" y="2646"/>
                  </a:lnTo>
                  <a:cubicBezTo>
                    <a:pt x="0" y="1185"/>
                    <a:pt x="989" y="0"/>
                    <a:pt x="2209" y="0"/>
                  </a:cubicBezTo>
                  <a:lnTo>
                    <a:pt x="19391" y="0"/>
                  </a:lnTo>
                  <a:cubicBezTo>
                    <a:pt x="20611" y="0"/>
                    <a:pt x="21600" y="1185"/>
                    <a:pt x="21600" y="2646"/>
                  </a:cubicBezTo>
                  <a:lnTo>
                    <a:pt x="21600" y="18954"/>
                  </a:lnTo>
                  <a:cubicBezTo>
                    <a:pt x="21600" y="20415"/>
                    <a:pt x="20611" y="21600"/>
                    <a:pt x="19391" y="21600"/>
                  </a:cubicBezTo>
                  <a:lnTo>
                    <a:pt x="2209" y="21600"/>
                  </a:lnTo>
                  <a:cubicBezTo>
                    <a:pt x="989" y="21600"/>
                    <a:pt x="0" y="20415"/>
                    <a:pt x="0" y="18954"/>
                  </a:cubicBezTo>
                  <a:close/>
                </a:path>
              </a:pathLst>
            </a:custGeom>
            <a:solidFill>
              <a:srgbClr val="FFA941">
                <a:alpha val="20000"/>
              </a:srgbClr>
            </a:solidFill>
            <a:ln w="12700" cap="flat">
              <a:solidFill>
                <a:srgbClr val="FFA941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1" sz="11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grpSp>
          <p:nvGrpSpPr>
            <p:cNvPr id="1120" name="Group"/>
            <p:cNvGrpSpPr/>
            <p:nvPr/>
          </p:nvGrpSpPr>
          <p:grpSpPr>
            <a:xfrm>
              <a:off x="513687" y="17983"/>
              <a:ext cx="738045" cy="625138"/>
              <a:chOff x="92588" y="35818"/>
              <a:chExt cx="738044" cy="625137"/>
            </a:xfrm>
          </p:grpSpPr>
          <p:sp>
            <p:nvSpPr>
              <p:cNvPr id="1118" name="pipes"/>
              <p:cNvSpPr txBox="1"/>
              <p:nvPr/>
            </p:nvSpPr>
            <p:spPr>
              <a:xfrm>
                <a:off x="92588" y="234315"/>
                <a:ext cx="738045" cy="4266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4570" tIns="54570" rIns="54570" bIns="54570" numCol="1" anchor="ctr">
                <a:noAutofit/>
              </a:bodyPr>
              <a:lstStyle>
                <a:lvl1pPr algn="l">
                  <a:lnSpc>
                    <a:spcPct val="90000"/>
                  </a:lnSpc>
                  <a:spcBef>
                    <a:spcPts val="300"/>
                  </a:spcBef>
                  <a:defRPr sz="2000">
                    <a:latin typeface="Source Sans Pro Black"/>
                    <a:ea typeface="Source Sans Pro Black"/>
                    <a:cs typeface="Source Sans Pro Black"/>
                    <a:sym typeface="Source Sans Pro Black"/>
                  </a:defRPr>
                </a:lvl1pPr>
              </a:lstStyle>
              <a:p>
                <a:pPr/>
                <a:r>
                  <a:t>pipes</a:t>
                </a:r>
              </a:p>
            </p:txBody>
          </p:sp>
          <p:pic>
            <p:nvPicPr>
              <p:cNvPr id="1119" name="pasted-image.png" descr="pasted-image.png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rcRect l="0" t="0" r="0" b="0"/>
              <a:stretch>
                <a:fillRect/>
              </a:stretch>
            </p:blipFill>
            <p:spPr>
              <a:xfrm>
                <a:off x="134982" y="35818"/>
                <a:ext cx="653164" cy="32658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sp>
          <p:nvSpPr>
            <p:cNvPr id="1121" name="x %&gt;% f(y)…"/>
            <p:cNvSpPr txBox="1"/>
            <p:nvPr/>
          </p:nvSpPr>
          <p:spPr>
            <a:xfrm>
              <a:off x="0" y="548203"/>
              <a:ext cx="1702944" cy="7822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spAutoFit/>
            </a:bodyPr>
            <a:lstStyle/>
            <a:p>
              <a:pPr>
                <a:defRPr b="1" sz="15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  </a:t>
              </a:r>
              <a:r>
                <a:rPr sz="1400"/>
                <a:t>x %&gt;% f(y) </a:t>
              </a:r>
              <a:endParaRPr sz="1400"/>
            </a:p>
            <a:p>
              <a:pPr>
                <a:defRPr i="1" sz="1400">
                  <a:latin typeface="Menlo"/>
                  <a:ea typeface="Menlo"/>
                  <a:cs typeface="Menlo"/>
                  <a:sym typeface="Menlo"/>
                </a:defRPr>
              </a:pPr>
              <a:r>
                <a:rPr>
                  <a:latin typeface="Source Sans Pro"/>
                  <a:ea typeface="Source Sans Pro"/>
                  <a:cs typeface="Source Sans Pro"/>
                  <a:sym typeface="Source Sans Pro"/>
                </a:rPr>
                <a:t> </a:t>
              </a:r>
              <a:r>
                <a:rPr i="0">
                  <a:latin typeface="Source Sans Pro"/>
                  <a:ea typeface="Source Sans Pro"/>
                  <a:cs typeface="Source Sans Pro"/>
                  <a:sym typeface="Source Sans Pro"/>
                </a:rPr>
                <a:t>becomes</a:t>
              </a:r>
              <a:r>
                <a:rPr>
                  <a:latin typeface="Source Sans Pro"/>
                  <a:ea typeface="Source Sans Pro"/>
                  <a:cs typeface="Source Sans Pro"/>
                  <a:sym typeface="Source Sans Pro"/>
                </a:rPr>
                <a:t> </a:t>
              </a:r>
              <a:r>
                <a:rPr b="1" i="0">
                  <a:latin typeface="Source Sans Pro"/>
                  <a:ea typeface="Source Sans Pro"/>
                  <a:cs typeface="Source Sans Pro"/>
                  <a:sym typeface="Source Sans Pro"/>
                </a:rPr>
                <a:t> f(x, y)</a:t>
              </a:r>
            </a:p>
          </p:txBody>
        </p:sp>
      </p:grpSp>
      <p:sp>
        <p:nvSpPr>
          <p:cNvPr id="1123" name="num_range(prefix, range)…"/>
          <p:cNvSpPr txBox="1"/>
          <p:nvPr/>
        </p:nvSpPr>
        <p:spPr>
          <a:xfrm>
            <a:off x="10998990" y="2586252"/>
            <a:ext cx="1659401" cy="636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num_range(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prefix, range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one_of(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starts_with(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match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</a:p>
        </p:txBody>
      </p:sp>
      <p:sp>
        <p:nvSpPr>
          <p:cNvPr id="1124" name="select(.data, …)…"/>
          <p:cNvSpPr txBox="1"/>
          <p:nvPr/>
        </p:nvSpPr>
        <p:spPr>
          <a:xfrm>
            <a:off x="10769010" y="1401874"/>
            <a:ext cx="2912301" cy="737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Extract columns by name. Also </a:t>
            </a:r>
            <a:r>
              <a:rPr b="1"/>
              <a:t>select_if()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select(iris, Sepal.Length, Species)</a:t>
            </a:r>
          </a:p>
        </p:txBody>
      </p:sp>
      <p:grpSp>
        <p:nvGrpSpPr>
          <p:cNvPr id="1128" name="Group"/>
          <p:cNvGrpSpPr/>
          <p:nvPr/>
        </p:nvGrpSpPr>
        <p:grpSpPr>
          <a:xfrm>
            <a:off x="9673219" y="8704115"/>
            <a:ext cx="1209740" cy="611950"/>
            <a:chOff x="25400" y="25400"/>
            <a:chExt cx="1209738" cy="611949"/>
          </a:xfrm>
        </p:grpSpPr>
        <p:graphicFrame>
          <p:nvGraphicFramePr>
            <p:cNvPr id="1125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126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127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Rounded Rectangle"/>
          <p:cNvSpPr/>
          <p:nvPr/>
        </p:nvSpPr>
        <p:spPr>
          <a:xfrm>
            <a:off x="3632200" y="7755334"/>
            <a:ext cx="3290585" cy="2614349"/>
          </a:xfrm>
          <a:prstGeom prst="roundRect">
            <a:avLst>
              <a:gd name="adj" fmla="val 2422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131" name="Rounded Rectangle"/>
          <p:cNvSpPr/>
          <p:nvPr/>
        </p:nvSpPr>
        <p:spPr>
          <a:xfrm>
            <a:off x="3744045" y="7948344"/>
            <a:ext cx="3063816" cy="2342859"/>
          </a:xfrm>
          <a:prstGeom prst="roundRect">
            <a:avLst>
              <a:gd name="adj" fmla="val 2703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grpSp>
        <p:nvGrpSpPr>
          <p:cNvPr id="1141" name="Group"/>
          <p:cNvGrpSpPr/>
          <p:nvPr/>
        </p:nvGrpSpPr>
        <p:grpSpPr>
          <a:xfrm>
            <a:off x="3828029" y="8582810"/>
            <a:ext cx="1067712" cy="304801"/>
            <a:chOff x="12700" y="12700"/>
            <a:chExt cx="1067710" cy="304800"/>
          </a:xfrm>
        </p:grpSpPr>
        <p:grpSp>
          <p:nvGrpSpPr>
            <p:cNvPr id="1135" name="Group"/>
            <p:cNvGrpSpPr/>
            <p:nvPr/>
          </p:nvGrpSpPr>
          <p:grpSpPr>
            <a:xfrm>
              <a:off x="555544" y="12700"/>
              <a:ext cx="524867" cy="271066"/>
              <a:chOff x="25400" y="12700"/>
              <a:chExt cx="524866" cy="271065"/>
            </a:xfrm>
          </p:grpSpPr>
          <p:graphicFrame>
            <p:nvGraphicFramePr>
              <p:cNvPr id="1132" name="Table"/>
              <p:cNvGraphicFramePr/>
              <p:nvPr/>
            </p:nvGraphicFramePr>
            <p:xfrm>
              <a:off x="25400" y="254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40774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A8D3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A8D3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A8D3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1133" name="Table"/>
              <p:cNvGraphicFramePr/>
              <p:nvPr/>
            </p:nvGraphicFramePr>
            <p:xfrm>
              <a:off x="25400" y="21166"/>
              <a:ext cx="524867" cy="258367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1134" name="Table"/>
              <p:cNvGraphicFramePr/>
              <p:nvPr/>
            </p:nvGraphicFramePr>
            <p:xfrm>
              <a:off x="25400" y="127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t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u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3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v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</p:grpSp>
        <p:grpSp>
          <p:nvGrpSpPr>
            <p:cNvPr id="1139" name="Group"/>
            <p:cNvGrpSpPr/>
            <p:nvPr/>
          </p:nvGrpSpPr>
          <p:grpSpPr>
            <a:xfrm>
              <a:off x="12700" y="12700"/>
              <a:ext cx="651867" cy="271066"/>
              <a:chOff x="12700" y="12700"/>
              <a:chExt cx="651866" cy="271065"/>
            </a:xfrm>
          </p:grpSpPr>
          <p:graphicFrame>
            <p:nvGraphicFramePr>
              <p:cNvPr id="1136" name="Table"/>
              <p:cNvGraphicFramePr/>
              <p:nvPr/>
            </p:nvGraphicFramePr>
            <p:xfrm>
              <a:off x="139700" y="254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17970"/>
                    <a:gridCol w="11797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1137" name="Table"/>
              <p:cNvGraphicFramePr/>
              <p:nvPr/>
            </p:nvGraphicFramePr>
            <p:xfrm>
              <a:off x="12700" y="127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solidFill>
                                <a:schemeClr val="accent2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t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solidFill>
                                <a:schemeClr val="accent2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u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solidFill>
                                <a:schemeClr val="accent2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3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v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1138" name="Table"/>
              <p:cNvGraphicFramePr/>
              <p:nvPr/>
            </p:nvGraphicFramePr>
            <p:xfrm>
              <a:off x="12700" y="21166"/>
              <a:ext cx="524867" cy="258367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</p:grpSp>
        <p:sp>
          <p:nvSpPr>
            <p:cNvPr id="1140" name="Line"/>
            <p:cNvSpPr/>
            <p:nvPr/>
          </p:nvSpPr>
          <p:spPr>
            <a:xfrm>
              <a:off x="406143" y="317500"/>
              <a:ext cx="111558" cy="0"/>
            </a:xfrm>
            <a:prstGeom prst="line">
              <a:avLst/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</p:grpSp>
      <p:grpSp>
        <p:nvGrpSpPr>
          <p:cNvPr id="1151" name="Group"/>
          <p:cNvGrpSpPr/>
          <p:nvPr/>
        </p:nvGrpSpPr>
        <p:grpSpPr>
          <a:xfrm>
            <a:off x="3839162" y="9418877"/>
            <a:ext cx="1184631" cy="296335"/>
            <a:chOff x="25400" y="12700"/>
            <a:chExt cx="1184629" cy="296333"/>
          </a:xfrm>
        </p:grpSpPr>
        <p:grpSp>
          <p:nvGrpSpPr>
            <p:cNvPr id="1145" name="Group"/>
            <p:cNvGrpSpPr/>
            <p:nvPr/>
          </p:nvGrpSpPr>
          <p:grpSpPr>
            <a:xfrm>
              <a:off x="25400" y="12700"/>
              <a:ext cx="524867" cy="271066"/>
              <a:chOff x="25400" y="12700"/>
              <a:chExt cx="524866" cy="271065"/>
            </a:xfrm>
          </p:grpSpPr>
          <p:graphicFrame>
            <p:nvGraphicFramePr>
              <p:cNvPr id="1142" name="Table"/>
              <p:cNvGraphicFramePr/>
              <p:nvPr/>
            </p:nvGraphicFramePr>
            <p:xfrm>
              <a:off x="25400" y="254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407742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A8D379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1143" name="Table"/>
              <p:cNvGraphicFramePr/>
              <p:nvPr/>
            </p:nvGraphicFramePr>
            <p:xfrm>
              <a:off x="25400" y="21166"/>
              <a:ext cx="524867" cy="258367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1144" name="Table"/>
              <p:cNvGraphicFramePr/>
              <p:nvPr/>
            </p:nvGraphicFramePr>
            <p:xfrm>
              <a:off x="25400" y="127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t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u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v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3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</p:grpSp>
        <p:grpSp>
          <p:nvGrpSpPr>
            <p:cNvPr id="1149" name="Group"/>
            <p:cNvGrpSpPr/>
            <p:nvPr/>
          </p:nvGrpSpPr>
          <p:grpSpPr>
            <a:xfrm>
              <a:off x="558163" y="12700"/>
              <a:ext cx="651867" cy="271066"/>
              <a:chOff x="12700" y="12700"/>
              <a:chExt cx="651866" cy="271065"/>
            </a:xfrm>
          </p:grpSpPr>
          <p:graphicFrame>
            <p:nvGraphicFramePr>
              <p:cNvPr id="1146" name="Table"/>
              <p:cNvGraphicFramePr/>
              <p:nvPr/>
            </p:nvGraphicFramePr>
            <p:xfrm>
              <a:off x="139700" y="254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17970"/>
                    <a:gridCol w="11797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1147" name="Table"/>
              <p:cNvGraphicFramePr/>
              <p:nvPr/>
            </p:nvGraphicFramePr>
            <p:xfrm>
              <a:off x="12700" y="127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solidFill>
                                <a:schemeClr val="accent2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t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solidFill>
                                <a:schemeClr val="accent2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u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solidFill>
                                <a:schemeClr val="accent2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3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v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1148" name="Table"/>
              <p:cNvGraphicFramePr/>
              <p:nvPr/>
            </p:nvGraphicFramePr>
            <p:xfrm>
              <a:off x="12700" y="21166"/>
              <a:ext cx="524867" cy="258367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</p:grpSp>
        <p:sp>
          <p:nvSpPr>
            <p:cNvPr id="1150" name="Line"/>
            <p:cNvSpPr/>
            <p:nvPr/>
          </p:nvSpPr>
          <p:spPr>
            <a:xfrm>
              <a:off x="445234" y="309033"/>
              <a:ext cx="111558" cy="1"/>
            </a:xfrm>
            <a:prstGeom prst="line">
              <a:avLst/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</p:grpSp>
      <p:sp>
        <p:nvSpPr>
          <p:cNvPr id="1152" name="Rounded Rectangle"/>
          <p:cNvSpPr/>
          <p:nvPr/>
        </p:nvSpPr>
        <p:spPr>
          <a:xfrm>
            <a:off x="7040131" y="302907"/>
            <a:ext cx="6689692" cy="10077584"/>
          </a:xfrm>
          <a:prstGeom prst="roundRect">
            <a:avLst>
              <a:gd name="adj" fmla="val 1763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153" name="Rounded Rectangle"/>
          <p:cNvSpPr/>
          <p:nvPr/>
        </p:nvSpPr>
        <p:spPr>
          <a:xfrm>
            <a:off x="7161227" y="627990"/>
            <a:ext cx="3187172" cy="9661189"/>
          </a:xfrm>
          <a:prstGeom prst="roundRect">
            <a:avLst>
              <a:gd name="adj" fmla="val 3848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grpSp>
        <p:nvGrpSpPr>
          <p:cNvPr id="1157" name="Group"/>
          <p:cNvGrpSpPr/>
          <p:nvPr/>
        </p:nvGrpSpPr>
        <p:grpSpPr>
          <a:xfrm>
            <a:off x="7262687" y="8421976"/>
            <a:ext cx="702817" cy="502317"/>
            <a:chOff x="25400" y="12700"/>
            <a:chExt cx="702816" cy="502315"/>
          </a:xfrm>
        </p:grpSpPr>
        <p:graphicFrame>
          <p:nvGraphicFramePr>
            <p:cNvPr id="1154" name="Table"/>
            <p:cNvGraphicFramePr/>
            <p:nvPr/>
          </p:nvGraphicFramePr>
          <p:xfrm>
            <a:off x="25400" y="35590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155" name="Table"/>
            <p:cNvGraphicFramePr/>
            <p:nvPr/>
          </p:nvGraphicFramePr>
          <p:xfrm>
            <a:off x="25400" y="127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4605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A.x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B.x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A.y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B.y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605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156" name="Table"/>
            <p:cNvGraphicFramePr/>
            <p:nvPr/>
          </p:nvGraphicFramePr>
          <p:xfrm>
            <a:off x="25400" y="22890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w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1161" name="Group"/>
          <p:cNvGrpSpPr/>
          <p:nvPr/>
        </p:nvGrpSpPr>
        <p:grpSpPr>
          <a:xfrm>
            <a:off x="7262687" y="9481296"/>
            <a:ext cx="702817" cy="492126"/>
            <a:chOff x="25400" y="12700"/>
            <a:chExt cx="702816" cy="492125"/>
          </a:xfrm>
        </p:grpSpPr>
        <p:graphicFrame>
          <p:nvGraphicFramePr>
            <p:cNvPr id="1158" name="Table"/>
            <p:cNvGraphicFramePr/>
            <p:nvPr/>
          </p:nvGraphicFramePr>
          <p:xfrm>
            <a:off x="25400" y="254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159" name="Table"/>
            <p:cNvGraphicFramePr/>
            <p:nvPr/>
          </p:nvGraphicFramePr>
          <p:xfrm>
            <a:off x="25400" y="127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w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160" name="Table"/>
            <p:cNvGraphicFramePr/>
            <p:nvPr/>
          </p:nvGraphicFramePr>
          <p:xfrm>
            <a:off x="25400" y="15209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4605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A1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B1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A2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B2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605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1165" name="Group"/>
          <p:cNvGrpSpPr/>
          <p:nvPr/>
        </p:nvGrpSpPr>
        <p:grpSpPr>
          <a:xfrm>
            <a:off x="7262687" y="7513110"/>
            <a:ext cx="702817" cy="502317"/>
            <a:chOff x="25400" y="12700"/>
            <a:chExt cx="702816" cy="502315"/>
          </a:xfrm>
        </p:grpSpPr>
        <p:graphicFrame>
          <p:nvGraphicFramePr>
            <p:cNvPr id="1162" name="Table"/>
            <p:cNvGraphicFramePr/>
            <p:nvPr/>
          </p:nvGraphicFramePr>
          <p:xfrm>
            <a:off x="25400" y="35590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163" name="Table"/>
            <p:cNvGraphicFramePr/>
            <p:nvPr/>
          </p:nvGraphicFramePr>
          <p:xfrm>
            <a:off x="25400" y="127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4605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B.x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B.y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605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164" name="Table"/>
            <p:cNvGraphicFramePr/>
            <p:nvPr/>
          </p:nvGraphicFramePr>
          <p:xfrm>
            <a:off x="25400" y="22890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aphicFrame>
        <p:nvGraphicFramePr>
          <p:cNvPr id="1166" name="Table"/>
          <p:cNvGraphicFramePr/>
          <p:nvPr/>
        </p:nvGraphicFramePr>
        <p:xfrm>
          <a:off x="8845861" y="1143795"/>
          <a:ext cx="596901" cy="5207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94733"/>
                <a:gridCol w="194733"/>
                <a:gridCol w="194733"/>
              </a:tblGrid>
              <a:tr h="139700"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0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0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0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7" name="Table"/>
          <p:cNvGraphicFramePr/>
          <p:nvPr/>
        </p:nvGraphicFramePr>
        <p:xfrm>
          <a:off x="8852211" y="1139828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90500"/>
                <a:gridCol w="190500"/>
                <a:gridCol w="190500"/>
              </a:tblGrid>
              <a:tr h="1397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68" name="Table"/>
          <p:cNvGraphicFramePr/>
          <p:nvPr/>
        </p:nvGraphicFramePr>
        <p:xfrm>
          <a:off x="8852211" y="1127128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90500"/>
                <a:gridCol w="190500"/>
                <a:gridCol w="190500"/>
              </a:tblGrid>
              <a:tr h="142875"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50000"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72" name="Group"/>
          <p:cNvGrpSpPr/>
          <p:nvPr/>
        </p:nvGrpSpPr>
        <p:grpSpPr>
          <a:xfrm>
            <a:off x="7258594" y="6508669"/>
            <a:ext cx="707050" cy="589493"/>
            <a:chOff x="21166" y="12700"/>
            <a:chExt cx="707049" cy="589491"/>
          </a:xfrm>
        </p:grpSpPr>
        <p:graphicFrame>
          <p:nvGraphicFramePr>
            <p:cNvPr id="1169" name="Table"/>
            <p:cNvGraphicFramePr/>
            <p:nvPr/>
          </p:nvGraphicFramePr>
          <p:xfrm>
            <a:off x="25400" y="33866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112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</a:tr>
                <a:tr h="11112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112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112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noFill/>
                    </a:tcPr>
                  </a:tc>
                </a:tr>
                <a:tr h="111125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170" name="Table"/>
            <p:cNvGraphicFramePr/>
            <p:nvPr/>
          </p:nvGraphicFramePr>
          <p:xfrm>
            <a:off x="21166" y="127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171" name="Table"/>
            <p:cNvGraphicFramePr/>
            <p:nvPr/>
          </p:nvGraphicFramePr>
          <p:xfrm>
            <a:off x="25400" y="122766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w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1176" name="Group"/>
          <p:cNvGrpSpPr/>
          <p:nvPr/>
        </p:nvGrpSpPr>
        <p:grpSpPr>
          <a:xfrm>
            <a:off x="7269694" y="5569961"/>
            <a:ext cx="711284" cy="602193"/>
            <a:chOff x="25400" y="16933"/>
            <a:chExt cx="711282" cy="602191"/>
          </a:xfrm>
        </p:grpSpPr>
        <p:graphicFrame>
          <p:nvGraphicFramePr>
            <p:cNvPr id="1173" name="Table"/>
            <p:cNvGraphicFramePr/>
            <p:nvPr/>
          </p:nvGraphicFramePr>
          <p:xfrm>
            <a:off x="25400" y="254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8533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</a:tr>
                <a:tr h="118533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8533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174" name="Table"/>
            <p:cNvGraphicFramePr/>
            <p:nvPr/>
          </p:nvGraphicFramePr>
          <p:xfrm>
            <a:off x="33866" y="16933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175" name="Table"/>
            <p:cNvGraphicFramePr/>
            <p:nvPr/>
          </p:nvGraphicFramePr>
          <p:xfrm>
            <a:off x="25400" y="1397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0795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0795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1180" name="Group"/>
          <p:cNvGrpSpPr/>
          <p:nvPr/>
        </p:nvGrpSpPr>
        <p:grpSpPr>
          <a:xfrm>
            <a:off x="7269694" y="4780436"/>
            <a:ext cx="711284" cy="602193"/>
            <a:chOff x="25400" y="16933"/>
            <a:chExt cx="711282" cy="602191"/>
          </a:xfrm>
        </p:grpSpPr>
        <p:graphicFrame>
          <p:nvGraphicFramePr>
            <p:cNvPr id="1177" name="Table"/>
            <p:cNvGraphicFramePr/>
            <p:nvPr/>
          </p:nvGraphicFramePr>
          <p:xfrm>
            <a:off x="25400" y="254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7475"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178" name="Table"/>
            <p:cNvGraphicFramePr/>
            <p:nvPr/>
          </p:nvGraphicFramePr>
          <p:xfrm>
            <a:off x="25400" y="1397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w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179" name="Table"/>
            <p:cNvGraphicFramePr/>
            <p:nvPr/>
          </p:nvGraphicFramePr>
          <p:xfrm>
            <a:off x="33866" y="16933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1184" name="Group"/>
          <p:cNvGrpSpPr/>
          <p:nvPr/>
        </p:nvGrpSpPr>
        <p:grpSpPr>
          <a:xfrm>
            <a:off x="7268153" y="3952620"/>
            <a:ext cx="711284" cy="602193"/>
            <a:chOff x="25400" y="16933"/>
            <a:chExt cx="711282" cy="602191"/>
          </a:xfrm>
        </p:grpSpPr>
        <p:graphicFrame>
          <p:nvGraphicFramePr>
            <p:cNvPr id="1181" name="Table"/>
            <p:cNvGraphicFramePr/>
            <p:nvPr/>
          </p:nvGraphicFramePr>
          <p:xfrm>
            <a:off x="25400" y="254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182" name="Table"/>
            <p:cNvGraphicFramePr/>
            <p:nvPr/>
          </p:nvGraphicFramePr>
          <p:xfrm>
            <a:off x="33866" y="16933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183" name="Table"/>
            <p:cNvGraphicFramePr/>
            <p:nvPr/>
          </p:nvGraphicFramePr>
          <p:xfrm>
            <a:off x="25400" y="1397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1188" name="Group"/>
          <p:cNvGrpSpPr/>
          <p:nvPr/>
        </p:nvGrpSpPr>
        <p:grpSpPr>
          <a:xfrm>
            <a:off x="7272387" y="2319065"/>
            <a:ext cx="881018" cy="688429"/>
            <a:chOff x="25400" y="12700"/>
            <a:chExt cx="881017" cy="688427"/>
          </a:xfrm>
        </p:grpSpPr>
        <p:graphicFrame>
          <p:nvGraphicFramePr>
            <p:cNvPr id="1185" name="Table"/>
            <p:cNvGraphicFramePr/>
            <p:nvPr/>
          </p:nvGraphicFramePr>
          <p:xfrm>
            <a:off x="25400" y="28974"/>
            <a:ext cx="881018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44719"/>
                  <a:gridCol w="144719"/>
                  <a:gridCol w="144719"/>
                  <a:gridCol w="144719"/>
                  <a:gridCol w="144719"/>
                  <a:gridCol w="144719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186" name="Table"/>
            <p:cNvGraphicFramePr/>
            <p:nvPr/>
          </p:nvGraphicFramePr>
          <p:xfrm>
            <a:off x="25400" y="12700"/>
            <a:ext cx="881018" cy="571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44719"/>
                  <a:gridCol w="144719"/>
                  <a:gridCol w="144719"/>
                  <a:gridCol w="144719"/>
                  <a:gridCol w="144719"/>
                  <a:gridCol w="144719"/>
                </a:tblGrid>
                <a:tr h="1270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270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187" name="Table"/>
            <p:cNvGraphicFramePr/>
            <p:nvPr/>
          </p:nvGraphicFramePr>
          <p:xfrm>
            <a:off x="25400" y="129627"/>
            <a:ext cx="881018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44719"/>
                  <a:gridCol w="144719"/>
                  <a:gridCol w="144719"/>
                  <a:gridCol w="144719"/>
                  <a:gridCol w="144719"/>
                  <a:gridCol w="144719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w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sp>
        <p:nvSpPr>
          <p:cNvPr id="1189" name="Rounded Rectangle"/>
          <p:cNvSpPr/>
          <p:nvPr/>
        </p:nvSpPr>
        <p:spPr>
          <a:xfrm>
            <a:off x="10426700" y="6853902"/>
            <a:ext cx="3187172" cy="3432418"/>
          </a:xfrm>
          <a:prstGeom prst="roundRect">
            <a:avLst>
              <a:gd name="adj" fmla="val 3848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grpSp>
        <p:nvGrpSpPr>
          <p:cNvPr id="1192" name="Group"/>
          <p:cNvGrpSpPr/>
          <p:nvPr/>
        </p:nvGrpSpPr>
        <p:grpSpPr>
          <a:xfrm>
            <a:off x="10546462" y="9488864"/>
            <a:ext cx="650940" cy="622301"/>
            <a:chOff x="25400" y="12700"/>
            <a:chExt cx="650938" cy="622300"/>
          </a:xfrm>
        </p:grpSpPr>
        <p:graphicFrame>
          <p:nvGraphicFramePr>
            <p:cNvPr id="1190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7800"/>
                  <a:gridCol w="177800"/>
                  <a:gridCol w="1778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191" name="Table"/>
            <p:cNvGraphicFramePr/>
            <p:nvPr/>
          </p:nvGraphicFramePr>
          <p:xfrm>
            <a:off x="25400" y="127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7800"/>
                  <a:gridCol w="177800"/>
                  <a:gridCol w="1778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aseline="62500"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1195" name="Group"/>
          <p:cNvGrpSpPr/>
          <p:nvPr/>
        </p:nvGrpSpPr>
        <p:grpSpPr>
          <a:xfrm>
            <a:off x="10546462" y="8725720"/>
            <a:ext cx="650940" cy="622301"/>
            <a:chOff x="25400" y="12700"/>
            <a:chExt cx="650938" cy="622300"/>
          </a:xfrm>
        </p:grpSpPr>
        <p:graphicFrame>
          <p:nvGraphicFramePr>
            <p:cNvPr id="1193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7800"/>
                  <a:gridCol w="177800"/>
                  <a:gridCol w="1778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aseline="62500"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194" name="Table"/>
            <p:cNvGraphicFramePr/>
            <p:nvPr/>
          </p:nvGraphicFramePr>
          <p:xfrm>
            <a:off x="25400" y="127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7800"/>
                  <a:gridCol w="177800"/>
                  <a:gridCol w="1778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baseline="62500"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sp>
        <p:nvSpPr>
          <p:cNvPr id="1196" name="Rounded Rectangle"/>
          <p:cNvSpPr/>
          <p:nvPr/>
        </p:nvSpPr>
        <p:spPr>
          <a:xfrm>
            <a:off x="10421555" y="627990"/>
            <a:ext cx="3187172" cy="6115338"/>
          </a:xfrm>
          <a:prstGeom prst="roundRect">
            <a:avLst>
              <a:gd name="adj" fmla="val 3848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grpSp>
        <p:nvGrpSpPr>
          <p:cNvPr id="1202" name="Group"/>
          <p:cNvGrpSpPr/>
          <p:nvPr/>
        </p:nvGrpSpPr>
        <p:grpSpPr>
          <a:xfrm>
            <a:off x="10548433" y="5365491"/>
            <a:ext cx="650940" cy="628651"/>
            <a:chOff x="25400" y="12700"/>
            <a:chExt cx="650938" cy="628650"/>
          </a:xfrm>
        </p:grpSpPr>
        <p:graphicFrame>
          <p:nvGraphicFramePr>
            <p:cNvPr id="1197" name="Table"/>
            <p:cNvGraphicFramePr/>
            <p:nvPr/>
          </p:nvGraphicFramePr>
          <p:xfrm>
            <a:off x="25400" y="3175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7800"/>
                  <a:gridCol w="177800"/>
                  <a:gridCol w="1778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baseline="62500"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198" name="Table"/>
            <p:cNvGraphicFramePr/>
            <p:nvPr/>
          </p:nvGraphicFramePr>
          <p:xfrm>
            <a:off x="34353" y="34765"/>
            <a:ext cx="524868" cy="258367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1780"/>
                  <a:gridCol w="171780"/>
                  <a:gridCol w="17178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199" name="Table"/>
            <p:cNvGraphicFramePr/>
            <p:nvPr/>
          </p:nvGraphicFramePr>
          <p:xfrm>
            <a:off x="34429" y="12700"/>
            <a:ext cx="515343" cy="346994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1780"/>
                  <a:gridCol w="171780"/>
                  <a:gridCol w="171780"/>
                </a:tblGrid>
                <a:tr h="122766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2276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22766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200" name="Table"/>
            <p:cNvGraphicFramePr/>
            <p:nvPr/>
          </p:nvGraphicFramePr>
          <p:xfrm>
            <a:off x="42406" y="21648"/>
            <a:ext cx="515343" cy="115666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71780"/>
                  <a:gridCol w="171780"/>
                  <a:gridCol w="171780"/>
                </a:tblGrid>
                <a:tr h="115664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201" name="Table"/>
            <p:cNvGraphicFramePr/>
            <p:nvPr/>
          </p:nvGraphicFramePr>
          <p:xfrm>
            <a:off x="30951" y="357816"/>
            <a:ext cx="515342" cy="25400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71780"/>
                  <a:gridCol w="171780"/>
                  <a:gridCol w="171780"/>
                </a:tblGrid>
                <a:tr h="1270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270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w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aphicFrame>
        <p:nvGraphicFramePr>
          <p:cNvPr id="1203" name="Table"/>
          <p:cNvGraphicFramePr/>
          <p:nvPr/>
        </p:nvGraphicFramePr>
        <p:xfrm>
          <a:off x="10541000" y="4151955"/>
          <a:ext cx="524867" cy="25836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1780"/>
                <a:gridCol w="171780"/>
                <a:gridCol w="171780"/>
              </a:tblGrid>
              <a:tr h="124420"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</a:tr>
              <a:tr h="12442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1204" name="Table"/>
          <p:cNvGraphicFramePr/>
          <p:nvPr/>
        </p:nvGraphicFramePr>
        <p:xfrm>
          <a:off x="10541000" y="4135893"/>
          <a:ext cx="524867" cy="258367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1780"/>
                <a:gridCol w="171780"/>
                <a:gridCol w="171780"/>
              </a:tblGrid>
              <a:tr h="12442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0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24420"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0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05" name="Table"/>
          <p:cNvGraphicFramePr/>
          <p:nvPr/>
        </p:nvGraphicFramePr>
        <p:xfrm>
          <a:off x="10536917" y="3045428"/>
          <a:ext cx="650939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7208"/>
                <a:gridCol w="177208"/>
                <a:gridCol w="177208"/>
                <a:gridCol w="177208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8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8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06" name="Table"/>
          <p:cNvGraphicFramePr/>
          <p:nvPr/>
        </p:nvGraphicFramePr>
        <p:xfrm>
          <a:off x="10544763" y="3040394"/>
          <a:ext cx="650939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7208"/>
                <a:gridCol w="177208"/>
                <a:gridCol w="177208"/>
                <a:gridCol w="177208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DF</a:t>
                      </a:r>
                    </a:p>
                  </a:txBody>
                  <a:tcPr marL="0" marR="0" marT="0" marB="0" anchor="b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b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b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b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z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z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07" name="Rounded Rectangle"/>
          <p:cNvSpPr/>
          <p:nvPr/>
        </p:nvSpPr>
        <p:spPr>
          <a:xfrm>
            <a:off x="3631984" y="291210"/>
            <a:ext cx="3290585" cy="7215129"/>
          </a:xfrm>
          <a:prstGeom prst="roundRect">
            <a:avLst>
              <a:gd name="adj" fmla="val 1924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08" name="Rounded Rectangle"/>
          <p:cNvSpPr/>
          <p:nvPr/>
        </p:nvSpPr>
        <p:spPr>
          <a:xfrm>
            <a:off x="3746500" y="627990"/>
            <a:ext cx="3063815" cy="6771533"/>
          </a:xfrm>
          <a:prstGeom prst="roundRect">
            <a:avLst>
              <a:gd name="adj" fmla="val 20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09" name="Counts…"/>
          <p:cNvSpPr txBox="1"/>
          <p:nvPr/>
        </p:nvSpPr>
        <p:spPr>
          <a:xfrm>
            <a:off x="3698061" y="2191499"/>
            <a:ext cx="3074322" cy="5291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Counts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number of values/rows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n_distinct()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# of uniques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sum(!is.na())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# of non-NA’s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Location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mean()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mean, also </a:t>
            </a:r>
            <a:r>
              <a:rPr b="1"/>
              <a:t>mean(!is.na())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median()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median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Logicals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mean()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Proportion of TRUE’s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# of TRUE’s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Position/Order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first()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first value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last()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last value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nth()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value in nth location of vector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Rank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quantile()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nth quantile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endParaRPr>
              <a:solidFill>
                <a:schemeClr val="accent4">
                  <a:hueOff val="384618"/>
                  <a:satOff val="3869"/>
                  <a:lumOff val="5802"/>
                </a:schemeClr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min()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minimum value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max()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maximum value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Spread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IQR()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Inter-Quartile Range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mad()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mean absolute deviation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sd()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standard deviation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var()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variance</a:t>
            </a:r>
          </a:p>
        </p:txBody>
      </p:sp>
      <p:sp>
        <p:nvSpPr>
          <p:cNvPr id="1210" name="Rounded Rectangle"/>
          <p:cNvSpPr/>
          <p:nvPr/>
        </p:nvSpPr>
        <p:spPr>
          <a:xfrm>
            <a:off x="237686" y="291210"/>
            <a:ext cx="3281684" cy="10077584"/>
          </a:xfrm>
          <a:prstGeom prst="roundRect">
            <a:avLst>
              <a:gd name="adj" fmla="val 1930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11" name="Rounded Rectangle"/>
          <p:cNvSpPr/>
          <p:nvPr/>
        </p:nvSpPr>
        <p:spPr>
          <a:xfrm>
            <a:off x="346620" y="627990"/>
            <a:ext cx="3063816" cy="9664701"/>
          </a:xfrm>
          <a:prstGeom prst="roundRect">
            <a:avLst>
              <a:gd name="adj" fmla="val 20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12" name="Offsets…"/>
          <p:cNvSpPr txBox="1"/>
          <p:nvPr/>
        </p:nvSpPr>
        <p:spPr>
          <a:xfrm>
            <a:off x="311394" y="2254999"/>
            <a:ext cx="3053885" cy="8082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marL="635000" indent="-520700">
              <a:lnSpc>
                <a:spcPct val="90000"/>
              </a:lnSpc>
              <a:spcBef>
                <a:spcPts val="5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Offsets</a:t>
            </a: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lag()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Offset elements by 1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lead()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Offset elements by -1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>
              <a:lnSpc>
                <a:spcPct val="90000"/>
              </a:lnSpc>
              <a:spcBef>
                <a:spcPts val="5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Cumulative Aggregates</a:t>
            </a: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cumall()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Cumulative all()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cumany()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any()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cummax()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max()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cummean()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Cumulative mean()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cummin()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min()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cumprod()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prod()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cumsum()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sum()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>
              <a:lnSpc>
                <a:spcPct val="90000"/>
              </a:lnSpc>
              <a:spcBef>
                <a:spcPts val="5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Rankings</a:t>
            </a: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cume_dist()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Proportion of all values &lt;=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dense_rank()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rank with ties = min, no gaps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min_rank()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rank with ties = min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ntile()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bins into n bins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percent_rank()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min_rank scaled to [0,1]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row_number()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rank with ties = "first"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>
              <a:lnSpc>
                <a:spcPct val="90000"/>
              </a:lnSpc>
              <a:spcBef>
                <a:spcPts val="5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Math</a:t>
            </a: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 b="1"/>
              <a:t>+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-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, </a:t>
            </a:r>
            <a:r>
              <a:rPr b="1"/>
              <a:t>*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/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^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%/%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%%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arithmetic ops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 b="1"/>
              <a:t>log()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log2()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log10()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logs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 b="1"/>
              <a:t>&lt;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&lt;=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&gt;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&gt;=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!=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==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logical comparisons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>
              <a:lnSpc>
                <a:spcPct val="90000"/>
              </a:lnSpc>
              <a:spcBef>
                <a:spcPts val="5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Misc</a:t>
            </a:r>
            <a:endParaRPr b="1"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between()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x &gt;= left &amp; x &lt;= right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case_when()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multi-case if_else()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coalesce()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first non-NA values by element  across a set of vectors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if_else()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element-wise if() + else()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na_if()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replace specific values with NA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pmax()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element-wise max()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pmin()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element-wise min()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recode()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Vectorized switch()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recode_factor()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Vectorized switch() for factors</a:t>
            </a:r>
          </a:p>
        </p:txBody>
      </p:sp>
      <p:sp>
        <p:nvSpPr>
          <p:cNvPr id="1213" name="Summary Functions"/>
          <p:cNvSpPr/>
          <p:nvPr/>
        </p:nvSpPr>
        <p:spPr>
          <a:xfrm>
            <a:off x="3635966" y="247047"/>
            <a:ext cx="3281684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Summary Functions</a:t>
            </a:r>
          </a:p>
        </p:txBody>
      </p:sp>
      <p:sp>
        <p:nvSpPr>
          <p:cNvPr id="1214" name="Vectorized Functions"/>
          <p:cNvSpPr/>
          <p:nvPr/>
        </p:nvSpPr>
        <p:spPr>
          <a:xfrm>
            <a:off x="232629" y="247047"/>
            <a:ext cx="3281685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Vectorized Functions</a:t>
            </a:r>
          </a:p>
        </p:txBody>
      </p:sp>
      <p:sp>
        <p:nvSpPr>
          <p:cNvPr id="1215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16" name="Combine Tables"/>
          <p:cNvSpPr/>
          <p:nvPr/>
        </p:nvSpPr>
        <p:spPr>
          <a:xfrm>
            <a:off x="7037978" y="252107"/>
            <a:ext cx="6692901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Combine Tables</a:t>
            </a:r>
          </a:p>
        </p:txBody>
      </p:sp>
      <p:sp>
        <p:nvSpPr>
          <p:cNvPr id="1217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1218" name="Learn more with browseVignettes(package = c(&quot;dplyr&quot;, &quot;tibble&quot;))  •  dplyr  0.5.0 •  tibble  1.2.0  •  Updated: 2017-01"/>
          <p:cNvSpPr txBox="1"/>
          <p:nvPr/>
        </p:nvSpPr>
        <p:spPr>
          <a:xfrm>
            <a:off x="8373634" y="10340910"/>
            <a:ext cx="5390848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"tibble"))  </a:t>
            </a:r>
            <a:r>
              <a:t>•  dplyr  0.5.0 •  tibble  1.2.0  •  Updated: 2017-01</a:t>
            </a:r>
          </a:p>
        </p:txBody>
      </p:sp>
      <p:sp>
        <p:nvSpPr>
          <p:cNvPr id="1219" name="Combine Variables"/>
          <p:cNvSpPr txBox="1"/>
          <p:nvPr/>
        </p:nvSpPr>
        <p:spPr>
          <a:xfrm>
            <a:off x="7808486" y="575614"/>
            <a:ext cx="1892654" cy="388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Combine Variables</a:t>
            </a:r>
          </a:p>
        </p:txBody>
      </p:sp>
      <p:sp>
        <p:nvSpPr>
          <p:cNvPr id="1220" name="Line"/>
          <p:cNvSpPr/>
          <p:nvPr/>
        </p:nvSpPr>
        <p:spPr>
          <a:xfrm>
            <a:off x="7158166" y="3046727"/>
            <a:ext cx="3192334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1221" name="bind_cols(…)…"/>
          <p:cNvSpPr txBox="1"/>
          <p:nvPr/>
        </p:nvSpPr>
        <p:spPr>
          <a:xfrm>
            <a:off x="8338378" y="2182924"/>
            <a:ext cx="1893486" cy="8165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bind_cols(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tables placed side by side as a single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BE SURE THAT ROWS ALIGN.</a:t>
            </a:r>
          </a:p>
        </p:txBody>
      </p:sp>
      <p:sp>
        <p:nvSpPr>
          <p:cNvPr id="1222" name="left_join(x, y, by = NULL, copy=FALSE,  suffix=c(“.x”,“.y”),…)…"/>
          <p:cNvSpPr txBox="1"/>
          <p:nvPr/>
        </p:nvSpPr>
        <p:spPr>
          <a:xfrm>
            <a:off x="8007075" y="3906971"/>
            <a:ext cx="2224789" cy="3558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left_join(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copy=FALSE,  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values from y to x.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right_join(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 </a:t>
            </a:r>
            <a:r>
              <a:rPr sz="1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values from x to y.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inner_join(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 </a:t>
            </a:r>
            <a:r>
              <a:rPr sz="1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only rows with matches.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full_join(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copy=FALSE,  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all values, all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</p:txBody>
      </p:sp>
      <p:sp>
        <p:nvSpPr>
          <p:cNvPr id="1223" name="Use a &quot;Mutating Join&quot; to join one table to columns from another, matching values with the rows that they correspond to.  Each join retains a different combination of values from the tables."/>
          <p:cNvSpPr txBox="1"/>
          <p:nvPr/>
        </p:nvSpPr>
        <p:spPr>
          <a:xfrm>
            <a:off x="7266761" y="3161312"/>
            <a:ext cx="2976104" cy="749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a "</a:t>
            </a:r>
            <a:r>
              <a:rPr b="1"/>
              <a:t>Mutating Join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" to join one table to columns from another, matching values with the rows that they correspond to.  Each join retains a different combination of values from the tables.</a:t>
            </a:r>
          </a:p>
        </p:txBody>
      </p:sp>
      <p:sp>
        <p:nvSpPr>
          <p:cNvPr id="1224" name="Use by = c(&quot;col1&quot;, &quot;col2&quot;)  to specify the column(s) to match on.…"/>
          <p:cNvSpPr txBox="1"/>
          <p:nvPr/>
        </p:nvSpPr>
        <p:spPr>
          <a:xfrm>
            <a:off x="8409100" y="7518718"/>
            <a:ext cx="1917142" cy="271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by = c("col1", "col2")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specify the column(s) to match on.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600"/>
              </a:spcBef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left_join(x, y, by = "A")</a:t>
            </a:r>
            <a:endParaRPr b="1"/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a named vector,  </a:t>
            </a:r>
            <a:r>
              <a:rPr b="1"/>
              <a:t>by = c("col1" = "col2")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to match on columns with different names in each data set.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600"/>
              </a:spcBef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left_join(x, y, by = c("C" = "D"))</a:t>
            </a:r>
            <a:endParaRPr b="1"/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suffix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specify suffix to give to duplicate column names.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left_join(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c("C" = "D"),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600"/>
              </a:spcBef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suffix = c("1", "2"))</a:t>
            </a:r>
          </a:p>
        </p:txBody>
      </p:sp>
      <p:sp>
        <p:nvSpPr>
          <p:cNvPr id="1225" name="Line"/>
          <p:cNvSpPr/>
          <p:nvPr/>
        </p:nvSpPr>
        <p:spPr>
          <a:xfrm>
            <a:off x="7153616" y="7372564"/>
            <a:ext cx="3196884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1226" name="Use bind_cols() to paste tables beside each other as they are."/>
          <p:cNvSpPr txBox="1"/>
          <p:nvPr/>
        </p:nvSpPr>
        <p:spPr>
          <a:xfrm>
            <a:off x="7278289" y="1878268"/>
            <a:ext cx="2953048" cy="388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bind_cols()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paste tables beside each other as they are. </a:t>
            </a:r>
          </a:p>
        </p:txBody>
      </p:sp>
      <p:pic>
        <p:nvPicPr>
          <p:cNvPr id="1227" name="1.pdf" descr="1.pdf"/>
          <p:cNvPicPr>
            <a:picLocks noChangeAspect="1"/>
          </p:cNvPicPr>
          <p:nvPr/>
        </p:nvPicPr>
        <p:blipFill>
          <a:blip r:embed="rId5">
            <a:extLst/>
          </a:blip>
          <a:srcRect l="89332" t="49826" r="0" b="18418"/>
          <a:stretch>
            <a:fillRect/>
          </a:stretch>
        </p:blipFill>
        <p:spPr>
          <a:xfrm>
            <a:off x="9552680" y="1348160"/>
            <a:ext cx="223301" cy="223867"/>
          </a:xfrm>
          <a:prstGeom prst="rect">
            <a:avLst/>
          </a:prstGeom>
          <a:ln w="12700">
            <a:miter lim="400000"/>
          </a:ln>
        </p:spPr>
      </p:pic>
      <p:sp>
        <p:nvSpPr>
          <p:cNvPr id="1228" name="Combine Cases"/>
          <p:cNvSpPr txBox="1"/>
          <p:nvPr/>
        </p:nvSpPr>
        <p:spPr>
          <a:xfrm>
            <a:off x="11236785" y="575614"/>
            <a:ext cx="1556713" cy="388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Combine Cases</a:t>
            </a:r>
          </a:p>
        </p:txBody>
      </p:sp>
      <p:graphicFrame>
        <p:nvGraphicFramePr>
          <p:cNvPr id="1229" name="Table"/>
          <p:cNvGraphicFramePr/>
          <p:nvPr/>
        </p:nvGraphicFramePr>
        <p:xfrm>
          <a:off x="10535733" y="4764743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7800"/>
                <a:gridCol w="177800"/>
                <a:gridCol w="1778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sp>
        <p:nvSpPr>
          <p:cNvPr id="1230" name="Use bind_rows() to paste tables below each other as they are."/>
          <p:cNvSpPr txBox="1"/>
          <p:nvPr/>
        </p:nvSpPr>
        <p:spPr>
          <a:xfrm>
            <a:off x="10533790" y="2461774"/>
            <a:ext cx="3074323" cy="418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bind_rows()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paste tables below each other as they are. </a:t>
            </a:r>
          </a:p>
        </p:txBody>
      </p:sp>
      <p:sp>
        <p:nvSpPr>
          <p:cNvPr id="1231" name="bind_rows(…, .id = NULL)…"/>
          <p:cNvSpPr txBox="1"/>
          <p:nvPr/>
        </p:nvSpPr>
        <p:spPr>
          <a:xfrm>
            <a:off x="11260081" y="2980562"/>
            <a:ext cx="2376717" cy="3116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bind_rows(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…, .id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tables one on top of the other as a single table. Set .id to a column name to add a column of the original table names (as pictured)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intersect(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both x and z.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setdiff(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x but not z.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union(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x or z. (Duplicates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removed).</a:t>
            </a:r>
            <a: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union_all()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retains duplicates.</a:t>
            </a:r>
          </a:p>
        </p:txBody>
      </p:sp>
      <p:sp>
        <p:nvSpPr>
          <p:cNvPr id="1232" name="Extract Rows"/>
          <p:cNvSpPr txBox="1"/>
          <p:nvPr/>
        </p:nvSpPr>
        <p:spPr>
          <a:xfrm>
            <a:off x="11346425" y="6820332"/>
            <a:ext cx="1347722" cy="388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Extract Rows</a:t>
            </a:r>
          </a:p>
        </p:txBody>
      </p:sp>
      <p:sp>
        <p:nvSpPr>
          <p:cNvPr id="1233" name="Use a &quot;Filtering Join&quot; to filter one table against the rows of another."/>
          <p:cNvSpPr txBox="1"/>
          <p:nvPr/>
        </p:nvSpPr>
        <p:spPr>
          <a:xfrm>
            <a:off x="10558732" y="8167262"/>
            <a:ext cx="3098983" cy="364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a "</a:t>
            </a:r>
            <a:r>
              <a:rPr b="1"/>
              <a:t>Filtering Join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" to filter one table against the rows of another. </a:t>
            </a:r>
          </a:p>
        </p:txBody>
      </p:sp>
      <p:sp>
        <p:nvSpPr>
          <p:cNvPr id="1234" name="semi_join(x, y, by = NULL, …)…"/>
          <p:cNvSpPr txBox="1"/>
          <p:nvPr/>
        </p:nvSpPr>
        <p:spPr>
          <a:xfrm>
            <a:off x="11167606" y="8646817"/>
            <a:ext cx="2439840" cy="1550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semi_join(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rows of x that have a match in y.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0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USEFUL TO SEE WHAT WILL BE JOINED.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anti_join(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rows of x that do not have a match in y. </a:t>
            </a:r>
            <a:r>
              <a:rPr sz="1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USEFUL TO SEE WHAT WILL NOT BE JOINED.</a:t>
            </a:r>
          </a:p>
        </p:txBody>
      </p:sp>
      <p:pic>
        <p:nvPicPr>
          <p:cNvPr id="1235" name="10.pdf" descr="10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500791" y="1181140"/>
            <a:ext cx="1028701" cy="10410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6" name="11.pdf" descr="11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3020789" y="3967039"/>
            <a:ext cx="533401" cy="37084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7" name="12.pdf" descr="12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3020789" y="4598404"/>
            <a:ext cx="533401" cy="36292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8" name="13.pdf" descr="13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3020789" y="5188554"/>
            <a:ext cx="533401" cy="361234"/>
          </a:xfrm>
          <a:prstGeom prst="rect">
            <a:avLst/>
          </a:prstGeom>
          <a:ln w="12700">
            <a:miter lim="400000"/>
          </a:ln>
        </p:spPr>
      </p:pic>
      <p:sp>
        <p:nvSpPr>
          <p:cNvPr id="1239" name="Use setequal() to test whether two data sets contain the exact same rows (in any order)."/>
          <p:cNvSpPr txBox="1"/>
          <p:nvPr/>
        </p:nvSpPr>
        <p:spPr>
          <a:xfrm>
            <a:off x="10534022" y="6236302"/>
            <a:ext cx="3073859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setequal()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test whether two data sets contain the exact same rows (in any order). </a:t>
            </a:r>
          </a:p>
        </p:txBody>
      </p:sp>
      <p:pic>
        <p:nvPicPr>
          <p:cNvPr id="1240" name="1.pdf" descr="1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24289" y="7242440"/>
            <a:ext cx="2093326" cy="704979"/>
          </a:xfrm>
          <a:prstGeom prst="rect">
            <a:avLst/>
          </a:prstGeom>
          <a:ln w="12700">
            <a:miter lim="400000"/>
          </a:ln>
        </p:spPr>
      </p:pic>
      <p:sp>
        <p:nvSpPr>
          <p:cNvPr id="1241" name="to use with summarise()"/>
          <p:cNvSpPr txBox="1"/>
          <p:nvPr/>
        </p:nvSpPr>
        <p:spPr>
          <a:xfrm>
            <a:off x="4136348" y="586446"/>
            <a:ext cx="2281857" cy="363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6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to use with summarise()</a:t>
            </a:r>
          </a:p>
        </p:txBody>
      </p:sp>
      <p:sp>
        <p:nvSpPr>
          <p:cNvPr id="1242" name="to use with mutate()"/>
          <p:cNvSpPr txBox="1"/>
          <p:nvPr/>
        </p:nvSpPr>
        <p:spPr>
          <a:xfrm>
            <a:off x="911031" y="586446"/>
            <a:ext cx="1934995" cy="363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6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to use with mutate()</a:t>
            </a:r>
          </a:p>
        </p:txBody>
      </p:sp>
      <p:sp>
        <p:nvSpPr>
          <p:cNvPr id="1243" name="mutate() and transmute() apply vectorized functions to columns to create new columns. Vectorized functions take vectors as input and return vectors of the same length as output."/>
          <p:cNvSpPr txBox="1"/>
          <p:nvPr/>
        </p:nvSpPr>
        <p:spPr>
          <a:xfrm>
            <a:off x="349314" y="962320"/>
            <a:ext cx="3058429" cy="8165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marL="114300" algn="l">
              <a:lnSpc>
                <a:spcPct val="8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mutate()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and</a:t>
            </a:r>
            <a:r>
              <a:rPr b="1"/>
              <a:t> transmute()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apply vectorized functions to columns to create new columns. Vectorized functions take vectors as input and return vectors of the same length as output.</a:t>
            </a:r>
          </a:p>
        </p:txBody>
      </p:sp>
      <p:pic>
        <p:nvPicPr>
          <p:cNvPr id="1244" name="23.pdf" descr="23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36340" y="1736094"/>
            <a:ext cx="1949859" cy="548730"/>
          </a:xfrm>
          <a:prstGeom prst="rect">
            <a:avLst/>
          </a:prstGeom>
          <a:ln w="12700">
            <a:miter lim="400000"/>
          </a:ln>
        </p:spPr>
      </p:pic>
      <p:sp>
        <p:nvSpPr>
          <p:cNvPr id="1245" name="summarise() applies summary functions to columns to create a new table. Summary functions take vectors as input and return single values as output."/>
          <p:cNvSpPr txBox="1"/>
          <p:nvPr/>
        </p:nvSpPr>
        <p:spPr>
          <a:xfrm>
            <a:off x="3700037" y="962320"/>
            <a:ext cx="3154480" cy="704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marL="114300" algn="l">
              <a:lnSpc>
                <a:spcPct val="8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summarise()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applies summary functions to columns to create a new table. Summary functions take vectors as input and return single values as output.</a:t>
            </a:r>
          </a:p>
        </p:txBody>
      </p:sp>
      <p:pic>
        <p:nvPicPr>
          <p:cNvPr id="1246" name="30.pdf" descr="30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301757" y="1749720"/>
            <a:ext cx="1951039" cy="548731"/>
          </a:xfrm>
          <a:prstGeom prst="rect">
            <a:avLst/>
          </a:prstGeom>
          <a:ln w="12700">
            <a:miter lim="400000"/>
          </a:ln>
        </p:spPr>
      </p:pic>
      <p:sp>
        <p:nvSpPr>
          <p:cNvPr id="1247" name="Row names"/>
          <p:cNvSpPr/>
          <p:nvPr/>
        </p:nvSpPr>
        <p:spPr>
          <a:xfrm>
            <a:off x="3635111" y="7570682"/>
            <a:ext cx="3281684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Row names</a:t>
            </a:r>
          </a:p>
        </p:txBody>
      </p:sp>
      <p:sp>
        <p:nvSpPr>
          <p:cNvPr id="1248" name="Tidy data does not use rownames, which store a variable outside of the columns. To work with the rownames, first move them into a column."/>
          <p:cNvSpPr txBox="1"/>
          <p:nvPr/>
        </p:nvSpPr>
        <p:spPr>
          <a:xfrm>
            <a:off x="3707955" y="7989893"/>
            <a:ext cx="3051116" cy="704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marL="114300" algn="l">
              <a:lnSpc>
                <a:spcPct val="80000"/>
              </a:lnSpc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/>
            <a:r>
              <a:t>Tidy data does not use rownames, which store a variable outside of the columns. To work with the rownames, first move them into a column.</a:t>
            </a:r>
          </a:p>
        </p:txBody>
      </p:sp>
      <p:sp>
        <p:nvSpPr>
          <p:cNvPr id="1249" name="rownames_to_column()…"/>
          <p:cNvSpPr txBox="1"/>
          <p:nvPr/>
        </p:nvSpPr>
        <p:spPr>
          <a:xfrm>
            <a:off x="4796566" y="8500299"/>
            <a:ext cx="1974634" cy="1652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rownames_to_column()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Move row names into col.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i="1" sz="1200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 &lt;- rownames_to_column(iris,   </a:t>
            </a:r>
          </a:p>
          <a:p>
            <a:pPr algn="l">
              <a:lnSpc>
                <a:spcPct val="90000"/>
              </a:lnSpc>
              <a:spcBef>
                <a:spcPts val="800"/>
              </a:spcBef>
              <a:defRPr i="1" sz="1200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var = "C")</a:t>
            </a: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column_to_rownames()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Move col in row names.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i="1" sz="1200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column_to_rownames(a, </a:t>
            </a:r>
          </a:p>
          <a:p>
            <a:pPr algn="l">
              <a:lnSpc>
                <a:spcPct val="90000"/>
              </a:lnSpc>
              <a:spcBef>
                <a:spcPts val="800"/>
              </a:spcBef>
              <a:defRPr i="1" sz="1200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var = "C")</a:t>
            </a:r>
          </a:p>
        </p:txBody>
      </p:sp>
      <p:sp>
        <p:nvSpPr>
          <p:cNvPr id="1250" name="Also has_rownames(), remove_rownames()"/>
          <p:cNvSpPr txBox="1"/>
          <p:nvPr/>
        </p:nvSpPr>
        <p:spPr>
          <a:xfrm>
            <a:off x="3838702" y="10037478"/>
            <a:ext cx="2992753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5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Also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has_rownames()</a:t>
            </a:r>
            <a:r>
              <a:t>,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remove_rownames()</a:t>
            </a:r>
          </a:p>
        </p:txBody>
      </p:sp>
      <p:graphicFrame>
        <p:nvGraphicFramePr>
          <p:cNvPr id="1251" name="Table"/>
          <p:cNvGraphicFramePr/>
          <p:nvPr/>
        </p:nvGraphicFramePr>
        <p:xfrm>
          <a:off x="10544687" y="4767758"/>
          <a:ext cx="524867" cy="258367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1780"/>
                <a:gridCol w="171780"/>
                <a:gridCol w="17178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1252" name="Table"/>
          <p:cNvGraphicFramePr/>
          <p:nvPr/>
        </p:nvGraphicFramePr>
        <p:xfrm>
          <a:off x="10546462" y="4741941"/>
          <a:ext cx="515342" cy="346995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1780"/>
                <a:gridCol w="171780"/>
                <a:gridCol w="171780"/>
              </a:tblGrid>
              <a:tr h="115664">
                <a:tc>
                  <a:txBody>
                    <a:bodyPr/>
                    <a:lstStyle/>
                    <a:p>
                      <a:pPr defTabSz="914400">
                        <a:defRPr sz="9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9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900"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15664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15664"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9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53" name="Table"/>
          <p:cNvGraphicFramePr/>
          <p:nvPr/>
        </p:nvGraphicFramePr>
        <p:xfrm>
          <a:off x="10544763" y="4750516"/>
          <a:ext cx="515342" cy="11566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171780"/>
                <a:gridCol w="171780"/>
                <a:gridCol w="171780"/>
              </a:tblGrid>
              <a:tr h="115664">
                <a:tc>
                  <a:txBody>
                    <a:bodyPr/>
                    <a:lstStyle/>
                    <a:p>
                      <a:pPr defTabSz="914400"/>
                      <a:r>
                        <a:rPr b="1" sz="9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b="1" sz="9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b="1" sz="9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257" name="Group"/>
          <p:cNvGrpSpPr/>
          <p:nvPr/>
        </p:nvGrpSpPr>
        <p:grpSpPr>
          <a:xfrm>
            <a:off x="11049689" y="7373240"/>
            <a:ext cx="657289" cy="622301"/>
            <a:chOff x="25400" y="12700"/>
            <a:chExt cx="657288" cy="622300"/>
          </a:xfrm>
        </p:grpSpPr>
        <p:graphicFrame>
          <p:nvGraphicFramePr>
            <p:cNvPr id="1254" name="Table"/>
            <p:cNvGraphicFramePr/>
            <p:nvPr/>
          </p:nvGraphicFramePr>
          <p:xfrm>
            <a:off x="25400" y="29367"/>
            <a:ext cx="596900" cy="5207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4733"/>
                  <a:gridCol w="194733"/>
                  <a:gridCol w="194733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255" name="Table"/>
            <p:cNvGraphicFramePr/>
            <p:nvPr/>
          </p:nvGraphicFramePr>
          <p:xfrm>
            <a:off x="31750" y="127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0500"/>
                  <a:gridCol w="190500"/>
                  <a:gridCol w="190500"/>
                </a:tblGrid>
                <a:tr h="142875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28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28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baseline="50000"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28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256" name="Table"/>
            <p:cNvGraphicFramePr/>
            <p:nvPr/>
          </p:nvGraphicFramePr>
          <p:xfrm>
            <a:off x="3175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0500"/>
                  <a:gridCol w="190500"/>
                  <a:gridCol w="190500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1261" name="Group"/>
          <p:cNvGrpSpPr/>
          <p:nvPr/>
        </p:nvGrpSpPr>
        <p:grpSpPr>
          <a:xfrm>
            <a:off x="12156339" y="7373240"/>
            <a:ext cx="657289" cy="622301"/>
            <a:chOff x="25400" y="12700"/>
            <a:chExt cx="657288" cy="622300"/>
          </a:xfrm>
        </p:grpSpPr>
        <p:graphicFrame>
          <p:nvGraphicFramePr>
            <p:cNvPr id="1258" name="Table"/>
            <p:cNvGraphicFramePr/>
            <p:nvPr/>
          </p:nvGraphicFramePr>
          <p:xfrm>
            <a:off x="25400" y="29367"/>
            <a:ext cx="596900" cy="5207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4733"/>
                  <a:gridCol w="194733"/>
                  <a:gridCol w="194733"/>
                </a:tblGrid>
                <a:tr h="139700"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259" name="Table"/>
            <p:cNvGraphicFramePr/>
            <p:nvPr/>
          </p:nvGraphicFramePr>
          <p:xfrm>
            <a:off x="3175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0500"/>
                  <a:gridCol w="190500"/>
                  <a:gridCol w="190500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260" name="Table"/>
            <p:cNvGraphicFramePr/>
            <p:nvPr/>
          </p:nvGraphicFramePr>
          <p:xfrm>
            <a:off x="31750" y="127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0500"/>
                  <a:gridCol w="190500"/>
                  <a:gridCol w="190500"/>
                </a:tblGrid>
                <a:tr h="142875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28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28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baseline="50000"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28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w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1265" name="Group"/>
          <p:cNvGrpSpPr/>
          <p:nvPr/>
        </p:nvGrpSpPr>
        <p:grpSpPr>
          <a:xfrm>
            <a:off x="7701111" y="1127128"/>
            <a:ext cx="657289" cy="622301"/>
            <a:chOff x="25400" y="12700"/>
            <a:chExt cx="657288" cy="622300"/>
          </a:xfrm>
        </p:grpSpPr>
        <p:graphicFrame>
          <p:nvGraphicFramePr>
            <p:cNvPr id="1262" name="Table"/>
            <p:cNvGraphicFramePr/>
            <p:nvPr/>
          </p:nvGraphicFramePr>
          <p:xfrm>
            <a:off x="25400" y="29367"/>
            <a:ext cx="596900" cy="5207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4733"/>
                  <a:gridCol w="194733"/>
                  <a:gridCol w="194733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1263" name="Table"/>
            <p:cNvGraphicFramePr/>
            <p:nvPr/>
          </p:nvGraphicFramePr>
          <p:xfrm>
            <a:off x="31750" y="127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0500"/>
                  <a:gridCol w="190500"/>
                  <a:gridCol w="190500"/>
                </a:tblGrid>
                <a:tr h="142875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28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28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baseline="50000"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28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1264" name="Table"/>
            <p:cNvGraphicFramePr/>
            <p:nvPr/>
          </p:nvGraphicFramePr>
          <p:xfrm>
            <a:off x="3175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0500"/>
                  <a:gridCol w="190500"/>
                  <a:gridCol w="190500"/>
                </a:tblGrid>
                <a:tr h="1397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397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pic>
        <p:nvPicPr>
          <p:cNvPr id="1266" name="1.pdf" descr="1.pdf"/>
          <p:cNvPicPr>
            <a:picLocks noChangeAspect="1"/>
          </p:cNvPicPr>
          <p:nvPr/>
        </p:nvPicPr>
        <p:blipFill>
          <a:blip r:embed="rId5">
            <a:extLst/>
          </a:blip>
          <a:srcRect l="34923" t="43308" r="50273" b="14547"/>
          <a:stretch>
            <a:fillRect/>
          </a:stretch>
        </p:blipFill>
        <p:spPr>
          <a:xfrm>
            <a:off x="8410607" y="1298156"/>
            <a:ext cx="309886" cy="2971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7" name="1.pdf" descr="1.pdf"/>
          <p:cNvPicPr>
            <a:picLocks noChangeAspect="1"/>
          </p:cNvPicPr>
          <p:nvPr/>
        </p:nvPicPr>
        <p:blipFill>
          <a:blip r:embed="rId5">
            <a:extLst/>
          </a:blip>
          <a:srcRect l="0" t="0" r="0" b="80836"/>
          <a:stretch>
            <a:fillRect/>
          </a:stretch>
        </p:blipFill>
        <p:spPr>
          <a:xfrm>
            <a:off x="7701636" y="998954"/>
            <a:ext cx="2093327" cy="135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Rounded Rectangle"/>
          <p:cNvSpPr/>
          <p:nvPr/>
        </p:nvSpPr>
        <p:spPr>
          <a:xfrm>
            <a:off x="3631984" y="291210"/>
            <a:ext cx="3290585" cy="7215129"/>
          </a:xfrm>
          <a:prstGeom prst="roundRect">
            <a:avLst>
              <a:gd name="adj" fmla="val 1924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70" name="Rounded Rectangle"/>
          <p:cNvSpPr/>
          <p:nvPr/>
        </p:nvSpPr>
        <p:spPr>
          <a:xfrm>
            <a:off x="3746500" y="627990"/>
            <a:ext cx="3063815" cy="6771533"/>
          </a:xfrm>
          <a:prstGeom prst="roundRect">
            <a:avLst>
              <a:gd name="adj" fmla="val 20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71" name="Counts…"/>
          <p:cNvSpPr txBox="1"/>
          <p:nvPr/>
        </p:nvSpPr>
        <p:spPr>
          <a:xfrm>
            <a:off x="3698061" y="2191499"/>
            <a:ext cx="3074322" cy="5291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Counts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number of values/rows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n_distinct()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# of uniques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sum(!is.na())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# of non-NA’s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Location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mean()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mean, also </a:t>
            </a:r>
            <a:r>
              <a:rPr b="1"/>
              <a:t>mean(is.na())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median()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median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Logicals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mean()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Proportion of TRUE’s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# of TRUE’s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Position/Order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first()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first value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last()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last value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nth()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value in nth location of vector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Rank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quantile()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nth quantile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endParaRPr>
              <a:solidFill>
                <a:schemeClr val="accent4">
                  <a:hueOff val="384618"/>
                  <a:satOff val="3869"/>
                  <a:lumOff val="5802"/>
                </a:schemeClr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min()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minimum value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max()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maximum value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4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Spread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IQR()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Inter-Quartile Range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mad()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mean absolute deviation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sd()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standard deviation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var()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variance</a:t>
            </a:r>
          </a:p>
        </p:txBody>
      </p:sp>
      <p:sp>
        <p:nvSpPr>
          <p:cNvPr id="1272" name="Rounded Rectangle"/>
          <p:cNvSpPr/>
          <p:nvPr/>
        </p:nvSpPr>
        <p:spPr>
          <a:xfrm>
            <a:off x="237686" y="291210"/>
            <a:ext cx="3281684" cy="10077584"/>
          </a:xfrm>
          <a:prstGeom prst="roundRect">
            <a:avLst>
              <a:gd name="adj" fmla="val 1930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73" name="Rounded Rectangle"/>
          <p:cNvSpPr/>
          <p:nvPr/>
        </p:nvSpPr>
        <p:spPr>
          <a:xfrm>
            <a:off x="346620" y="627990"/>
            <a:ext cx="3063816" cy="9664701"/>
          </a:xfrm>
          <a:prstGeom prst="roundRect">
            <a:avLst>
              <a:gd name="adj" fmla="val 20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74" name="Offsets…"/>
          <p:cNvSpPr txBox="1"/>
          <p:nvPr/>
        </p:nvSpPr>
        <p:spPr>
          <a:xfrm>
            <a:off x="311394" y="2254999"/>
            <a:ext cx="3053885" cy="8082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marL="635000" indent="-520700">
              <a:lnSpc>
                <a:spcPct val="90000"/>
              </a:lnSpc>
              <a:spcBef>
                <a:spcPts val="5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Offsets</a:t>
            </a: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lag()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Offset elements by 1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lead()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Offset elements by -1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>
              <a:lnSpc>
                <a:spcPct val="90000"/>
              </a:lnSpc>
              <a:spcBef>
                <a:spcPts val="5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Cumulative Aggregates</a:t>
            </a: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cumall()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Cumulative all()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cumany()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any()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cummax()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max()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cummean()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Cumulative mean()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cummin()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min()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cumprod()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prod()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cumsum()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sum()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>
              <a:lnSpc>
                <a:spcPct val="90000"/>
              </a:lnSpc>
              <a:spcBef>
                <a:spcPts val="5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Rankings</a:t>
            </a: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cume_dist()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Proportion of all values &lt;=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dense_rank()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rank with ties = min, no gaps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min_rank()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rank with ties = min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ntile()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bins into n bins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percent_rank()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min_rank scaled to [0,1]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row_number()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rank with ties = "first"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>
              <a:lnSpc>
                <a:spcPct val="90000"/>
              </a:lnSpc>
              <a:spcBef>
                <a:spcPts val="5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Math</a:t>
            </a: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 b="1"/>
              <a:t>+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-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, </a:t>
            </a:r>
            <a:r>
              <a:rPr b="1"/>
              <a:t>*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?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^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%/%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%%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arithmetic ops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 b="1"/>
              <a:t>log()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log2()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log10()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logs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 b="1"/>
              <a:t>&lt;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&lt;=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&gt;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&gt;=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!=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==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logical comparisons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>
              <a:lnSpc>
                <a:spcPct val="90000"/>
              </a:lnSpc>
              <a:spcBef>
                <a:spcPts val="500"/>
              </a:spcBef>
              <a:defRPr sz="14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Misc</a:t>
            </a:r>
            <a:endParaRPr b="1"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between()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x &gt; right &amp; x &lt; left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case_when()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multi-case if_else()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coalesce()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first non-NA values by element  across a set of vectors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if_else()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element-wise if() + else()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na_if()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replace specific values with NA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pmax()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element-wise max()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pmin()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element-wise min()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635000" indent="-520700"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recode()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Vectorized switch()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635000" indent="-520700"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recode_factor()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Vectorized switch() for factors</a:t>
            </a:r>
          </a:p>
        </p:txBody>
      </p:sp>
      <p:sp>
        <p:nvSpPr>
          <p:cNvPr id="1275" name="Summary Functions"/>
          <p:cNvSpPr/>
          <p:nvPr/>
        </p:nvSpPr>
        <p:spPr>
          <a:xfrm>
            <a:off x="3635966" y="247047"/>
            <a:ext cx="3281684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Summary Functions</a:t>
            </a:r>
          </a:p>
        </p:txBody>
      </p:sp>
      <p:sp>
        <p:nvSpPr>
          <p:cNvPr id="1276" name="Vectorized Functions"/>
          <p:cNvSpPr/>
          <p:nvPr/>
        </p:nvSpPr>
        <p:spPr>
          <a:xfrm>
            <a:off x="232629" y="247047"/>
            <a:ext cx="3281685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Vectorized Functions</a:t>
            </a:r>
          </a:p>
        </p:txBody>
      </p:sp>
      <p:sp>
        <p:nvSpPr>
          <p:cNvPr id="1277" name="Rounded Rectangle"/>
          <p:cNvSpPr/>
          <p:nvPr/>
        </p:nvSpPr>
        <p:spPr>
          <a:xfrm>
            <a:off x="7040131" y="302907"/>
            <a:ext cx="6689692" cy="10077584"/>
          </a:xfrm>
          <a:prstGeom prst="roundRect">
            <a:avLst>
              <a:gd name="adj" fmla="val 1763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78" name="Rounded Rectangle"/>
          <p:cNvSpPr/>
          <p:nvPr/>
        </p:nvSpPr>
        <p:spPr>
          <a:xfrm>
            <a:off x="10426700" y="6853902"/>
            <a:ext cx="3187172" cy="3432418"/>
          </a:xfrm>
          <a:prstGeom prst="roundRect">
            <a:avLst>
              <a:gd name="adj" fmla="val 3848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79" name="Rounded Rectangle"/>
          <p:cNvSpPr/>
          <p:nvPr/>
        </p:nvSpPr>
        <p:spPr>
          <a:xfrm>
            <a:off x="10421555" y="627990"/>
            <a:ext cx="3187172" cy="6115338"/>
          </a:xfrm>
          <a:prstGeom prst="roundRect">
            <a:avLst>
              <a:gd name="adj" fmla="val 3848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80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81" name="Combine Tables"/>
          <p:cNvSpPr/>
          <p:nvPr/>
        </p:nvSpPr>
        <p:spPr>
          <a:xfrm>
            <a:off x="7037978" y="252107"/>
            <a:ext cx="6692901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Combine Tables</a:t>
            </a:r>
          </a:p>
        </p:txBody>
      </p:sp>
      <p:sp>
        <p:nvSpPr>
          <p:cNvPr id="1282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1283" name="Learn more with browseVignettes(package = c(&quot;dplyr&quot;, &quot;tibble&quot;))  •  dplyr  0.5.0 •  tibble  1.2.0  •  Updated: 12/16"/>
          <p:cNvSpPr txBox="1"/>
          <p:nvPr/>
        </p:nvSpPr>
        <p:spPr>
          <a:xfrm>
            <a:off x="8373634" y="10340910"/>
            <a:ext cx="5390848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"tibble"))  </a:t>
            </a:r>
            <a:r>
              <a:t>•  dplyr  0.5.0 •  tibble  1.2.0  •  Updated: 12/16</a:t>
            </a:r>
          </a:p>
        </p:txBody>
      </p:sp>
      <p:sp>
        <p:nvSpPr>
          <p:cNvPr id="1284" name="Rounded Rectangle"/>
          <p:cNvSpPr/>
          <p:nvPr/>
        </p:nvSpPr>
        <p:spPr>
          <a:xfrm>
            <a:off x="7161227" y="627990"/>
            <a:ext cx="3187172" cy="9661189"/>
          </a:xfrm>
          <a:prstGeom prst="roundRect">
            <a:avLst>
              <a:gd name="adj" fmla="val 3848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85" name="Combine Variables"/>
          <p:cNvSpPr txBox="1"/>
          <p:nvPr/>
        </p:nvSpPr>
        <p:spPr>
          <a:xfrm>
            <a:off x="7808486" y="575614"/>
            <a:ext cx="1892654" cy="388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Combine Variables</a:t>
            </a:r>
          </a:p>
        </p:txBody>
      </p:sp>
      <p:sp>
        <p:nvSpPr>
          <p:cNvPr id="1286" name="Line"/>
          <p:cNvSpPr/>
          <p:nvPr/>
        </p:nvSpPr>
        <p:spPr>
          <a:xfrm>
            <a:off x="7158166" y="3046727"/>
            <a:ext cx="3192334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1287" name="bind_cols(…)…"/>
          <p:cNvSpPr txBox="1"/>
          <p:nvPr/>
        </p:nvSpPr>
        <p:spPr>
          <a:xfrm>
            <a:off x="8338378" y="2182924"/>
            <a:ext cx="1893486" cy="8165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bind_cols(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tables placed side by side as a single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BE SURE THAT ROWS ALIGN.</a:t>
            </a:r>
          </a:p>
        </p:txBody>
      </p:sp>
      <p:sp>
        <p:nvSpPr>
          <p:cNvPr id="1288" name="left_join(x, y, by = NULL, copy=FALSE,  suffix=c(“.x”,“.y”),…)…"/>
          <p:cNvSpPr txBox="1"/>
          <p:nvPr/>
        </p:nvSpPr>
        <p:spPr>
          <a:xfrm>
            <a:off x="8007075" y="3906971"/>
            <a:ext cx="2224789" cy="3558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left_join(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copy=FALSE,  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values from y to x.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right_join(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 </a:t>
            </a:r>
            <a:r>
              <a:rPr sz="1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values from x to y.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inner_join(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 </a:t>
            </a:r>
            <a:r>
              <a:rPr sz="1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only rows with matches.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full_join(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copy=FALSE,  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all values, all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</p:txBody>
      </p:sp>
      <p:sp>
        <p:nvSpPr>
          <p:cNvPr id="1289" name="Use a &quot;Mutating Join&quot; to join one table to columns from another, matching values with the rows that they correspond to.  Each join retains a different combination of values from the tables."/>
          <p:cNvSpPr txBox="1"/>
          <p:nvPr/>
        </p:nvSpPr>
        <p:spPr>
          <a:xfrm>
            <a:off x="7266761" y="3161312"/>
            <a:ext cx="2976104" cy="749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a "</a:t>
            </a:r>
            <a:r>
              <a:rPr b="1"/>
              <a:t>Mutating Join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" to join one table to columns from another, matching values with the rows that they correspond to.  Each join retains a different combination of values from the tables.</a:t>
            </a:r>
          </a:p>
        </p:txBody>
      </p:sp>
      <p:sp>
        <p:nvSpPr>
          <p:cNvPr id="1290" name="Use by = c(&quot;col1&quot;, &quot;col2&quot;)  to specify the column(s) to match on.…"/>
          <p:cNvSpPr txBox="1"/>
          <p:nvPr/>
        </p:nvSpPr>
        <p:spPr>
          <a:xfrm>
            <a:off x="8409100" y="7518718"/>
            <a:ext cx="1917142" cy="2713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by = c("col1", "col2")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specify the column(s) to match on.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600"/>
              </a:spcBef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left_join(x, y, by = "C")</a:t>
            </a:r>
            <a:endParaRPr b="1"/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suffix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specify suffix to give to duplicate column names.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left_join(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"C",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600"/>
              </a:spcBef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suffix = c("1", "2"))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a named vector,  </a:t>
            </a:r>
            <a:r>
              <a:rPr b="1"/>
              <a:t>by = c("col1" = "col2")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to match on columns with different names in each data set.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600"/>
              </a:spcBef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left_join(x, y, by = c("C" = "D"))</a:t>
            </a:r>
          </a:p>
        </p:txBody>
      </p:sp>
      <p:sp>
        <p:nvSpPr>
          <p:cNvPr id="1291" name="Line"/>
          <p:cNvSpPr/>
          <p:nvPr/>
        </p:nvSpPr>
        <p:spPr>
          <a:xfrm>
            <a:off x="7153616" y="7372564"/>
            <a:ext cx="3196884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1292" name="Use bind_cols() to paste tables beside each other as they are."/>
          <p:cNvSpPr txBox="1"/>
          <p:nvPr/>
        </p:nvSpPr>
        <p:spPr>
          <a:xfrm>
            <a:off x="7278289" y="1878268"/>
            <a:ext cx="2953048" cy="388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bind_cols()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paste tables beside each other as they are. </a:t>
            </a:r>
          </a:p>
        </p:txBody>
      </p:sp>
      <p:pic>
        <p:nvPicPr>
          <p:cNvPr id="1293" name="1.pdf" descr="1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708055" y="996893"/>
            <a:ext cx="2093326" cy="7049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4" name="2.pdf" descr="2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259687" y="2321162"/>
            <a:ext cx="889001" cy="46601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5" name="3.pdf" descr="3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259687" y="3955577"/>
            <a:ext cx="711201" cy="4648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6" name="5.pdf" descr="5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259687" y="4779179"/>
            <a:ext cx="711201" cy="46381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7" name="6.pdf" descr="6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259687" y="5565918"/>
            <a:ext cx="711201" cy="346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8" name="7.pdf" descr="7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259687" y="6517938"/>
            <a:ext cx="711201" cy="54873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9" name="8.pdf" descr="8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259687" y="7540016"/>
            <a:ext cx="1054101" cy="4610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0" name="9.pdf" descr="9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259687" y="8420132"/>
            <a:ext cx="1054101" cy="458299"/>
          </a:xfrm>
          <a:prstGeom prst="rect">
            <a:avLst/>
          </a:prstGeom>
          <a:ln w="12700">
            <a:miter lim="400000"/>
          </a:ln>
        </p:spPr>
      </p:pic>
      <p:sp>
        <p:nvSpPr>
          <p:cNvPr id="1301" name="Combine Cases"/>
          <p:cNvSpPr txBox="1"/>
          <p:nvPr/>
        </p:nvSpPr>
        <p:spPr>
          <a:xfrm>
            <a:off x="11236785" y="575614"/>
            <a:ext cx="1556713" cy="388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Combine Cases</a:t>
            </a:r>
          </a:p>
        </p:txBody>
      </p:sp>
      <p:graphicFrame>
        <p:nvGraphicFramePr>
          <p:cNvPr id="1302" name="Table"/>
          <p:cNvGraphicFramePr/>
          <p:nvPr/>
        </p:nvGraphicFramePr>
        <p:xfrm>
          <a:off x="10535733" y="3046727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7208"/>
                <a:gridCol w="177208"/>
                <a:gridCol w="177208"/>
                <a:gridCol w="177208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DF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z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z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03" name="Table"/>
          <p:cNvGraphicFramePr/>
          <p:nvPr/>
        </p:nvGraphicFramePr>
        <p:xfrm>
          <a:off x="10535733" y="4764743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7800"/>
                <a:gridCol w="177800"/>
                <a:gridCol w="1778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1304" name="Table"/>
          <p:cNvGraphicFramePr/>
          <p:nvPr/>
        </p:nvGraphicFramePr>
        <p:xfrm>
          <a:off x="10535733" y="5380499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81244"/>
                <a:gridCol w="181244"/>
                <a:gridCol w="181244"/>
              </a:tblGrid>
              <a:tr h="11684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1684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684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1684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  <a:tr h="11684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sp>
        <p:nvSpPr>
          <p:cNvPr id="1305" name="Use bind_rows() to paste tables below each other as they are."/>
          <p:cNvSpPr txBox="1"/>
          <p:nvPr/>
        </p:nvSpPr>
        <p:spPr>
          <a:xfrm>
            <a:off x="10533790" y="2461774"/>
            <a:ext cx="3074323" cy="418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bind_rows()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paste tables below each other as they are. </a:t>
            </a:r>
          </a:p>
        </p:txBody>
      </p:sp>
      <p:sp>
        <p:nvSpPr>
          <p:cNvPr id="1306" name="bind_rows(…, .id = NULL)…"/>
          <p:cNvSpPr txBox="1"/>
          <p:nvPr/>
        </p:nvSpPr>
        <p:spPr>
          <a:xfrm>
            <a:off x="11260081" y="2980562"/>
            <a:ext cx="2376717" cy="3116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bind_rows(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…, .id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tables one on top of the other as a single table. Set .id to a column name to add a column of the original table names (as pictured)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intersect(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both x and z.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setdiff(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both x but not z.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union(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x or z. (Duplicates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removed).</a:t>
            </a:r>
            <a: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union_all()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retains duplicates.</a:t>
            </a:r>
          </a:p>
        </p:txBody>
      </p:sp>
      <p:sp>
        <p:nvSpPr>
          <p:cNvPr id="1307" name="Extract Rows"/>
          <p:cNvSpPr txBox="1"/>
          <p:nvPr/>
        </p:nvSpPr>
        <p:spPr>
          <a:xfrm>
            <a:off x="11346425" y="6820332"/>
            <a:ext cx="1347722" cy="388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Extract Rows</a:t>
            </a:r>
          </a:p>
        </p:txBody>
      </p:sp>
      <p:sp>
        <p:nvSpPr>
          <p:cNvPr id="1308" name="Use a &quot;Filtering Join&quot; to filter one table against the rows of another."/>
          <p:cNvSpPr txBox="1"/>
          <p:nvPr/>
        </p:nvSpPr>
        <p:spPr>
          <a:xfrm>
            <a:off x="10558732" y="8167262"/>
            <a:ext cx="3098983" cy="364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a "</a:t>
            </a:r>
            <a:r>
              <a:rPr b="1"/>
              <a:t>Filtering Join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" to filter one table against the rows of another. </a:t>
            </a:r>
          </a:p>
        </p:txBody>
      </p:sp>
      <p:sp>
        <p:nvSpPr>
          <p:cNvPr id="1309" name="semi_join(x, y, by = NULL, …)…"/>
          <p:cNvSpPr txBox="1"/>
          <p:nvPr/>
        </p:nvSpPr>
        <p:spPr>
          <a:xfrm>
            <a:off x="11167606" y="8646817"/>
            <a:ext cx="2439840" cy="1550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semi_join(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rows of x that have a match in y.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0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USEFUL TO SEE WHAT WILL BE JOINED.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anti_join(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rows of x that do not have a match in y. </a:t>
            </a:r>
            <a:r>
              <a:rPr sz="1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USEFUL TO SEE WHAT WILL NOT BE JOINED.</a:t>
            </a:r>
          </a:p>
        </p:txBody>
      </p:sp>
      <p:pic>
        <p:nvPicPr>
          <p:cNvPr id="1310" name="10.pdf" descr="10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1500791" y="1181140"/>
            <a:ext cx="1028701" cy="10410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1" name="11.pdf" descr="11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3020789" y="3967039"/>
            <a:ext cx="533401" cy="37084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2" name="12.pdf" descr="12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3020789" y="4598404"/>
            <a:ext cx="533401" cy="36292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3" name="13.pdf" descr="13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3020789" y="5188554"/>
            <a:ext cx="533401" cy="3612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4" name="16.pdf" descr="16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0535733" y="4145962"/>
            <a:ext cx="546101" cy="254834"/>
          </a:xfrm>
          <a:prstGeom prst="rect">
            <a:avLst/>
          </a:prstGeom>
          <a:ln w="12700">
            <a:miter lim="400000"/>
          </a:ln>
        </p:spPr>
      </p:pic>
      <p:sp>
        <p:nvSpPr>
          <p:cNvPr id="1315" name="Use setequal() to test whether two data sets contain the exact same rows (in any order)."/>
          <p:cNvSpPr txBox="1"/>
          <p:nvPr/>
        </p:nvSpPr>
        <p:spPr>
          <a:xfrm>
            <a:off x="10534022" y="6236302"/>
            <a:ext cx="3073859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setequal()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test whether two data sets contain the exact same rows (in any order). </a:t>
            </a:r>
          </a:p>
        </p:txBody>
      </p:sp>
      <p:pic>
        <p:nvPicPr>
          <p:cNvPr id="1316" name="1.pdf" descr="1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24289" y="7242440"/>
            <a:ext cx="2093326" cy="70497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317" name="Table"/>
          <p:cNvGraphicFramePr/>
          <p:nvPr/>
        </p:nvGraphicFramePr>
        <p:xfrm>
          <a:off x="10548433" y="8744770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7800"/>
                <a:gridCol w="177800"/>
                <a:gridCol w="1778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pic>
        <p:nvPicPr>
          <p:cNvPr id="1318" name="16.pdf" descr="16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0548433" y="9484890"/>
            <a:ext cx="546101" cy="254833"/>
          </a:xfrm>
          <a:prstGeom prst="rect">
            <a:avLst/>
          </a:prstGeom>
          <a:ln w="12700">
            <a:miter lim="400000"/>
          </a:ln>
        </p:spPr>
      </p:pic>
      <p:sp>
        <p:nvSpPr>
          <p:cNvPr id="1319" name="to use with summarise()"/>
          <p:cNvSpPr txBox="1"/>
          <p:nvPr/>
        </p:nvSpPr>
        <p:spPr>
          <a:xfrm>
            <a:off x="4136348" y="586446"/>
            <a:ext cx="2281857" cy="363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6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to use with summarise()</a:t>
            </a:r>
          </a:p>
        </p:txBody>
      </p:sp>
      <p:sp>
        <p:nvSpPr>
          <p:cNvPr id="1320" name="to use with mutate()"/>
          <p:cNvSpPr txBox="1"/>
          <p:nvPr/>
        </p:nvSpPr>
        <p:spPr>
          <a:xfrm>
            <a:off x="911031" y="586446"/>
            <a:ext cx="1934995" cy="363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6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to use with mutate()</a:t>
            </a:r>
          </a:p>
        </p:txBody>
      </p:sp>
      <p:sp>
        <p:nvSpPr>
          <p:cNvPr id="1321" name="mutate() and transmute() apply vectorized functions to columns to create new columns. Vectorized functions take vectors as input and return vectors of the same length as output."/>
          <p:cNvSpPr txBox="1"/>
          <p:nvPr/>
        </p:nvSpPr>
        <p:spPr>
          <a:xfrm>
            <a:off x="349314" y="962320"/>
            <a:ext cx="3058429" cy="8165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marL="114300" algn="l">
              <a:lnSpc>
                <a:spcPct val="8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mutate()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and</a:t>
            </a:r>
            <a:r>
              <a:rPr b="1"/>
              <a:t> transmute()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apply vectorized functions to columns to create new columns. Vectorized functions take vectors as input and return vectors of the same length as output.</a:t>
            </a:r>
          </a:p>
        </p:txBody>
      </p:sp>
      <p:pic>
        <p:nvPicPr>
          <p:cNvPr id="1322" name="23.pdf" descr="23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936340" y="1736094"/>
            <a:ext cx="1949859" cy="548730"/>
          </a:xfrm>
          <a:prstGeom prst="rect">
            <a:avLst/>
          </a:prstGeom>
          <a:ln w="12700">
            <a:miter lim="400000"/>
          </a:ln>
        </p:spPr>
      </p:pic>
      <p:sp>
        <p:nvSpPr>
          <p:cNvPr id="1323" name="summarise() applies summary functions to columns to create a new table. Summary functions take vectors as input and return single values as output."/>
          <p:cNvSpPr txBox="1"/>
          <p:nvPr/>
        </p:nvSpPr>
        <p:spPr>
          <a:xfrm>
            <a:off x="3700037" y="962320"/>
            <a:ext cx="3154480" cy="704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marL="114300" algn="l">
              <a:lnSpc>
                <a:spcPct val="8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summarise()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applies summary functions to columns to create a new table. Summary functions take vectors as input and return single values as output.</a:t>
            </a:r>
          </a:p>
        </p:txBody>
      </p:sp>
      <p:pic>
        <p:nvPicPr>
          <p:cNvPr id="1324" name="30.pdf" descr="30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4301757" y="1749720"/>
            <a:ext cx="1951039" cy="548731"/>
          </a:xfrm>
          <a:prstGeom prst="rect">
            <a:avLst/>
          </a:prstGeom>
          <a:ln w="12700">
            <a:miter lim="400000"/>
          </a:ln>
        </p:spPr>
      </p:pic>
      <p:sp>
        <p:nvSpPr>
          <p:cNvPr id="1325" name="Rounded Rectangle"/>
          <p:cNvSpPr/>
          <p:nvPr/>
        </p:nvSpPr>
        <p:spPr>
          <a:xfrm>
            <a:off x="3632200" y="7755334"/>
            <a:ext cx="3290585" cy="2614349"/>
          </a:xfrm>
          <a:prstGeom prst="roundRect">
            <a:avLst>
              <a:gd name="adj" fmla="val 2422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326" name="Row names"/>
          <p:cNvSpPr/>
          <p:nvPr/>
        </p:nvSpPr>
        <p:spPr>
          <a:xfrm>
            <a:off x="3635111" y="7570682"/>
            <a:ext cx="3281684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Row names</a:t>
            </a:r>
          </a:p>
        </p:txBody>
      </p:sp>
      <p:sp>
        <p:nvSpPr>
          <p:cNvPr id="1327" name="Rounded Rectangle"/>
          <p:cNvSpPr/>
          <p:nvPr/>
        </p:nvSpPr>
        <p:spPr>
          <a:xfrm>
            <a:off x="3744045" y="7948344"/>
            <a:ext cx="3063816" cy="2342859"/>
          </a:xfrm>
          <a:prstGeom prst="roundRect">
            <a:avLst>
              <a:gd name="adj" fmla="val 2703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pic>
        <p:nvPicPr>
          <p:cNvPr id="1328" name="34.pdf" descr="34.pdf"/>
          <p:cNvPicPr>
            <a:picLocks noChangeAspect="1"/>
          </p:cNvPicPr>
          <p:nvPr/>
        </p:nvPicPr>
        <p:blipFill>
          <a:blip r:embed="rId20">
            <a:extLst/>
          </a:blip>
          <a:srcRect l="7325" t="7177" r="7325" b="52334"/>
          <a:stretch>
            <a:fillRect/>
          </a:stretch>
        </p:blipFill>
        <p:spPr>
          <a:xfrm>
            <a:off x="3775602" y="8574092"/>
            <a:ext cx="889001" cy="430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9" name="34.pdf" descr="34.pdf"/>
          <p:cNvPicPr>
            <a:picLocks noChangeAspect="1"/>
          </p:cNvPicPr>
          <p:nvPr/>
        </p:nvPicPr>
        <p:blipFill>
          <a:blip r:embed="rId20">
            <a:extLst/>
          </a:blip>
          <a:srcRect l="7325" t="55344" r="7325" b="4167"/>
          <a:stretch>
            <a:fillRect/>
          </a:stretch>
        </p:blipFill>
        <p:spPr>
          <a:xfrm>
            <a:off x="3785609" y="9297815"/>
            <a:ext cx="889001" cy="430268"/>
          </a:xfrm>
          <a:prstGeom prst="rect">
            <a:avLst/>
          </a:prstGeom>
          <a:ln w="12700">
            <a:miter lim="400000"/>
          </a:ln>
        </p:spPr>
      </p:pic>
      <p:sp>
        <p:nvSpPr>
          <p:cNvPr id="1330" name="Tidy data does not use rownames, which store a variable outside of the columns. To work with the rownames, first move them into a column."/>
          <p:cNvSpPr txBox="1"/>
          <p:nvPr/>
        </p:nvSpPr>
        <p:spPr>
          <a:xfrm>
            <a:off x="3707955" y="7989893"/>
            <a:ext cx="3051116" cy="704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marL="114300" algn="l">
              <a:lnSpc>
                <a:spcPct val="80000"/>
              </a:lnSpc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/>
            <a:r>
              <a:t>Tidy data does not use rownames, which store a variable outside of the columns. To work with the rownames, first move them into a column.</a:t>
            </a:r>
          </a:p>
        </p:txBody>
      </p:sp>
      <p:sp>
        <p:nvSpPr>
          <p:cNvPr id="1331" name="rownames_to_column()…"/>
          <p:cNvSpPr txBox="1"/>
          <p:nvPr/>
        </p:nvSpPr>
        <p:spPr>
          <a:xfrm>
            <a:off x="4733066" y="8500300"/>
            <a:ext cx="2152434" cy="1652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rownames_to_column()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Move row names into col.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i="1" sz="1200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 &lt;- rownames_to_column(iris,   </a:t>
            </a:r>
          </a:p>
          <a:p>
            <a:pPr algn="l">
              <a:lnSpc>
                <a:spcPct val="90000"/>
              </a:lnSpc>
              <a:spcBef>
                <a:spcPts val="800"/>
              </a:spcBef>
              <a:defRPr i="1" sz="1200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var = "C")</a:t>
            </a: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column_to_rownames()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Move col in row names.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i="1" sz="1200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column_to_rownames(a, </a:t>
            </a:r>
          </a:p>
          <a:p>
            <a:pPr algn="l">
              <a:lnSpc>
                <a:spcPct val="90000"/>
              </a:lnSpc>
              <a:spcBef>
                <a:spcPts val="800"/>
              </a:spcBef>
              <a:defRPr i="1" sz="1200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var = "C")</a:t>
            </a:r>
          </a:p>
        </p:txBody>
      </p:sp>
      <p:sp>
        <p:nvSpPr>
          <p:cNvPr id="1332" name="Also has_rownames(), remove_rownames()"/>
          <p:cNvSpPr txBox="1"/>
          <p:nvPr/>
        </p:nvSpPr>
        <p:spPr>
          <a:xfrm>
            <a:off x="3838702" y="10037478"/>
            <a:ext cx="2992753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500"/>
              </a:spcBef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Also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has_rownames()</a:t>
            </a:r>
            <a:r>
              <a:t>,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remove_rownames()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Rounded Rectangle"/>
          <p:cNvSpPr/>
          <p:nvPr/>
        </p:nvSpPr>
        <p:spPr>
          <a:xfrm>
            <a:off x="4711484" y="291210"/>
            <a:ext cx="4547032" cy="10077584"/>
          </a:xfrm>
          <a:prstGeom prst="roundRect">
            <a:avLst>
              <a:gd name="adj" fmla="val 1393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28" name="Rounded Rectangle"/>
          <p:cNvSpPr/>
          <p:nvPr/>
        </p:nvSpPr>
        <p:spPr>
          <a:xfrm>
            <a:off x="237686" y="291210"/>
            <a:ext cx="4288137" cy="10077584"/>
          </a:xfrm>
          <a:prstGeom prst="roundRect">
            <a:avLst>
              <a:gd name="adj" fmla="val 1477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29" name="Rectangle"/>
          <p:cNvSpPr/>
          <p:nvPr/>
        </p:nvSpPr>
        <p:spPr>
          <a:xfrm>
            <a:off x="9446319" y="253999"/>
            <a:ext cx="4292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230" name="Rounded Rectangle"/>
          <p:cNvSpPr/>
          <p:nvPr/>
        </p:nvSpPr>
        <p:spPr>
          <a:xfrm>
            <a:off x="9436927" y="301015"/>
            <a:ext cx="4300838" cy="6027547"/>
          </a:xfrm>
          <a:prstGeom prst="roundRect">
            <a:avLst>
              <a:gd name="adj" fmla="val 1472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31" name="Rounded Rectangle"/>
          <p:cNvSpPr/>
          <p:nvPr/>
        </p:nvSpPr>
        <p:spPr>
          <a:xfrm>
            <a:off x="9558023" y="710404"/>
            <a:ext cx="4069194" cy="5516558"/>
          </a:xfrm>
          <a:prstGeom prst="roundRect">
            <a:avLst>
              <a:gd name="adj" fmla="val 1556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32" name="Summarise Tables"/>
          <p:cNvSpPr/>
          <p:nvPr/>
        </p:nvSpPr>
        <p:spPr>
          <a:xfrm>
            <a:off x="9434775" y="250215"/>
            <a:ext cx="4300837" cy="387049"/>
          </a:xfrm>
          <a:prstGeom prst="roundRect">
            <a:avLst>
              <a:gd name="adj" fmla="val 16636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Summarise Tables</a:t>
            </a:r>
          </a:p>
        </p:txBody>
      </p:sp>
      <p:sp>
        <p:nvSpPr>
          <p:cNvPr id="233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34" name="Manipulate Columns"/>
          <p:cNvSpPr/>
          <p:nvPr/>
        </p:nvSpPr>
        <p:spPr>
          <a:xfrm>
            <a:off x="232629" y="247047"/>
            <a:ext cx="4297176" cy="387049"/>
          </a:xfrm>
          <a:prstGeom prst="roundRect">
            <a:avLst>
              <a:gd name="adj" fmla="val 16636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Manipulate Columns</a:t>
            </a:r>
          </a:p>
        </p:txBody>
      </p:sp>
      <p:sp>
        <p:nvSpPr>
          <p:cNvPr id="235" name="Manipulate Rows"/>
          <p:cNvSpPr/>
          <p:nvPr/>
        </p:nvSpPr>
        <p:spPr>
          <a:xfrm>
            <a:off x="4715466" y="247047"/>
            <a:ext cx="4545192" cy="387049"/>
          </a:xfrm>
          <a:prstGeom prst="roundRect">
            <a:avLst>
              <a:gd name="adj" fmla="val 16636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Manipulate Rows</a:t>
            </a:r>
          </a:p>
        </p:txBody>
      </p:sp>
      <p:sp>
        <p:nvSpPr>
          <p:cNvPr id="236" name="Rounded Rectangle"/>
          <p:cNvSpPr/>
          <p:nvPr/>
        </p:nvSpPr>
        <p:spPr>
          <a:xfrm>
            <a:off x="9436927" y="6434334"/>
            <a:ext cx="4300838" cy="3947620"/>
          </a:xfrm>
          <a:prstGeom prst="roundRect">
            <a:avLst>
              <a:gd name="adj" fmla="val 1604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37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238" name="Learn more with browseVignettes(package = c(&quot;dplyr&quot;, &quot;tibble&quot;))  •  dplyr  0.5.0 •  tibble  1.2.0  •  Updated: 11/16"/>
          <p:cNvSpPr txBox="1"/>
          <p:nvPr/>
        </p:nvSpPr>
        <p:spPr>
          <a:xfrm>
            <a:off x="8373634" y="10340910"/>
            <a:ext cx="5390848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"tibble"))  </a:t>
            </a:r>
            <a:r>
              <a:t>•  dplyr  0.5.0 •  tibble  1.2.0  •  Updated: 11/16</a:t>
            </a:r>
          </a:p>
        </p:txBody>
      </p:sp>
      <p:sp>
        <p:nvSpPr>
          <p:cNvPr id="239" name="Rounded Rectangle"/>
          <p:cNvSpPr/>
          <p:nvPr/>
        </p:nvSpPr>
        <p:spPr>
          <a:xfrm>
            <a:off x="9555850" y="7362754"/>
            <a:ext cx="4062993" cy="992897"/>
          </a:xfrm>
          <a:prstGeom prst="roundRect">
            <a:avLst>
              <a:gd name="adj" fmla="val 637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40" name="Rounded Rectangle"/>
          <p:cNvSpPr/>
          <p:nvPr/>
        </p:nvSpPr>
        <p:spPr>
          <a:xfrm>
            <a:off x="346620" y="716890"/>
            <a:ext cx="4069194" cy="3013024"/>
          </a:xfrm>
          <a:prstGeom prst="roundRect">
            <a:avLst>
              <a:gd name="adj" fmla="val 2102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41" name="Extract Columns"/>
          <p:cNvSpPr txBox="1"/>
          <p:nvPr/>
        </p:nvSpPr>
        <p:spPr>
          <a:xfrm>
            <a:off x="1501074" y="662905"/>
            <a:ext cx="1761361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Extract Columns</a:t>
            </a:r>
          </a:p>
        </p:txBody>
      </p:sp>
      <p:sp>
        <p:nvSpPr>
          <p:cNvPr id="242" name="Rounded Rectangle"/>
          <p:cNvSpPr/>
          <p:nvPr/>
        </p:nvSpPr>
        <p:spPr>
          <a:xfrm>
            <a:off x="346090" y="3812708"/>
            <a:ext cx="4069193" cy="6445408"/>
          </a:xfrm>
          <a:prstGeom prst="roundRect">
            <a:avLst>
              <a:gd name="adj" fmla="val 1556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43" name="Make New Columns"/>
          <p:cNvSpPr txBox="1"/>
          <p:nvPr/>
        </p:nvSpPr>
        <p:spPr>
          <a:xfrm>
            <a:off x="1343838" y="3758694"/>
            <a:ext cx="2074772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Make New Columns</a:t>
            </a:r>
          </a:p>
        </p:txBody>
      </p:sp>
      <p:sp>
        <p:nvSpPr>
          <p:cNvPr id="244" name="Rounded Rectangle"/>
          <p:cNvSpPr/>
          <p:nvPr/>
        </p:nvSpPr>
        <p:spPr>
          <a:xfrm>
            <a:off x="4826000" y="716890"/>
            <a:ext cx="4318000" cy="6772885"/>
          </a:xfrm>
          <a:prstGeom prst="roundRect">
            <a:avLst>
              <a:gd name="adj" fmla="val 1466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45" name="Extract Rows"/>
          <p:cNvSpPr txBox="1"/>
          <p:nvPr/>
        </p:nvSpPr>
        <p:spPr>
          <a:xfrm>
            <a:off x="6275084" y="662905"/>
            <a:ext cx="1419832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Extract Rows</a:t>
            </a:r>
          </a:p>
        </p:txBody>
      </p:sp>
      <p:sp>
        <p:nvSpPr>
          <p:cNvPr id="246" name="Rounded Rectangle"/>
          <p:cNvSpPr/>
          <p:nvPr/>
        </p:nvSpPr>
        <p:spPr>
          <a:xfrm>
            <a:off x="4822267" y="9057558"/>
            <a:ext cx="4318001" cy="1200558"/>
          </a:xfrm>
          <a:prstGeom prst="roundRect">
            <a:avLst>
              <a:gd name="adj" fmla="val 5274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47" name="Add Rows"/>
          <p:cNvSpPr txBox="1"/>
          <p:nvPr/>
        </p:nvSpPr>
        <p:spPr>
          <a:xfrm>
            <a:off x="6433961" y="9009744"/>
            <a:ext cx="1102078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Add Rows</a:t>
            </a:r>
          </a:p>
        </p:txBody>
      </p:sp>
      <p:sp>
        <p:nvSpPr>
          <p:cNvPr id="248" name="Rounded Rectangle"/>
          <p:cNvSpPr/>
          <p:nvPr/>
        </p:nvSpPr>
        <p:spPr>
          <a:xfrm>
            <a:off x="4826000" y="7604828"/>
            <a:ext cx="4318000" cy="1349972"/>
          </a:xfrm>
          <a:prstGeom prst="roundRect">
            <a:avLst>
              <a:gd name="adj" fmla="val 469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49" name="Arrange Rows"/>
          <p:cNvSpPr txBox="1"/>
          <p:nvPr/>
        </p:nvSpPr>
        <p:spPr>
          <a:xfrm>
            <a:off x="6237097" y="7554028"/>
            <a:ext cx="1503272" cy="40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8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Arrange Rows</a:t>
            </a:r>
          </a:p>
        </p:txBody>
      </p:sp>
      <p:sp>
        <p:nvSpPr>
          <p:cNvPr id="250" name="Group Rows"/>
          <p:cNvSpPr/>
          <p:nvPr/>
        </p:nvSpPr>
        <p:spPr>
          <a:xfrm>
            <a:off x="9436927" y="6428587"/>
            <a:ext cx="4300838" cy="387049"/>
          </a:xfrm>
          <a:prstGeom prst="roundRect">
            <a:avLst>
              <a:gd name="adj" fmla="val 16636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Group Rows</a:t>
            </a:r>
          </a:p>
        </p:txBody>
      </p:sp>
      <p:sp>
        <p:nvSpPr>
          <p:cNvPr id="251" name="filter(.data, …)…"/>
          <p:cNvSpPr txBox="1"/>
          <p:nvPr/>
        </p:nvSpPr>
        <p:spPr>
          <a:xfrm>
            <a:off x="6076339" y="1422721"/>
            <a:ext cx="3127429" cy="5114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filter(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Extract rows that meet logical criteria.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filter_()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filter(iris, Sepal.Length &gt; 7)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distinct(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.keep_all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Remove rows with duplicate values. Also </a:t>
            </a:r>
            <a:r>
              <a:rPr b="1"/>
              <a:t>distinct_()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rgbClr val="78A642"/>
                </a:solidFill>
              </a:rPr>
              <a:t>distinct(iris, Species)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sample_frac(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tbl, size = 1, replace = FALSE, </a:t>
            </a:r>
            <a:endParaRPr sz="13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weight = NULL, .env = parent.frame()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Randomly select fraction of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sample_frac(iris, 0.5, replace = TRUE)</a:t>
            </a: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sample_n(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tbl, size, replace = FALSE, </a:t>
            </a:r>
            <a:endParaRPr sz="13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weight = NULL, .env = parent.frame()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Randomly select size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sample_n(iris, 10, replace = TRUE)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slice(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rows by position. Also </a:t>
            </a:r>
            <a:r>
              <a:rPr b="1"/>
              <a:t>slice_()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slice(iris, 10:15)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top_n(</a:t>
            </a:r>
            <a:r>
              <a:rPr i="1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n, wt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and order top n entries (by group if grouped data). </a:t>
            </a:r>
            <a:r>
              <a:rPr i="1">
                <a:solidFill>
                  <a:schemeClr val="accent1"/>
                </a:solidFill>
              </a:rPr>
              <a:t>top_n(iris, 5, Sepal.Width)</a:t>
            </a:r>
          </a:p>
        </p:txBody>
      </p:sp>
      <p:sp>
        <p:nvSpPr>
          <p:cNvPr id="252" name="Row functions return a subset of rows as a new table. Use a variant that ends in _ for non-standard evaluation friendly code."/>
          <p:cNvSpPr txBox="1"/>
          <p:nvPr/>
        </p:nvSpPr>
        <p:spPr>
          <a:xfrm>
            <a:off x="4914804" y="1063437"/>
            <a:ext cx="4140391" cy="387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 functions return a subset of rows as a new table. Use a variant that ends in _ for non-standard evaluation friendly code.</a:t>
            </a:r>
          </a:p>
        </p:txBody>
      </p:sp>
      <p:grpSp>
        <p:nvGrpSpPr>
          <p:cNvPr id="256" name="Group"/>
          <p:cNvGrpSpPr/>
          <p:nvPr/>
        </p:nvGrpSpPr>
        <p:grpSpPr>
          <a:xfrm>
            <a:off x="5016404" y="1563999"/>
            <a:ext cx="1209740" cy="611950"/>
            <a:chOff x="25400" y="25400"/>
            <a:chExt cx="1209738" cy="611949"/>
          </a:xfrm>
        </p:grpSpPr>
        <p:graphicFrame>
          <p:nvGraphicFramePr>
            <p:cNvPr id="253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254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55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260" name="Group"/>
          <p:cNvGrpSpPr/>
          <p:nvPr/>
        </p:nvGrpSpPr>
        <p:grpSpPr>
          <a:xfrm>
            <a:off x="5016404" y="2376799"/>
            <a:ext cx="1209740" cy="611950"/>
            <a:chOff x="25400" y="25400"/>
            <a:chExt cx="1209738" cy="611949"/>
          </a:xfrm>
        </p:grpSpPr>
        <p:graphicFrame>
          <p:nvGraphicFramePr>
            <p:cNvPr id="257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58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59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264" name="Group"/>
          <p:cNvGrpSpPr/>
          <p:nvPr/>
        </p:nvGrpSpPr>
        <p:grpSpPr>
          <a:xfrm>
            <a:off x="5016404" y="3247348"/>
            <a:ext cx="1209740" cy="611950"/>
            <a:chOff x="25400" y="25400"/>
            <a:chExt cx="1209738" cy="611949"/>
          </a:xfrm>
        </p:grpSpPr>
        <p:graphicFrame>
          <p:nvGraphicFramePr>
            <p:cNvPr id="261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62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63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268" name="Group"/>
          <p:cNvGrpSpPr/>
          <p:nvPr/>
        </p:nvGrpSpPr>
        <p:grpSpPr>
          <a:xfrm>
            <a:off x="5016404" y="5184697"/>
            <a:ext cx="1209740" cy="611950"/>
            <a:chOff x="25400" y="25400"/>
            <a:chExt cx="1209738" cy="611949"/>
          </a:xfrm>
        </p:grpSpPr>
        <p:graphicFrame>
          <p:nvGraphicFramePr>
            <p:cNvPr id="265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266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67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269" name="Quote Bubble"/>
          <p:cNvSpPr/>
          <p:nvPr/>
        </p:nvSpPr>
        <p:spPr>
          <a:xfrm>
            <a:off x="4902104" y="6560345"/>
            <a:ext cx="4156488" cy="8371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9888"/>
                </a:moveTo>
                <a:lnTo>
                  <a:pt x="0" y="1712"/>
                </a:lnTo>
                <a:cubicBezTo>
                  <a:pt x="0" y="766"/>
                  <a:pt x="154" y="0"/>
                  <a:pt x="345" y="0"/>
                </a:cubicBezTo>
                <a:lnTo>
                  <a:pt x="21255" y="0"/>
                </a:lnTo>
                <a:cubicBezTo>
                  <a:pt x="21446" y="0"/>
                  <a:pt x="21600" y="766"/>
                  <a:pt x="21600" y="1712"/>
                </a:cubicBezTo>
                <a:lnTo>
                  <a:pt x="21600" y="19888"/>
                </a:lnTo>
                <a:cubicBezTo>
                  <a:pt x="21600" y="20834"/>
                  <a:pt x="21446" y="21600"/>
                  <a:pt x="21255" y="21600"/>
                </a:cubicBezTo>
                <a:lnTo>
                  <a:pt x="345" y="21600"/>
                </a:lnTo>
                <a:cubicBezTo>
                  <a:pt x="154" y="21600"/>
                  <a:pt x="0" y="20834"/>
                  <a:pt x="0" y="19888"/>
                </a:cubicBezTo>
                <a:close/>
              </a:path>
            </a:pathLst>
          </a:custGeom>
          <a:solidFill>
            <a:srgbClr val="FFA941">
              <a:alpha val="2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1" sz="11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</a:p>
        </p:txBody>
      </p:sp>
      <p:sp>
        <p:nvSpPr>
          <p:cNvPr id="270" name="Logical and boolean operators to use with filter()"/>
          <p:cNvSpPr txBox="1"/>
          <p:nvPr/>
        </p:nvSpPr>
        <p:spPr>
          <a:xfrm>
            <a:off x="5294085" y="6534598"/>
            <a:ext cx="3381830" cy="29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2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Logical and boolean operators to use with filter()</a:t>
            </a:r>
          </a:p>
        </p:txBody>
      </p:sp>
      <p:sp>
        <p:nvSpPr>
          <p:cNvPr id="271" name="See ?base::logic and ?Comparison for help."/>
          <p:cNvSpPr txBox="1"/>
          <p:nvPr/>
        </p:nvSpPr>
        <p:spPr>
          <a:xfrm>
            <a:off x="5615537" y="7190944"/>
            <a:ext cx="2738926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>
              <a:lnSpc>
                <a:spcPct val="90000"/>
              </a:lnSpc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/>
            <a:r>
              <a:t>See ?base::logic and ?Comparison for help.</a:t>
            </a:r>
          </a:p>
        </p:txBody>
      </p:sp>
      <p:graphicFrame>
        <p:nvGraphicFramePr>
          <p:cNvPr id="272" name="Table"/>
          <p:cNvGraphicFramePr/>
          <p:nvPr/>
        </p:nvGraphicFramePr>
        <p:xfrm>
          <a:off x="4824038" y="6949668"/>
          <a:ext cx="4069194" cy="22181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581313"/>
                <a:gridCol w="581313"/>
                <a:gridCol w="581313"/>
                <a:gridCol w="581313"/>
                <a:gridCol w="581313"/>
                <a:gridCol w="581313"/>
                <a:gridCol w="581313"/>
              </a:tblGrid>
              <a:tr h="221810"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&gt;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&gt;=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!is.na()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!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&amp;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all()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73" name="Table"/>
          <p:cNvGraphicFramePr/>
          <p:nvPr/>
        </p:nvGraphicFramePr>
        <p:xfrm>
          <a:off x="4824038" y="6777060"/>
          <a:ext cx="4069194" cy="24884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{33BA23B1-9221-436E-865A-0063620EA4FD}</a:tableStyleId>
              </a:tblPr>
              <a:tblGrid>
                <a:gridCol w="581313"/>
                <a:gridCol w="581313"/>
                <a:gridCol w="581313"/>
                <a:gridCol w="581313"/>
                <a:gridCol w="581313"/>
                <a:gridCol w="581313"/>
                <a:gridCol w="581313"/>
              </a:tblGrid>
              <a:tr h="248840"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&lt;=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is.na()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%in%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|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any()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2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xor()</a:t>
                      </a: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277" name="Group"/>
          <p:cNvGrpSpPr/>
          <p:nvPr/>
        </p:nvGrpSpPr>
        <p:grpSpPr>
          <a:xfrm>
            <a:off x="5094420" y="7986073"/>
            <a:ext cx="1209739" cy="611950"/>
            <a:chOff x="25400" y="25400"/>
            <a:chExt cx="1209738" cy="611949"/>
          </a:xfrm>
        </p:grpSpPr>
        <p:graphicFrame>
          <p:nvGraphicFramePr>
            <p:cNvPr id="274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75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76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278" name="arrange(.data, ...)…"/>
          <p:cNvSpPr txBox="1"/>
          <p:nvPr/>
        </p:nvSpPr>
        <p:spPr>
          <a:xfrm>
            <a:off x="6076339" y="7846169"/>
            <a:ext cx="3127429" cy="1057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arrange(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Order rows by values of a column (low to high), use with </a:t>
            </a:r>
            <a:r>
              <a:rPr b="1"/>
              <a:t>desc()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order from high to low.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arrange(mtcars, mpg)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i="1"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arrange(mtcars, desc(mpg))</a:t>
            </a:r>
          </a:p>
        </p:txBody>
      </p:sp>
      <p:grpSp>
        <p:nvGrpSpPr>
          <p:cNvPr id="282" name="Group"/>
          <p:cNvGrpSpPr/>
          <p:nvPr/>
        </p:nvGrpSpPr>
        <p:grpSpPr>
          <a:xfrm>
            <a:off x="5094420" y="9445056"/>
            <a:ext cx="1209739" cy="611951"/>
            <a:chOff x="25400" y="25400"/>
            <a:chExt cx="1209738" cy="611949"/>
          </a:xfrm>
        </p:grpSpPr>
        <p:graphicFrame>
          <p:nvGraphicFramePr>
            <p:cNvPr id="279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280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81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283" name="add_row(.data, ..., .before = NULL,…"/>
          <p:cNvSpPr txBox="1"/>
          <p:nvPr/>
        </p:nvSpPr>
        <p:spPr>
          <a:xfrm>
            <a:off x="6125028" y="9248449"/>
            <a:ext cx="3127428" cy="1057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add_row(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.before = NULL, </a:t>
            </a:r>
            <a:endParaRPr sz="13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.after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Add one or more rows to a table.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i="1" sz="1200">
                <a:solidFill>
                  <a:srgbClr val="78A64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add_row(faithful, eruptions = 1, waiting = 1)</a:t>
            </a:r>
          </a:p>
        </p:txBody>
      </p:sp>
      <p:grpSp>
        <p:nvGrpSpPr>
          <p:cNvPr id="287" name="Group"/>
          <p:cNvGrpSpPr/>
          <p:nvPr/>
        </p:nvGrpSpPr>
        <p:grpSpPr>
          <a:xfrm>
            <a:off x="522990" y="1593850"/>
            <a:ext cx="1209739" cy="611950"/>
            <a:chOff x="25400" y="25400"/>
            <a:chExt cx="1209738" cy="611949"/>
          </a:xfrm>
        </p:grpSpPr>
        <p:graphicFrame>
          <p:nvGraphicFramePr>
            <p:cNvPr id="284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285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86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291" name="Group"/>
          <p:cNvGrpSpPr/>
          <p:nvPr/>
        </p:nvGrpSpPr>
        <p:grpSpPr>
          <a:xfrm>
            <a:off x="522990" y="3054350"/>
            <a:ext cx="1209739" cy="611950"/>
            <a:chOff x="25400" y="25400"/>
            <a:chExt cx="1209738" cy="611949"/>
          </a:xfrm>
        </p:grpSpPr>
        <p:graphicFrame>
          <p:nvGraphicFramePr>
            <p:cNvPr id="288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289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sp>
          <p:nvSpPr>
            <p:cNvPr id="290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292" name="Column functions return a set of columns as a new table. Use a variant that ends in _ for non-standard evaluation friendly code."/>
          <p:cNvSpPr txBox="1"/>
          <p:nvPr/>
        </p:nvSpPr>
        <p:spPr>
          <a:xfrm>
            <a:off x="385432" y="1063437"/>
            <a:ext cx="3991571" cy="387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Column functions return a set of columns as a new table. Use a variant that ends in _ for non-standard evaluation friendly code.</a:t>
            </a:r>
          </a:p>
        </p:txBody>
      </p:sp>
      <p:sp>
        <p:nvSpPr>
          <p:cNvPr id="293" name="select(.data, …)…"/>
          <p:cNvSpPr txBox="1"/>
          <p:nvPr/>
        </p:nvSpPr>
        <p:spPr>
          <a:xfrm>
            <a:off x="1561631" y="1416050"/>
            <a:ext cx="2912301" cy="2315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Extract columns by name.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select(iris, Sepal.Length, Species)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select_if(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.predicate,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Extract columns by type.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select_if(iris, is.factor)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rename(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Rename columns.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rename_()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rename(iris, Length = Sepal.Length)</a:t>
            </a:r>
          </a:p>
        </p:txBody>
      </p:sp>
      <p:grpSp>
        <p:nvGrpSpPr>
          <p:cNvPr id="297" name="Group"/>
          <p:cNvGrpSpPr/>
          <p:nvPr/>
        </p:nvGrpSpPr>
        <p:grpSpPr>
          <a:xfrm>
            <a:off x="522990" y="4803644"/>
            <a:ext cx="1209739" cy="611950"/>
            <a:chOff x="25400" y="25400"/>
            <a:chExt cx="1209738" cy="611949"/>
          </a:xfrm>
        </p:grpSpPr>
        <p:graphicFrame>
          <p:nvGraphicFramePr>
            <p:cNvPr id="294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295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96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301" name="Group"/>
          <p:cNvGrpSpPr/>
          <p:nvPr/>
        </p:nvGrpSpPr>
        <p:grpSpPr>
          <a:xfrm>
            <a:off x="522990" y="6480044"/>
            <a:ext cx="1209739" cy="611950"/>
            <a:chOff x="25400" y="25400"/>
            <a:chExt cx="1209738" cy="611949"/>
          </a:xfrm>
        </p:grpSpPr>
        <p:graphicFrame>
          <p:nvGraphicFramePr>
            <p:cNvPr id="298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299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300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305" name="Group"/>
          <p:cNvGrpSpPr/>
          <p:nvPr/>
        </p:nvGrpSpPr>
        <p:grpSpPr>
          <a:xfrm>
            <a:off x="522990" y="7453139"/>
            <a:ext cx="1120839" cy="611950"/>
            <a:chOff x="25400" y="25400"/>
            <a:chExt cx="1120838" cy="611949"/>
          </a:xfrm>
        </p:grpSpPr>
        <p:graphicFrame>
          <p:nvGraphicFramePr>
            <p:cNvPr id="302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303" name="Table"/>
            <p:cNvGraphicFramePr/>
            <p:nvPr/>
          </p:nvGraphicFramePr>
          <p:xfrm>
            <a:off x="4953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304" name="Line"/>
            <p:cNvSpPr/>
            <p:nvPr/>
          </p:nvSpPr>
          <p:spPr>
            <a:xfrm>
              <a:off x="3227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306" name="mutate(.data, …)…"/>
          <p:cNvSpPr txBox="1"/>
          <p:nvPr/>
        </p:nvSpPr>
        <p:spPr>
          <a:xfrm>
            <a:off x="1611937" y="4634721"/>
            <a:ext cx="2811689" cy="56233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new column(s).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mutate(mtcars, gpm = 1/mpg)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add_column(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.before = NULL, .after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Add new column(s).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add_column(mtcars, new = 1:32)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transmute(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new column(s), drop others.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transmute_()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transmute(mtcars, gpm = 1/mpg)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mutate_all(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funs to every column. Use with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mutate_all(faithful, funs(log(.), log2(.)))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mutate_at(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.cols,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funs to specific columns. Use with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funs()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and the helper functions for select()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mutate_at(iris, -Species, funs(log(.)))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mutate_if(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.predicate,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funs to all columns of one type. Use with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funs().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mutate_if(iris, is.numeric, funs(log(.)))</a:t>
            </a:r>
          </a:p>
        </p:txBody>
      </p:sp>
      <p:grpSp>
        <p:nvGrpSpPr>
          <p:cNvPr id="310" name="Group"/>
          <p:cNvGrpSpPr/>
          <p:nvPr/>
        </p:nvGrpSpPr>
        <p:grpSpPr>
          <a:xfrm>
            <a:off x="522990" y="8431039"/>
            <a:ext cx="1120839" cy="611950"/>
            <a:chOff x="25400" y="25400"/>
            <a:chExt cx="1120838" cy="611949"/>
          </a:xfrm>
        </p:grpSpPr>
        <p:graphicFrame>
          <p:nvGraphicFramePr>
            <p:cNvPr id="307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308" name="Table"/>
            <p:cNvGraphicFramePr/>
            <p:nvPr/>
          </p:nvGraphicFramePr>
          <p:xfrm>
            <a:off x="4953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309" name="Line"/>
            <p:cNvSpPr/>
            <p:nvPr/>
          </p:nvSpPr>
          <p:spPr>
            <a:xfrm>
              <a:off x="3227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315" name="Group"/>
          <p:cNvGrpSpPr/>
          <p:nvPr/>
        </p:nvGrpSpPr>
        <p:grpSpPr>
          <a:xfrm>
            <a:off x="2628851" y="4193795"/>
            <a:ext cx="1736219" cy="586068"/>
            <a:chOff x="88900" y="23533"/>
            <a:chExt cx="1736218" cy="586066"/>
          </a:xfrm>
        </p:grpSpPr>
        <p:graphicFrame>
          <p:nvGraphicFramePr>
            <p:cNvPr id="311" name="Table"/>
            <p:cNvGraphicFramePr/>
            <p:nvPr/>
          </p:nvGraphicFramePr>
          <p:xfrm>
            <a:off x="1583199" y="25400"/>
            <a:ext cx="241920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312" name="Table"/>
            <p:cNvGraphicFramePr/>
            <p:nvPr/>
          </p:nvGraphicFramePr>
          <p:xfrm>
            <a:off x="88900" y="25400"/>
            <a:ext cx="241919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313" name="Arrow"/>
            <p:cNvSpPr/>
            <p:nvPr/>
          </p:nvSpPr>
          <p:spPr>
            <a:xfrm>
              <a:off x="296921" y="23533"/>
              <a:ext cx="1211408" cy="467393"/>
            </a:xfrm>
            <a:prstGeom prst="rightArrow">
              <a:avLst>
                <a:gd name="adj1" fmla="val 74294"/>
                <a:gd name="adj2" fmla="val 38001"/>
              </a:avLst>
            </a:prstGeom>
            <a:gradFill flip="none" rotWithShape="1">
              <a:gsLst>
                <a:gs pos="0">
                  <a:schemeClr val="accent1"/>
                </a:gs>
                <a:gs pos="50845">
                  <a:srgbClr val="6C9DCB"/>
                </a:gs>
                <a:gs pos="100000">
                  <a:srgbClr val="D6D6D6"/>
                </a:gs>
              </a:gsLst>
              <a:lin ang="108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4" name="vectorized…"/>
            <p:cNvSpPr txBox="1"/>
            <p:nvPr/>
          </p:nvSpPr>
          <p:spPr>
            <a:xfrm>
              <a:off x="435402" y="25399"/>
              <a:ext cx="857171" cy="4520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60000"/>
                </a:lnSpc>
                <a:spcBef>
                  <a:spcPts val="300"/>
                </a:spcBef>
                <a:defRPr sz="12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vectorized</a:t>
              </a:r>
              <a:endParaRPr b="1"/>
            </a:p>
            <a:p>
              <a:pPr>
                <a:lnSpc>
                  <a:spcPct val="60000"/>
                </a:lnSpc>
                <a:spcBef>
                  <a:spcPts val="300"/>
                </a:spcBef>
                <a:defRPr sz="12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function</a:t>
              </a:r>
            </a:p>
          </p:txBody>
        </p:sp>
      </p:grpSp>
      <p:sp>
        <p:nvSpPr>
          <p:cNvPr id="316" name="Column functions apply vectorized functions to columns to create new columns. Vectorized functions take vectors as input and return vectors."/>
          <p:cNvSpPr txBox="1"/>
          <p:nvPr/>
        </p:nvSpPr>
        <p:spPr>
          <a:xfrm>
            <a:off x="500269" y="4107076"/>
            <a:ext cx="1989783" cy="6343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80000"/>
              </a:lnSpc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Column functions apply vectorized functions to columns to create new columns. Vectorized functions take vectors as input and return vectors.</a:t>
            </a:r>
          </a:p>
        </p:txBody>
      </p:sp>
      <p:grpSp>
        <p:nvGrpSpPr>
          <p:cNvPr id="320" name="Group"/>
          <p:cNvGrpSpPr/>
          <p:nvPr/>
        </p:nvGrpSpPr>
        <p:grpSpPr>
          <a:xfrm>
            <a:off x="9678868" y="1444846"/>
            <a:ext cx="1209739" cy="611950"/>
            <a:chOff x="25400" y="25400"/>
            <a:chExt cx="1209738" cy="611949"/>
          </a:xfrm>
        </p:grpSpPr>
        <p:graphicFrame>
          <p:nvGraphicFramePr>
            <p:cNvPr id="317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318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4077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4077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40774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319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324" name="Group"/>
          <p:cNvGrpSpPr/>
          <p:nvPr/>
        </p:nvGrpSpPr>
        <p:grpSpPr>
          <a:xfrm>
            <a:off x="9678868" y="4787022"/>
            <a:ext cx="1209739" cy="611951"/>
            <a:chOff x="25400" y="25400"/>
            <a:chExt cx="1209738" cy="611949"/>
          </a:xfrm>
        </p:grpSpPr>
        <p:graphicFrame>
          <p:nvGraphicFramePr>
            <p:cNvPr id="321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322" name="Table"/>
            <p:cNvGraphicFramePr/>
            <p:nvPr/>
          </p:nvGraphicFramePr>
          <p:xfrm>
            <a:off x="584200" y="27749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407742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323" name="Line"/>
            <p:cNvSpPr/>
            <p:nvPr/>
          </p:nvSpPr>
          <p:spPr>
            <a:xfrm>
              <a:off x="411614" y="142049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325" name="summarise(.data, …)…"/>
          <p:cNvSpPr txBox="1"/>
          <p:nvPr/>
        </p:nvSpPr>
        <p:spPr>
          <a:xfrm>
            <a:off x="10568695" y="1201779"/>
            <a:ext cx="3055813" cy="5114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table of summaries.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summarise(mtcars, avg = mean(mpg))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summarise_all(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summary funs to all columns. Use with </a:t>
            </a:r>
            <a:r>
              <a:rPr b="1"/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summarise_all(iris, funs(mean, sd))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summarise_at(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.cols,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summary funs to specific columns. Use with </a:t>
            </a:r>
            <a:r>
              <a:rPr b="1"/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summarise_at(iris, "Sepal.Width", funs(sd))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summarise_if(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.predicate,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summary funs to columns of one type. Use with </a:t>
            </a:r>
            <a:r>
              <a:rPr b="1"/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summarise_if(iris, is.numeric, funs(mean, sd))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count(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..., wt = NULL, sort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Count number of rows in each group defined by the variables in .…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count_()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count(iris, Species)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tally(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wt, sort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Count number of rows in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tally(iris)</a:t>
            </a:r>
          </a:p>
        </p:txBody>
      </p:sp>
      <p:sp>
        <p:nvSpPr>
          <p:cNvPr id="326" name="Summarise functions apply summary functions to columns to create a new table. Summary functions take vectors as input and return one value."/>
          <p:cNvSpPr txBox="1"/>
          <p:nvPr/>
        </p:nvSpPr>
        <p:spPr>
          <a:xfrm>
            <a:off x="9712203" y="738072"/>
            <a:ext cx="1989782" cy="6343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l" defTabSz="549148">
              <a:lnSpc>
                <a:spcPct val="80000"/>
              </a:lnSpc>
              <a:defRPr sz="1034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Summarise functions apply summary functions to columns to create a new table. Summary functions take vectors as input and return one value.</a:t>
            </a:r>
          </a:p>
        </p:txBody>
      </p:sp>
      <p:grpSp>
        <p:nvGrpSpPr>
          <p:cNvPr id="332" name="Group"/>
          <p:cNvGrpSpPr/>
          <p:nvPr/>
        </p:nvGrpSpPr>
        <p:grpSpPr>
          <a:xfrm>
            <a:off x="11840784" y="826658"/>
            <a:ext cx="1736218" cy="749301"/>
            <a:chOff x="25400" y="25400"/>
            <a:chExt cx="1736217" cy="749299"/>
          </a:xfrm>
        </p:grpSpPr>
        <p:graphicFrame>
          <p:nvGraphicFramePr>
            <p:cNvPr id="327" name="Table"/>
            <p:cNvGraphicFramePr/>
            <p:nvPr/>
          </p:nvGraphicFramePr>
          <p:xfrm>
            <a:off x="1519699" y="190500"/>
            <a:ext cx="241919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328" name="Table"/>
            <p:cNvGraphicFramePr/>
            <p:nvPr/>
          </p:nvGraphicFramePr>
          <p:xfrm>
            <a:off x="25400" y="25400"/>
            <a:ext cx="241919" cy="5842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329" name="Triangle"/>
            <p:cNvSpPr/>
            <p:nvPr/>
          </p:nvSpPr>
          <p:spPr>
            <a:xfrm rot="5400000">
              <a:off x="612612" y="-352185"/>
              <a:ext cx="443296" cy="1202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10020">
                  <a:schemeClr val="accent1"/>
                </a:gs>
                <a:gs pos="54709">
                  <a:srgbClr val="6C9DCB"/>
                </a:gs>
                <a:gs pos="100000">
                  <a:srgbClr val="D6D6D6"/>
                </a:gs>
              </a:gsLst>
              <a:path path="shape">
                <a:fillToRect l="50000" t="22662" r="50000" b="77337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0" name="Triangle"/>
            <p:cNvSpPr/>
            <p:nvPr/>
          </p:nvSpPr>
          <p:spPr>
            <a:xfrm rot="5400000">
              <a:off x="1178193" y="104298"/>
              <a:ext cx="251183" cy="289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1" name="summary…"/>
            <p:cNvSpPr txBox="1"/>
            <p:nvPr/>
          </p:nvSpPr>
          <p:spPr>
            <a:xfrm>
              <a:off x="187219" y="31540"/>
              <a:ext cx="733448" cy="413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50000"/>
                </a:lnSpc>
                <a:spcBef>
                  <a:spcPts val="300"/>
                </a:spcBef>
                <a:defRPr sz="11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summary</a:t>
              </a:r>
              <a:endParaRPr b="1"/>
            </a:p>
            <a:p>
              <a:pPr>
                <a:lnSpc>
                  <a:spcPct val="50000"/>
                </a:lnSpc>
                <a:spcBef>
                  <a:spcPts val="300"/>
                </a:spcBef>
                <a:defRPr sz="11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function</a:t>
              </a:r>
            </a:p>
          </p:txBody>
        </p:sp>
      </p:grpSp>
      <p:sp>
        <p:nvSpPr>
          <p:cNvPr id="333" name="group_by(.data, ..., add = FALSE)…"/>
          <p:cNvSpPr txBox="1"/>
          <p:nvPr/>
        </p:nvSpPr>
        <p:spPr>
          <a:xfrm>
            <a:off x="9763526" y="8323187"/>
            <a:ext cx="3658188" cy="2046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group_by(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add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copy of table grouped by …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group_by_()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g_iris &lt;- group_by(iris, Species)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ungroup(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ungrouped copy of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ungroup(g_iris)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groups(</a:t>
            </a:r>
            <a:r>
              <a:rPr sz="13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grouping criteria of grouped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groups(g_iris)</a:t>
            </a:r>
          </a:p>
        </p:txBody>
      </p:sp>
      <p:grpSp>
        <p:nvGrpSpPr>
          <p:cNvPr id="341" name="Group"/>
          <p:cNvGrpSpPr/>
          <p:nvPr/>
        </p:nvGrpSpPr>
        <p:grpSpPr>
          <a:xfrm>
            <a:off x="9697364" y="7418889"/>
            <a:ext cx="1804650" cy="1274325"/>
            <a:chOff x="25400" y="25400"/>
            <a:chExt cx="1804648" cy="1274323"/>
          </a:xfrm>
        </p:grpSpPr>
        <p:graphicFrame>
          <p:nvGraphicFramePr>
            <p:cNvPr id="334" name="Table"/>
            <p:cNvGraphicFramePr/>
            <p:nvPr/>
          </p:nvGraphicFramePr>
          <p:xfrm>
            <a:off x="25400" y="73096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335" name="Table"/>
            <p:cNvGraphicFramePr/>
            <p:nvPr/>
          </p:nvGraphicFramePr>
          <p:xfrm>
            <a:off x="6096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336" name="Line"/>
            <p:cNvSpPr/>
            <p:nvPr/>
          </p:nvSpPr>
          <p:spPr>
            <a:xfrm>
              <a:off x="404248" y="531713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337" name="Table"/>
            <p:cNvGraphicFramePr/>
            <p:nvPr/>
          </p:nvGraphicFramePr>
          <p:xfrm>
            <a:off x="610924" y="417413"/>
            <a:ext cx="650940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338" name="Table"/>
            <p:cNvGraphicFramePr/>
            <p:nvPr/>
          </p:nvGraphicFramePr>
          <p:xfrm>
            <a:off x="611592" y="690123"/>
            <a:ext cx="650940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14300"/>
                  <a:gridCol w="114300"/>
                  <a:gridCol w="1143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339" name="Table"/>
            <p:cNvGraphicFramePr/>
            <p:nvPr/>
          </p:nvGraphicFramePr>
          <p:xfrm>
            <a:off x="1179110" y="303113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17744"/>
                  <a:gridCol w="117744"/>
                  <a:gridCol w="117744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/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340" name="Line"/>
            <p:cNvSpPr/>
            <p:nvPr/>
          </p:nvSpPr>
          <p:spPr>
            <a:xfrm>
              <a:off x="1020897" y="531713"/>
              <a:ext cx="139605" cy="1"/>
            </a:xfrm>
            <a:prstGeom prst="line">
              <a:avLst/>
            </a:prstGeom>
            <a:noFill/>
            <a:ln w="12700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342" name="Use group_by() to created a &quot;grouped&quot; copy of a table. dplyr functions will manipulate each &quot;group&quot; separately and then combine the results."/>
          <p:cNvSpPr txBox="1"/>
          <p:nvPr/>
        </p:nvSpPr>
        <p:spPr>
          <a:xfrm>
            <a:off x="9723456" y="6837405"/>
            <a:ext cx="3738328" cy="51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80000"/>
              </a:lnSpc>
              <a:defRPr sz="12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group_by()</a:t>
            </a:r>
            <a:r>
              <a:t> to created a "grouped" copy of a table. dplyr functions will manipulate each "group" separately and then combine the results.</a:t>
            </a:r>
          </a:p>
        </p:txBody>
      </p:sp>
      <p:sp>
        <p:nvSpPr>
          <p:cNvPr id="343" name="mtcars %&gt;%…"/>
          <p:cNvSpPr txBox="1"/>
          <p:nvPr/>
        </p:nvSpPr>
        <p:spPr>
          <a:xfrm>
            <a:off x="10928656" y="7356321"/>
            <a:ext cx="2738927" cy="7898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mtcars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group_by(cyl)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summarise(avg = mean(mpg))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Rounded Rectangle"/>
          <p:cNvSpPr/>
          <p:nvPr/>
        </p:nvSpPr>
        <p:spPr>
          <a:xfrm>
            <a:off x="237686" y="1901745"/>
            <a:ext cx="4288137" cy="8467049"/>
          </a:xfrm>
          <a:prstGeom prst="roundRect">
            <a:avLst>
              <a:gd name="adj" fmla="val 1477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346" name="The tibble package provides a new S3 class for storing tabular data, the tibble. Tibbles inherit the data frame class, but add two improved behaviors:…"/>
          <p:cNvSpPr txBox="1"/>
          <p:nvPr/>
        </p:nvSpPr>
        <p:spPr>
          <a:xfrm>
            <a:off x="431165" y="2240663"/>
            <a:ext cx="3895954" cy="1799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The </a:t>
            </a:r>
            <a:r>
              <a:rPr b="1"/>
              <a:t>tibble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package provides a new S3 class for storing tabular data, the tibble. Tibbles inherit the data frame class, but add two improved behaviors: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342900" indent="-228600" algn="l">
              <a:lnSpc>
                <a:spcPct val="90000"/>
              </a:lnSpc>
              <a:spcBef>
                <a:spcPts val="300"/>
              </a:spcBef>
              <a:buSzPct val="100000"/>
              <a:buChar char="•"/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Display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-  When you print a tibble, R provides a concise view of the data that fits on one screen.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342900" indent="-228600" algn="l">
              <a:lnSpc>
                <a:spcPct val="90000"/>
              </a:lnSpc>
              <a:buSzPct val="100000"/>
              <a:buChar char="•"/>
              <a:defRPr sz="12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Subsetting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- [ always returns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342900" indent="-228600" algn="l">
              <a:lnSpc>
                <a:spcPct val="90000"/>
              </a:lnSpc>
              <a:buSzPct val="100000"/>
              <a:buChar char="•"/>
              <a:defRPr sz="12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 new tibble, [[ and $ always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342900" indent="-228600" algn="l">
              <a:lnSpc>
                <a:spcPct val="90000"/>
              </a:lnSpc>
              <a:buSzPct val="100000"/>
              <a:buChar char="•"/>
              <a:defRPr sz="12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a vector.</a:t>
            </a:r>
          </a:p>
        </p:txBody>
      </p:sp>
      <p:sp>
        <p:nvSpPr>
          <p:cNvPr id="347" name="Rounded Rectangle"/>
          <p:cNvSpPr/>
          <p:nvPr/>
        </p:nvSpPr>
        <p:spPr>
          <a:xfrm>
            <a:off x="4702062" y="1901745"/>
            <a:ext cx="9049076" cy="8467049"/>
          </a:xfrm>
          <a:prstGeom prst="roundRect">
            <a:avLst>
              <a:gd name="adj" fmla="val 748"/>
            </a:avLst>
          </a:prstGeom>
          <a:solidFill>
            <a:srgbClr val="FFA941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348" name="Data Transformation…"/>
          <p:cNvSpPr txBox="1"/>
          <p:nvPr>
            <p:ph type="title"/>
          </p:nvPr>
        </p:nvSpPr>
        <p:spPr>
          <a:xfrm>
            <a:off x="264449" y="27222"/>
            <a:ext cx="4229386" cy="1413906"/>
          </a:xfrm>
          <a:prstGeom prst="rect">
            <a:avLst/>
          </a:prstGeom>
        </p:spPr>
        <p:txBody>
          <a:bodyPr/>
          <a:lstStyle/>
          <a:p>
            <a:pPr defTabSz="303783">
              <a:lnSpc>
                <a:spcPct val="80000"/>
              </a:lnSpc>
              <a:defRPr sz="4576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3432"/>
              <a:t>Data Transformation</a:t>
            </a:r>
            <a:r>
              <a:t> </a:t>
            </a:r>
          </a:p>
          <a:p>
            <a:pPr defTabSz="303783">
              <a:lnSpc>
                <a:spcPct val="90000"/>
              </a:lnSpc>
              <a:defRPr sz="2496">
                <a:solidFill>
                  <a:srgbClr val="FFA94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with dplyr and tibble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defTabSz="303783">
              <a:lnSpc>
                <a:spcPct val="90000"/>
              </a:lnSpc>
              <a:defRPr sz="2132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Cheat Sheet </a:t>
            </a:r>
          </a:p>
        </p:txBody>
      </p:sp>
      <p:sp>
        <p:nvSpPr>
          <p:cNvPr id="349" name="Rounded Rectangle"/>
          <p:cNvSpPr/>
          <p:nvPr/>
        </p:nvSpPr>
        <p:spPr>
          <a:xfrm>
            <a:off x="9284888" y="7047251"/>
            <a:ext cx="4351637" cy="2213034"/>
          </a:xfrm>
          <a:prstGeom prst="roundRect">
            <a:avLst>
              <a:gd name="adj" fmla="val 286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350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351" name="Rounded Rectangle"/>
          <p:cNvSpPr/>
          <p:nvPr/>
        </p:nvSpPr>
        <p:spPr>
          <a:xfrm>
            <a:off x="4811160" y="2303522"/>
            <a:ext cx="4351637" cy="6957295"/>
          </a:xfrm>
          <a:prstGeom prst="roundRect">
            <a:avLst>
              <a:gd name="adj" fmla="val 1455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352" name="Rounded Rectangle"/>
          <p:cNvSpPr/>
          <p:nvPr/>
        </p:nvSpPr>
        <p:spPr>
          <a:xfrm>
            <a:off x="9284888" y="2303522"/>
            <a:ext cx="4351637" cy="4646513"/>
          </a:xfrm>
          <a:prstGeom prst="roundRect">
            <a:avLst>
              <a:gd name="adj" fmla="val 1455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pic>
        <p:nvPicPr>
          <p:cNvPr id="353" name="Group" descr="Group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54758" y="1404739"/>
            <a:ext cx="1057493" cy="371181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Tibbles  - An enhanced data frame"/>
          <p:cNvSpPr/>
          <p:nvPr/>
        </p:nvSpPr>
        <p:spPr>
          <a:xfrm>
            <a:off x="235534" y="1901745"/>
            <a:ext cx="4287217" cy="323549"/>
          </a:xfrm>
          <a:prstGeom prst="roundRect">
            <a:avLst>
              <a:gd name="adj" fmla="val 1990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9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000"/>
              <a:t>Tibbles</a:t>
            </a:r>
            <a: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 sz="150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 An enhanced data frame</a:t>
            </a:r>
          </a:p>
        </p:txBody>
      </p:sp>
      <p:sp>
        <p:nvSpPr>
          <p:cNvPr id="355" name="tibble(…)…"/>
          <p:cNvSpPr txBox="1"/>
          <p:nvPr/>
        </p:nvSpPr>
        <p:spPr>
          <a:xfrm>
            <a:off x="353444" y="7524113"/>
            <a:ext cx="4140391" cy="28634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tibble(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Construct a tibble.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tribble(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Construct a tibble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(transposed).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as_tibble(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Convert data frame to tibble. Alias: </a:t>
            </a:r>
            <a:r>
              <a:rPr b="1"/>
              <a:t>as_data_frame()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enframe(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name = "name", value = "value"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Converts named vector to a tibble with a names column and a values column.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glimpse(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width = NULL,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Transposed view of a data frame or tibble.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is.tibble(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Test whether x is a tibble.</a:t>
            </a:r>
          </a:p>
        </p:txBody>
      </p:sp>
      <p:sp>
        <p:nvSpPr>
          <p:cNvPr id="356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357" name="Combining Tables"/>
          <p:cNvSpPr/>
          <p:nvPr/>
        </p:nvSpPr>
        <p:spPr>
          <a:xfrm>
            <a:off x="4715466" y="1901745"/>
            <a:ext cx="9022268" cy="323549"/>
          </a:xfrm>
          <a:prstGeom prst="roundRect">
            <a:avLst>
              <a:gd name="adj" fmla="val 1990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Combining Tables</a:t>
            </a:r>
          </a:p>
        </p:txBody>
      </p:sp>
      <p:sp>
        <p:nvSpPr>
          <p:cNvPr id="358" name="Join dplyr functions with the pipe (%&gt;%) to create multi-step analyses."/>
          <p:cNvSpPr txBox="1"/>
          <p:nvPr/>
        </p:nvSpPr>
        <p:spPr>
          <a:xfrm>
            <a:off x="7790646" y="567921"/>
            <a:ext cx="2565585" cy="5925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43305">
              <a:lnSpc>
                <a:spcPct val="90000"/>
              </a:lnSpc>
              <a:spcBef>
                <a:spcPts val="400"/>
              </a:spcBef>
              <a:defRPr sz="1302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dplyr functions with the pipe (</a:t>
            </a:r>
            <a:r>
              <a:rPr b="1"/>
              <a:t>%&gt;%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) to create multi-step analyses.</a:t>
            </a:r>
          </a:p>
        </p:txBody>
      </p:sp>
      <p:sp>
        <p:nvSpPr>
          <p:cNvPr id="359" name="dplyr  - A grammar of data manipulation"/>
          <p:cNvSpPr/>
          <p:nvPr/>
        </p:nvSpPr>
        <p:spPr>
          <a:xfrm>
            <a:off x="4715466" y="247047"/>
            <a:ext cx="9022268" cy="323549"/>
          </a:xfrm>
          <a:prstGeom prst="roundRect">
            <a:avLst>
              <a:gd name="adj" fmla="val 1990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000"/>
              <a:t>dplyr</a:t>
            </a:r>
            <a:r>
              <a:t>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 A grammar of data manipulation</a:t>
            </a:r>
          </a:p>
        </p:txBody>
      </p:sp>
      <p:sp>
        <p:nvSpPr>
          <p:cNvPr id="360" name="dplyr provides functions for transforming tables (tibbles or data frames) that:…"/>
          <p:cNvSpPr txBox="1"/>
          <p:nvPr/>
        </p:nvSpPr>
        <p:spPr>
          <a:xfrm>
            <a:off x="4735434" y="455158"/>
            <a:ext cx="2791921" cy="15548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 provides functions for transforming tables (tibbles or data frames) that: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28600" indent="-228600" algn="l">
              <a:lnSpc>
                <a:spcPct val="90000"/>
              </a:lnSpc>
              <a:buSzPct val="100000"/>
              <a:buAutoNum type="arabicPeriod" startAt="1"/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Combine </a:t>
            </a:r>
            <a:r>
              <a:rPr b="1">
                <a:solidFill>
                  <a:schemeClr val="accent1"/>
                </a:solidFill>
              </a:rPr>
              <a:t>tables</a:t>
            </a:r>
            <a:r>
              <a:rPr>
                <a:solidFill>
                  <a:srgbClr val="FFA94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(below)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28600" indent="-228600" algn="l">
              <a:lnSpc>
                <a:spcPct val="90000"/>
              </a:lnSpc>
              <a:buSzPct val="100000"/>
              <a:buAutoNum type="arabicPeriod" startAt="1"/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Manipulate </a:t>
            </a:r>
            <a:r>
              <a:rPr b="1">
                <a:solidFill>
                  <a:schemeClr val="accent1"/>
                </a:solidFill>
              </a:rPr>
              <a:t>rows </a:t>
            </a:r>
            <a:r>
              <a:rPr>
                <a:solidFill>
                  <a:srgbClr val="FFA94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(see back)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28600" indent="-2286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1"/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Manipulate </a:t>
            </a:r>
            <a:r>
              <a:rPr b="1">
                <a:solidFill>
                  <a:schemeClr val="accent1"/>
                </a:solidFill>
              </a:rPr>
              <a:t>columns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rgbClr val="FFA94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(see back)</a:t>
            </a:r>
            <a:endParaRPr>
              <a:solidFill>
                <a:srgbClr val="FFA94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variants that end in _ for Non-standard evaluation safe code.</a:t>
            </a:r>
          </a:p>
        </p:txBody>
      </p:sp>
      <p:sp>
        <p:nvSpPr>
          <p:cNvPr id="361" name="Learn more with browseVignettes(package = c(&quot;dplyr&quot;, &quot;tibble&quot;))  •  dplyr  0.5.0 •  tibble  1.2.0  •  Updated: 11/16"/>
          <p:cNvSpPr txBox="1"/>
          <p:nvPr/>
        </p:nvSpPr>
        <p:spPr>
          <a:xfrm>
            <a:off x="8335534" y="10404410"/>
            <a:ext cx="5390848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"tibble"))  </a:t>
            </a:r>
            <a:r>
              <a:t>•  dplyr  0.5.0 •  tibble  1.2.0  •  Updated: 11/16</a:t>
            </a:r>
          </a:p>
        </p:txBody>
      </p:sp>
      <p:sp>
        <p:nvSpPr>
          <p:cNvPr id="362" name="data frame display"/>
          <p:cNvSpPr txBox="1"/>
          <p:nvPr/>
        </p:nvSpPr>
        <p:spPr>
          <a:xfrm>
            <a:off x="2783033" y="5817398"/>
            <a:ext cx="1333879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200">
                <a:solidFill>
                  <a:srgbClr val="FFA94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data frame display</a:t>
            </a:r>
          </a:p>
        </p:txBody>
      </p:sp>
      <p:sp>
        <p:nvSpPr>
          <p:cNvPr id="363" name="tibble display"/>
          <p:cNvSpPr txBox="1"/>
          <p:nvPr/>
        </p:nvSpPr>
        <p:spPr>
          <a:xfrm>
            <a:off x="2944806" y="4535207"/>
            <a:ext cx="1010334" cy="29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200">
                <a:solidFill>
                  <a:srgbClr val="FFA94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tibble </a:t>
            </a:r>
            <a:r>
              <a:t>display</a:t>
            </a:r>
          </a:p>
        </p:txBody>
      </p:sp>
      <p:sp>
        <p:nvSpPr>
          <p:cNvPr id="364" name="Line"/>
          <p:cNvSpPr/>
          <p:nvPr/>
        </p:nvSpPr>
        <p:spPr>
          <a:xfrm>
            <a:off x="195418" y="7229161"/>
            <a:ext cx="4334387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365" name="Control the default appearance with options:…"/>
          <p:cNvSpPr txBox="1"/>
          <p:nvPr/>
        </p:nvSpPr>
        <p:spPr>
          <a:xfrm>
            <a:off x="431165" y="6038354"/>
            <a:ext cx="3895954" cy="1139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 defTabSz="566674">
              <a:lnSpc>
                <a:spcPct val="90000"/>
              </a:lnSpc>
              <a:spcBef>
                <a:spcPts val="200"/>
              </a:spcBef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Control the default appearance with options: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332613" indent="-221742" algn="l" defTabSz="566674">
              <a:lnSpc>
                <a:spcPct val="90000"/>
              </a:lnSpc>
              <a:spcBef>
                <a:spcPts val="200"/>
              </a:spcBef>
              <a:buSzPct val="100000"/>
              <a:buChar char="•"/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options(tibble.print_max = n, tibble.print_min = m)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: if there are more than </a:t>
            </a:r>
            <a:r>
              <a:t>n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rows, print only the first </a:t>
            </a:r>
            <a:r>
              <a:t>m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rows.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332613" indent="-221742" algn="l" defTabSz="566674">
              <a:lnSpc>
                <a:spcPct val="90000"/>
              </a:lnSpc>
              <a:spcBef>
                <a:spcPts val="200"/>
              </a:spcBef>
              <a:buSzPct val="100000"/>
              <a:buChar char="•"/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options(tibble.print_max = Inf, tibble.width = Inf)</a:t>
            </a:r>
            <a:r>
              <a:t>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always show all rows and all columns.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indent="110871" algn="l" defTabSz="566674">
              <a:lnSpc>
                <a:spcPct val="90000"/>
              </a:lnSpc>
              <a:spcBef>
                <a:spcPts val="200"/>
              </a:spcBef>
              <a:defRPr sz="116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View entire data set with </a:t>
            </a:r>
            <a:r>
              <a:rPr b="1"/>
              <a:t>View(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title</a:t>
            </a:r>
            <a:r>
              <a:rPr b="1"/>
              <a:t>)</a:t>
            </a:r>
          </a:p>
        </p:txBody>
      </p:sp>
      <p:sp>
        <p:nvSpPr>
          <p:cNvPr id="366" name="Construct a tibble in two ways"/>
          <p:cNvSpPr txBox="1"/>
          <p:nvPr/>
        </p:nvSpPr>
        <p:spPr>
          <a:xfrm>
            <a:off x="1123491" y="7203351"/>
            <a:ext cx="2414751" cy="337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400">
                <a:solidFill>
                  <a:srgbClr val="FFA94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Construct a tibble in two ways</a:t>
            </a:r>
          </a:p>
        </p:txBody>
      </p:sp>
      <p:graphicFrame>
        <p:nvGraphicFramePr>
          <p:cNvPr id="367" name="Table"/>
          <p:cNvGraphicFramePr/>
          <p:nvPr/>
        </p:nvGraphicFramePr>
        <p:xfrm>
          <a:off x="1092189" y="3908026"/>
          <a:ext cx="952501" cy="212607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17475"/>
                <a:gridCol w="117475"/>
                <a:gridCol w="117475"/>
                <a:gridCol w="117475"/>
                <a:gridCol w="117475"/>
                <a:gridCol w="117475"/>
                <a:gridCol w="117475"/>
                <a:gridCol w="117475"/>
              </a:tblGrid>
              <a:tr h="115491">
                <a:tc>
                  <a:txBody>
                    <a:bodyPr/>
                    <a:lstStyle/>
                    <a:p>
                      <a:pPr algn="l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200">
                          <a:sym typeface="Helvetica"/>
                        </a:rPr>
                        <a:t>
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solidFill>
                            <a:srgbClr val="FFFFFF"/>
                          </a:solidFill>
                          <a:sym typeface="Helvetica"/>
                        </a:rPr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3600">
                          <a:solidFill>
                            <a:srgbClr val="FFFFFF"/>
                          </a:solidFill>
                          <a:sym typeface="Helvetica"/>
                        </a:rPr>
                        <a:t>wind</a:t>
                      </a: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A6AAA9"/>
                    </a:solidFill>
                  </a:tcPr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15491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368" name="Shape"/>
          <p:cNvSpPr/>
          <p:nvPr/>
        </p:nvSpPr>
        <p:spPr>
          <a:xfrm>
            <a:off x="1104503" y="3251034"/>
            <a:ext cx="1842413" cy="13318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711"/>
                </a:moveTo>
                <a:lnTo>
                  <a:pt x="19128" y="0"/>
                </a:lnTo>
                <a:lnTo>
                  <a:pt x="21600" y="12452"/>
                </a:lnTo>
                <a:lnTo>
                  <a:pt x="19072" y="21600"/>
                </a:lnTo>
                <a:lnTo>
                  <a:pt x="63" y="18298"/>
                </a:lnTo>
                <a:lnTo>
                  <a:pt x="0" y="10711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graphicFrame>
        <p:nvGraphicFramePr>
          <p:cNvPr id="369" name="Table"/>
          <p:cNvGraphicFramePr/>
          <p:nvPr/>
        </p:nvGraphicFramePr>
        <p:xfrm>
          <a:off x="1097449" y="3905144"/>
          <a:ext cx="952501" cy="212607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algn="l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 sz="1200">
                          <a:solidFill>
                            <a:srgbClr val="000000"/>
                          </a:solidFill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chemeClr val="accent1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sp>
        <p:nvSpPr>
          <p:cNvPr id="370" name="Shape"/>
          <p:cNvSpPr/>
          <p:nvPr/>
        </p:nvSpPr>
        <p:spPr>
          <a:xfrm>
            <a:off x="1684469" y="4799879"/>
            <a:ext cx="1163559" cy="10875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796"/>
                </a:moveTo>
                <a:lnTo>
                  <a:pt x="19548" y="0"/>
                </a:lnTo>
                <a:lnTo>
                  <a:pt x="21600" y="11382"/>
                </a:lnTo>
                <a:lnTo>
                  <a:pt x="19425" y="21600"/>
                </a:lnTo>
                <a:lnTo>
                  <a:pt x="100" y="10397"/>
                </a:lnTo>
                <a:lnTo>
                  <a:pt x="0" y="796"/>
                </a:lnTo>
                <a:close/>
              </a:path>
            </a:pathLst>
          </a:custGeom>
          <a:solidFill>
            <a:schemeClr val="accent1">
              <a:alpha val="25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graphicFrame>
        <p:nvGraphicFramePr>
          <p:cNvPr id="371" name="Table"/>
          <p:cNvGraphicFramePr/>
          <p:nvPr/>
        </p:nvGraphicFramePr>
        <p:xfrm>
          <a:off x="1681268" y="4839349"/>
          <a:ext cx="952501" cy="212607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14300"/>
                <a:gridCol w="114300"/>
                <a:gridCol w="1143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 sz="3600">
                          <a:solidFill>
                            <a:srgbClr val="000000"/>
                          </a:solidFill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 sz="3600">
                          <a:solidFill>
                            <a:srgbClr val="000000"/>
                          </a:solidFill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 sz="3600">
                          <a:solidFill>
                            <a:srgbClr val="000000"/>
                          </a:solidFill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sp>
        <p:nvSpPr>
          <p:cNvPr id="372" name="# A tibble: 234 × 6…"/>
          <p:cNvSpPr/>
          <p:nvPr/>
        </p:nvSpPr>
        <p:spPr>
          <a:xfrm>
            <a:off x="2722789" y="3255827"/>
            <a:ext cx="1464340" cy="1330376"/>
          </a:xfrm>
          <a:prstGeom prst="rect">
            <a:avLst/>
          </a:prstGeom>
          <a:solidFill>
            <a:srgbClr val="FFFFFF"/>
          </a:solidFill>
          <a:ln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 A tibble: 234 × 6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 manufacturer      model displ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        &lt;chr&gt;      &lt;chr&gt; &lt;dbl&gt;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          audi         a4   1.8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2          audi         a4   1.8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3          audi         a4   2.0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4          audi         a4   2.0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5          audi         a4   2.8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6          audi         a4   2.8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7          audi         a4   3.1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8          audi a4 quattro   1.8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9          audi a4 quattro   1.8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10         audi a4 quattro   2.0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 ... with 224 more rows, and 3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   more variables: year &lt;int&gt;,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   cyl &lt;int&gt;, trans &lt;chr&gt;</a:t>
            </a:r>
          </a:p>
        </p:txBody>
      </p:sp>
      <p:sp>
        <p:nvSpPr>
          <p:cNvPr id="373" name="156 1999   6   auto(l4)…"/>
          <p:cNvSpPr/>
          <p:nvPr/>
        </p:nvSpPr>
        <p:spPr>
          <a:xfrm>
            <a:off x="2722789" y="4807074"/>
            <a:ext cx="1464340" cy="1080690"/>
          </a:xfrm>
          <a:prstGeom prst="rect">
            <a:avLst/>
          </a:prstGeom>
          <a:solidFill>
            <a:srgbClr val="FFFFFF"/>
          </a:solidFill>
          <a:ln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156 1999   6   auto(l4)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157 1999   6   auto(l4)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158 2008   6   auto(l4)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159 2008   8   auto(s4)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160 1999   4 manual(m5)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161 1999   4   auto(l4)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162 2008   4 manual(m5)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163 2008   4 manual(m5)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164 2008   4   auto(l4)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165 2008   4   auto(l4)</a:t>
            </a:r>
          </a:p>
          <a:p>
            <a:pPr algn="l">
              <a:defRPr sz="550">
                <a:solidFill>
                  <a:schemeClr val="accent1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166 1999   4   auto(l4)</a:t>
            </a:r>
          </a:p>
          <a:p>
            <a:pPr algn="l">
              <a:defRPr sz="550">
                <a:latin typeface="Menlo"/>
                <a:ea typeface="Menlo"/>
                <a:cs typeface="Menlo"/>
                <a:sym typeface="Menlo"/>
              </a:defRPr>
            </a:pPr>
            <a:r>
              <a:t> [ reached getOption("max.print") -- omitted 68 rows ]</a:t>
            </a:r>
          </a:p>
        </p:txBody>
      </p:sp>
      <p:sp>
        <p:nvSpPr>
          <p:cNvPr id="374" name="A table to display"/>
          <p:cNvSpPr txBox="1"/>
          <p:nvPr/>
        </p:nvSpPr>
        <p:spPr>
          <a:xfrm>
            <a:off x="1173517" y="5643464"/>
            <a:ext cx="777144" cy="452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lvl="1" indent="0">
              <a:lnSpc>
                <a:spcPct val="80000"/>
              </a:lnSpc>
              <a:defRPr sz="1200">
                <a:solidFill>
                  <a:srgbClr val="FFA94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A table to display</a:t>
            </a:r>
          </a:p>
        </p:txBody>
      </p:sp>
      <p:sp>
        <p:nvSpPr>
          <p:cNvPr id="375" name="Combining Columns"/>
          <p:cNvSpPr txBox="1"/>
          <p:nvPr/>
        </p:nvSpPr>
        <p:spPr>
          <a:xfrm>
            <a:off x="5801346" y="2250751"/>
            <a:ext cx="2034716" cy="388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Combining Columns</a:t>
            </a:r>
          </a:p>
        </p:txBody>
      </p:sp>
      <p:sp>
        <p:nvSpPr>
          <p:cNvPr id="376" name="Combining Rows"/>
          <p:cNvSpPr txBox="1"/>
          <p:nvPr/>
        </p:nvSpPr>
        <p:spPr>
          <a:xfrm>
            <a:off x="10572876" y="2291695"/>
            <a:ext cx="1712161" cy="388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Combining Rows</a:t>
            </a:r>
          </a:p>
        </p:txBody>
      </p:sp>
      <p:sp>
        <p:nvSpPr>
          <p:cNvPr id="377" name="Line"/>
          <p:cNvSpPr/>
          <p:nvPr/>
        </p:nvSpPr>
        <p:spPr>
          <a:xfrm>
            <a:off x="4803010" y="4304027"/>
            <a:ext cx="4359788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378" name="%&gt;%…"/>
          <p:cNvSpPr txBox="1"/>
          <p:nvPr/>
        </p:nvSpPr>
        <p:spPr>
          <a:xfrm>
            <a:off x="10458470" y="541745"/>
            <a:ext cx="3257738" cy="1331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Passes object on left hand side as first argument (or . argument) of function on right hand side.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defRPr i="1" sz="1000">
                <a:latin typeface="Menlo"/>
                <a:ea typeface="Menlo"/>
                <a:cs typeface="Menlo"/>
                <a:sym typeface="Menlo"/>
              </a:defRPr>
            </a:pPr>
            <a:r>
              <a:t> </a:t>
            </a:r>
            <a:r>
              <a:rPr b="1"/>
              <a:t> </a:t>
            </a:r>
            <a:r>
              <a:rPr b="1" i="0"/>
              <a:t>x %&gt;% f(y)</a:t>
            </a:r>
            <a:r>
              <a:t> </a:t>
            </a:r>
            <a:r>
              <a:rPr sz="1300">
                <a:latin typeface="Source Sans Pro"/>
                <a:ea typeface="Source Sans Pro"/>
                <a:cs typeface="Source Sans Pro"/>
                <a:sym typeface="Source Sans Pro"/>
              </a:rPr>
              <a:t>is the same as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  </a:t>
            </a:r>
            <a:r>
              <a:rPr b="1" i="0"/>
              <a:t>f(x, y)</a:t>
            </a:r>
          </a:p>
          <a:p>
            <a:pPr>
              <a:defRPr i="1" sz="1000">
                <a:latin typeface="Menlo"/>
                <a:ea typeface="Menlo"/>
                <a:cs typeface="Menlo"/>
                <a:sym typeface="Menlo"/>
              </a:defRPr>
            </a:pPr>
            <a:r>
              <a:rPr b="1" i="0"/>
              <a:t>y %&gt;% f(x, ., z)</a:t>
            </a:r>
            <a:r>
              <a:t> </a:t>
            </a:r>
            <a:r>
              <a:rPr sz="1300">
                <a:latin typeface="Source Sans Pro"/>
                <a:ea typeface="Source Sans Pro"/>
                <a:cs typeface="Source Sans Pro"/>
                <a:sym typeface="Source Sans Pro"/>
              </a:rPr>
              <a:t>is the same as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  </a:t>
            </a:r>
            <a:r>
              <a:rPr b="1" i="0"/>
              <a:t>f(x, y, z)</a:t>
            </a:r>
          </a:p>
        </p:txBody>
      </p:sp>
      <p:sp>
        <p:nvSpPr>
          <p:cNvPr id="379" name="data %&gt;%…"/>
          <p:cNvSpPr txBox="1"/>
          <p:nvPr/>
        </p:nvSpPr>
        <p:spPr>
          <a:xfrm>
            <a:off x="8144816" y="1018435"/>
            <a:ext cx="2249515" cy="789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data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do_this_to data()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do_this_to_the_result()</a:t>
            </a:r>
          </a:p>
        </p:txBody>
      </p:sp>
      <p:grpSp>
        <p:nvGrpSpPr>
          <p:cNvPr id="383" name="Group"/>
          <p:cNvGrpSpPr/>
          <p:nvPr/>
        </p:nvGrpSpPr>
        <p:grpSpPr>
          <a:xfrm>
            <a:off x="7768954" y="1139775"/>
            <a:ext cx="815545" cy="660958"/>
            <a:chOff x="56771" y="0"/>
            <a:chExt cx="815543" cy="660956"/>
          </a:xfrm>
        </p:grpSpPr>
        <p:sp>
          <p:nvSpPr>
            <p:cNvPr id="380" name="Quote Bubble"/>
            <p:cNvSpPr/>
            <p:nvPr/>
          </p:nvSpPr>
          <p:spPr>
            <a:xfrm>
              <a:off x="56771" y="0"/>
              <a:ext cx="815544" cy="63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287"/>
                  </a:moveTo>
                  <a:lnTo>
                    <a:pt x="0" y="3313"/>
                  </a:lnTo>
                  <a:cubicBezTo>
                    <a:pt x="0" y="1483"/>
                    <a:pt x="1147" y="0"/>
                    <a:pt x="2561" y="0"/>
                  </a:cubicBezTo>
                  <a:lnTo>
                    <a:pt x="19039" y="0"/>
                  </a:lnTo>
                  <a:cubicBezTo>
                    <a:pt x="20453" y="0"/>
                    <a:pt x="21600" y="1483"/>
                    <a:pt x="21600" y="3313"/>
                  </a:cubicBezTo>
                  <a:lnTo>
                    <a:pt x="21600" y="18287"/>
                  </a:lnTo>
                  <a:cubicBezTo>
                    <a:pt x="21600" y="20117"/>
                    <a:pt x="20453" y="21600"/>
                    <a:pt x="19039" y="21600"/>
                  </a:cubicBezTo>
                  <a:lnTo>
                    <a:pt x="2561" y="21600"/>
                  </a:lnTo>
                  <a:cubicBezTo>
                    <a:pt x="1147" y="21600"/>
                    <a:pt x="0" y="20117"/>
                    <a:pt x="0" y="18287"/>
                  </a:cubicBezTo>
                  <a:close/>
                </a:path>
              </a:pathLst>
            </a:custGeom>
            <a:solidFill>
              <a:srgbClr val="FFA941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1" sz="11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381" name="pipes"/>
            <p:cNvSpPr txBox="1"/>
            <p:nvPr/>
          </p:nvSpPr>
          <p:spPr>
            <a:xfrm>
              <a:off x="92588" y="234315"/>
              <a:ext cx="738045" cy="4266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l">
                <a:lnSpc>
                  <a:spcPct val="90000"/>
                </a:lnSpc>
                <a:spcBef>
                  <a:spcPts val="300"/>
                </a:spcBef>
                <a:defRPr sz="2000">
                  <a:latin typeface="Source Sans Pro Black"/>
                  <a:ea typeface="Source Sans Pro Black"/>
                  <a:cs typeface="Source Sans Pro Black"/>
                  <a:sym typeface="Source Sans Pro Black"/>
                </a:defRPr>
              </a:lvl1pPr>
            </a:lstStyle>
            <a:p>
              <a:pPr/>
              <a:r>
                <a:t>pipes</a:t>
              </a:r>
            </a:p>
          </p:txBody>
        </p:sp>
        <p:pic>
          <p:nvPicPr>
            <p:cNvPr id="382" name="pasted-image.png" descr="pasted-image.png"/>
            <p:cNvPicPr>
              <a:picLocks noChangeAspect="1"/>
            </p:cNvPicPr>
            <p:nvPr/>
          </p:nvPicPr>
          <p:blipFill>
            <a:blip r:embed="rId6">
              <a:extLst/>
            </a:blip>
            <a:srcRect l="0" t="0" r="0" b="0"/>
            <a:stretch>
              <a:fillRect/>
            </a:stretch>
          </p:blipFill>
          <p:spPr>
            <a:xfrm>
              <a:off x="134982" y="35818"/>
              <a:ext cx="653164" cy="32658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84" name="bind_cols(…)…"/>
          <p:cNvSpPr txBox="1"/>
          <p:nvPr/>
        </p:nvSpPr>
        <p:spPr>
          <a:xfrm>
            <a:off x="5983222" y="3621834"/>
            <a:ext cx="3142321" cy="656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bind_cols(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tables placed side by side as a single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BE SURE THAT ROWS ALIGN.</a:t>
            </a:r>
          </a:p>
        </p:txBody>
      </p:sp>
      <p:sp>
        <p:nvSpPr>
          <p:cNvPr id="385" name="left_join(x, y, by = NULL, copy=FALSE,  suffix=c(“.x”,“.y”),…)…"/>
          <p:cNvSpPr txBox="1"/>
          <p:nvPr/>
        </p:nvSpPr>
        <p:spPr>
          <a:xfrm>
            <a:off x="5651919" y="5006791"/>
            <a:ext cx="3509588" cy="2552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left_join(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copy=FALSE,  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values from y to x.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right_join(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 </a:t>
            </a:r>
            <a:r>
              <a:rPr sz="1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values from x to y.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inner_join(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 </a:t>
            </a:r>
            <a:r>
              <a:rPr sz="1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only rows with matches.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full_join(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copy=FALSE,  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all values, all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</p:txBody>
      </p:sp>
      <p:sp>
        <p:nvSpPr>
          <p:cNvPr id="386" name="Use a &quot;Mutating Join&quot; to join one table to columns from another, matching values with the rows that they correspond to.  Each join retains a different combination of values from the tables."/>
          <p:cNvSpPr txBox="1"/>
          <p:nvPr/>
        </p:nvSpPr>
        <p:spPr>
          <a:xfrm>
            <a:off x="4911605" y="4444012"/>
            <a:ext cx="4123734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a "</a:t>
            </a:r>
            <a:r>
              <a:rPr b="1"/>
              <a:t>Mutating Join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" to join one table to columns from another, matching values with the rows that they correspond to.  Each join retains a different combination of values from the tables.</a:t>
            </a:r>
          </a:p>
        </p:txBody>
      </p:sp>
      <p:sp>
        <p:nvSpPr>
          <p:cNvPr id="387" name="Use by = c(&quot;col1&quot;, &quot;col2&quot;)  to specify the column(s) to match on.…"/>
          <p:cNvSpPr txBox="1"/>
          <p:nvPr/>
        </p:nvSpPr>
        <p:spPr>
          <a:xfrm>
            <a:off x="6053944" y="7810818"/>
            <a:ext cx="3006884" cy="1423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by = c("col1", "col2")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specify the column(s) to match on.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600"/>
              </a:spcBef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left_join(x, y, by = "C")</a:t>
            </a:r>
            <a:endParaRPr b="1"/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suffix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specify suffix to give to duplicate column names.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left_join(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"C", </a:t>
            </a:r>
            <a:r>
              <a:t>suffix = c("1", "2"))</a:t>
            </a:r>
          </a:p>
        </p:txBody>
      </p:sp>
      <p:sp>
        <p:nvSpPr>
          <p:cNvPr id="388" name="Line"/>
          <p:cNvSpPr/>
          <p:nvPr/>
        </p:nvSpPr>
        <p:spPr>
          <a:xfrm>
            <a:off x="4811160" y="7639264"/>
            <a:ext cx="4359788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graphicFrame>
        <p:nvGraphicFramePr>
          <p:cNvPr id="389" name="Table"/>
          <p:cNvGraphicFramePr/>
          <p:nvPr/>
        </p:nvGraphicFramePr>
        <p:xfrm>
          <a:off x="9456233" y="3999227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7208"/>
                <a:gridCol w="177208"/>
                <a:gridCol w="177208"/>
                <a:gridCol w="177208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DF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z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z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0" name="Table"/>
          <p:cNvGraphicFramePr/>
          <p:nvPr/>
        </p:nvGraphicFramePr>
        <p:xfrm>
          <a:off x="9456233" y="5348943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7800"/>
                <a:gridCol w="177800"/>
                <a:gridCol w="1778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391" name="Table"/>
          <p:cNvGraphicFramePr/>
          <p:nvPr/>
        </p:nvGraphicFramePr>
        <p:xfrm>
          <a:off x="9456233" y="5850399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81244"/>
                <a:gridCol w="181244"/>
                <a:gridCol w="181244"/>
              </a:tblGrid>
              <a:tr h="11684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1684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684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1684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  <a:tr h="11684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sp>
        <p:nvSpPr>
          <p:cNvPr id="392" name="Use bind_rows() to paste tables below each other as they are."/>
          <p:cNvSpPr txBox="1"/>
          <p:nvPr/>
        </p:nvSpPr>
        <p:spPr>
          <a:xfrm>
            <a:off x="9464334" y="3719074"/>
            <a:ext cx="4057558" cy="222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bind_rows()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paste tables below each other as they are. </a:t>
            </a:r>
          </a:p>
        </p:txBody>
      </p:sp>
      <p:sp>
        <p:nvSpPr>
          <p:cNvPr id="393" name="bind_rows(…, .id = NULL)…"/>
          <p:cNvSpPr txBox="1"/>
          <p:nvPr/>
        </p:nvSpPr>
        <p:spPr>
          <a:xfrm>
            <a:off x="10218794" y="3915282"/>
            <a:ext cx="3379904" cy="2491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bind_rows(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…, .id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2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tables one on top of the other as a single table. Set .id to a column name to add a column of the original table names (as pictured)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intersect(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2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both x and z.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setdiff(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2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both x but not z.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union(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x or z. (Duplicates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removed).</a:t>
            </a:r>
            <a: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union_all()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retains duplicates.</a:t>
            </a:r>
          </a:p>
        </p:txBody>
      </p:sp>
      <p:sp>
        <p:nvSpPr>
          <p:cNvPr id="394" name="Filtering Rows"/>
          <p:cNvSpPr txBox="1"/>
          <p:nvPr/>
        </p:nvSpPr>
        <p:spPr>
          <a:xfrm>
            <a:off x="10717758" y="7035702"/>
            <a:ext cx="1485898" cy="388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Filtering Rows</a:t>
            </a:r>
          </a:p>
        </p:txBody>
      </p:sp>
      <p:sp>
        <p:nvSpPr>
          <p:cNvPr id="395" name="Use a &quot;Filtering Join&quot; to filter one table against the rows of another."/>
          <p:cNvSpPr txBox="1"/>
          <p:nvPr/>
        </p:nvSpPr>
        <p:spPr>
          <a:xfrm>
            <a:off x="9445082" y="8116462"/>
            <a:ext cx="4123734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a "</a:t>
            </a:r>
            <a:r>
              <a:rPr b="1"/>
              <a:t>Filtering Join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" to filter one table against the rows of another. </a:t>
            </a:r>
          </a:p>
        </p:txBody>
      </p:sp>
      <p:sp>
        <p:nvSpPr>
          <p:cNvPr id="396" name="semi_join(x, y, by = NULL, copy = FALSE, …)…"/>
          <p:cNvSpPr txBox="1"/>
          <p:nvPr/>
        </p:nvSpPr>
        <p:spPr>
          <a:xfrm>
            <a:off x="10291306" y="8290582"/>
            <a:ext cx="2833800" cy="942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semi_join(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8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rows of x that have a match in y.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anti_join(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rows of x that do not have a match in y.</a:t>
            </a:r>
          </a:p>
        </p:txBody>
      </p:sp>
      <p:sp>
        <p:nvSpPr>
          <p:cNvPr id="397" name="Use bind_cols() to paste tables beside each other as they are."/>
          <p:cNvSpPr txBox="1"/>
          <p:nvPr/>
        </p:nvSpPr>
        <p:spPr>
          <a:xfrm>
            <a:off x="4923133" y="3414968"/>
            <a:ext cx="4140391" cy="2176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bind_cols()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paste tables beside each other as they are. </a:t>
            </a:r>
          </a:p>
        </p:txBody>
      </p:sp>
      <p:pic>
        <p:nvPicPr>
          <p:cNvPr id="398" name="1.pdf" descr="1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908566" y="2622855"/>
            <a:ext cx="2093326" cy="704979"/>
          </a:xfrm>
          <a:prstGeom prst="rect">
            <a:avLst/>
          </a:prstGeom>
          <a:ln w="12700">
            <a:miter lim="400000"/>
          </a:ln>
        </p:spPr>
      </p:pic>
      <p:pic>
        <p:nvPicPr>
          <p:cNvPr id="399" name="2.pdf" descr="2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904531" y="3692762"/>
            <a:ext cx="889001" cy="46601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0" name="3.pdf" descr="3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904531" y="5060477"/>
            <a:ext cx="711201" cy="46484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1" name="5.pdf" descr="5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904531" y="5693579"/>
            <a:ext cx="711201" cy="46381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2" name="6.pdf" descr="6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904531" y="6315218"/>
            <a:ext cx="711201" cy="346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403" name="7.pdf" descr="7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904531" y="6924338"/>
            <a:ext cx="711201" cy="54873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4" name="8.pdf" descr="8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904531" y="7806716"/>
            <a:ext cx="1054101" cy="461005"/>
          </a:xfrm>
          <a:prstGeom prst="rect">
            <a:avLst/>
          </a:prstGeom>
          <a:ln w="12700">
            <a:miter lim="400000"/>
          </a:ln>
        </p:spPr>
      </p:pic>
      <p:pic>
        <p:nvPicPr>
          <p:cNvPr id="405" name="9.pdf" descr="9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4904531" y="8572532"/>
            <a:ext cx="1054101" cy="458299"/>
          </a:xfrm>
          <a:prstGeom prst="rect">
            <a:avLst/>
          </a:prstGeom>
          <a:ln w="12700">
            <a:miter lim="400000"/>
          </a:ln>
        </p:spPr>
      </p:pic>
      <p:pic>
        <p:nvPicPr>
          <p:cNvPr id="406" name="10.pdf" descr="10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0946356" y="2642165"/>
            <a:ext cx="1028701" cy="1041038"/>
          </a:xfrm>
          <a:prstGeom prst="rect">
            <a:avLst/>
          </a:prstGeom>
          <a:ln w="12700">
            <a:miter lim="400000"/>
          </a:ln>
        </p:spPr>
      </p:pic>
      <p:pic>
        <p:nvPicPr>
          <p:cNvPr id="407" name="11.pdf" descr="11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2969990" y="4767139"/>
            <a:ext cx="533401" cy="37084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8" name="12.pdf" descr="12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2969990" y="5385804"/>
            <a:ext cx="533401" cy="362922"/>
          </a:xfrm>
          <a:prstGeom prst="rect">
            <a:avLst/>
          </a:prstGeom>
          <a:ln w="12700">
            <a:miter lim="400000"/>
          </a:ln>
        </p:spPr>
      </p:pic>
      <p:pic>
        <p:nvPicPr>
          <p:cNvPr id="409" name="13.pdf" descr="13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12969990" y="6001354"/>
            <a:ext cx="533401" cy="361234"/>
          </a:xfrm>
          <a:prstGeom prst="rect">
            <a:avLst/>
          </a:prstGeom>
          <a:ln w="12700">
            <a:miter lim="400000"/>
          </a:ln>
        </p:spPr>
      </p:pic>
      <p:pic>
        <p:nvPicPr>
          <p:cNvPr id="410" name="16.pdf" descr="16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9456233" y="4819062"/>
            <a:ext cx="546101" cy="254834"/>
          </a:xfrm>
          <a:prstGeom prst="rect">
            <a:avLst/>
          </a:prstGeom>
          <a:ln w="12700">
            <a:miter lim="400000"/>
          </a:ln>
        </p:spPr>
      </p:pic>
      <p:sp>
        <p:nvSpPr>
          <p:cNvPr id="411" name="Use setequal() to test whether two data sets contain the exact same rows (in any order)."/>
          <p:cNvSpPr txBox="1"/>
          <p:nvPr/>
        </p:nvSpPr>
        <p:spPr>
          <a:xfrm>
            <a:off x="9448724" y="6528402"/>
            <a:ext cx="4057557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setequal()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test whether two data sets contain the exact same rows (in any order). </a:t>
            </a:r>
          </a:p>
        </p:txBody>
      </p:sp>
      <p:pic>
        <p:nvPicPr>
          <p:cNvPr id="412" name="1.pdf" descr="1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414043" y="7344887"/>
            <a:ext cx="2093327" cy="70497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413" name="Table"/>
          <p:cNvGraphicFramePr/>
          <p:nvPr/>
        </p:nvGraphicFramePr>
        <p:xfrm>
          <a:off x="9456233" y="8351070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7800"/>
                <a:gridCol w="177800"/>
                <a:gridCol w="1778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pic>
        <p:nvPicPr>
          <p:cNvPr id="414" name="16.pdf" descr="16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9456233" y="8849890"/>
            <a:ext cx="546101" cy="254833"/>
          </a:xfrm>
          <a:prstGeom prst="rect">
            <a:avLst/>
          </a:prstGeom>
          <a:ln w="12700">
            <a:miter lim="400000"/>
          </a:ln>
        </p:spPr>
      </p:pic>
      <p:sp>
        <p:nvSpPr>
          <p:cNvPr id="415" name="Rounded Rectangle"/>
          <p:cNvSpPr/>
          <p:nvPr/>
        </p:nvSpPr>
        <p:spPr>
          <a:xfrm>
            <a:off x="4808521" y="9347519"/>
            <a:ext cx="8836158" cy="942216"/>
          </a:xfrm>
          <a:prstGeom prst="roundRect">
            <a:avLst>
              <a:gd name="adj" fmla="val 6720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16" name="Working with row names"/>
          <p:cNvSpPr txBox="1"/>
          <p:nvPr/>
        </p:nvSpPr>
        <p:spPr>
          <a:xfrm>
            <a:off x="7985785" y="9299704"/>
            <a:ext cx="2481629" cy="388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Working with row names</a:t>
            </a:r>
          </a:p>
        </p:txBody>
      </p:sp>
      <p:sp>
        <p:nvSpPr>
          <p:cNvPr id="417" name="rownames_to_column(df, var = &quot;rowname&quot;)…"/>
          <p:cNvSpPr txBox="1"/>
          <p:nvPr/>
        </p:nvSpPr>
        <p:spPr>
          <a:xfrm>
            <a:off x="4863948" y="9587670"/>
            <a:ext cx="4066648" cy="643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rownames_to_column(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df, var = "rowname"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copy with row names in column.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800"/>
              </a:spcBef>
              <a:defRPr i="1" sz="1100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iris2 &lt;- rownames_to_column(iris, var = "C")</a:t>
            </a:r>
          </a:p>
        </p:txBody>
      </p:sp>
      <p:sp>
        <p:nvSpPr>
          <p:cNvPr id="418" name="column_to_rownames(df, var = &quot;rowname&quot;)…"/>
          <p:cNvSpPr txBox="1"/>
          <p:nvPr/>
        </p:nvSpPr>
        <p:spPr>
          <a:xfrm>
            <a:off x="8315491" y="9594020"/>
            <a:ext cx="3301350" cy="643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column_to_rownames(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df, var = "rowname"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copy with column in row names.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800"/>
              </a:spcBef>
              <a:defRPr i="1" sz="1100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column_to_rownames(iris2, var = "C")</a:t>
            </a:r>
          </a:p>
        </p:txBody>
      </p:sp>
      <p:sp>
        <p:nvSpPr>
          <p:cNvPr id="419" name="remove_rownames(df)…"/>
          <p:cNvSpPr txBox="1"/>
          <p:nvPr/>
        </p:nvSpPr>
        <p:spPr>
          <a:xfrm>
            <a:off x="11576971" y="9609260"/>
            <a:ext cx="2093327" cy="643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remove_rownames(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df</a:t>
            </a:r>
            <a:r>
              <a:rPr b="1"/>
              <a:t>)</a:t>
            </a:r>
            <a:endParaRPr b="1"/>
          </a:p>
          <a:p>
            <a:pPr algn="l">
              <a:lnSpc>
                <a:spcPct val="90000"/>
              </a:lnSpc>
              <a:spcBef>
                <a:spcPts val="500"/>
              </a:spcBef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Return copy without row names. Also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has_rownames(</a:t>
            </a:r>
            <a:r>
              <a:t>df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</a:p>
        </p:txBody>
      </p:sp>
      <p:pic>
        <p:nvPicPr>
          <p:cNvPr id="420" name="34.pdf" descr="34.pdf"/>
          <p:cNvPicPr>
            <a:picLocks noChangeAspect="1"/>
          </p:cNvPicPr>
          <p:nvPr/>
        </p:nvPicPr>
        <p:blipFill>
          <a:blip r:embed="rId20">
            <a:extLst/>
          </a:blip>
          <a:srcRect l="7325" t="7177" r="7325" b="52334"/>
          <a:stretch>
            <a:fillRect/>
          </a:stretch>
        </p:blipFill>
        <p:spPr>
          <a:xfrm>
            <a:off x="4838548" y="9864093"/>
            <a:ext cx="889001" cy="430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421" name="34.pdf" descr="34.pdf"/>
          <p:cNvPicPr>
            <a:picLocks noChangeAspect="1"/>
          </p:cNvPicPr>
          <p:nvPr/>
        </p:nvPicPr>
        <p:blipFill>
          <a:blip r:embed="rId20">
            <a:extLst/>
          </a:blip>
          <a:srcRect l="7325" t="55344" r="7325" b="4167"/>
          <a:stretch>
            <a:fillRect/>
          </a:stretch>
        </p:blipFill>
        <p:spPr>
          <a:xfrm>
            <a:off x="8352284" y="9851037"/>
            <a:ext cx="889001" cy="4302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Rounded Rectangle"/>
          <p:cNvSpPr/>
          <p:nvPr/>
        </p:nvSpPr>
        <p:spPr>
          <a:xfrm>
            <a:off x="237686" y="1901745"/>
            <a:ext cx="4288137" cy="8467049"/>
          </a:xfrm>
          <a:prstGeom prst="roundRect">
            <a:avLst>
              <a:gd name="adj" fmla="val 1477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24" name="Rounded Rectangle"/>
          <p:cNvSpPr/>
          <p:nvPr/>
        </p:nvSpPr>
        <p:spPr>
          <a:xfrm>
            <a:off x="4702062" y="1901745"/>
            <a:ext cx="9049076" cy="8467049"/>
          </a:xfrm>
          <a:prstGeom prst="roundRect">
            <a:avLst>
              <a:gd name="adj" fmla="val 748"/>
            </a:avLst>
          </a:prstGeom>
          <a:solidFill>
            <a:srgbClr val="FFA941">
              <a:alpha val="20000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25" name="Data Transformation…"/>
          <p:cNvSpPr txBox="1"/>
          <p:nvPr>
            <p:ph type="title"/>
          </p:nvPr>
        </p:nvSpPr>
        <p:spPr>
          <a:xfrm>
            <a:off x="264449" y="27222"/>
            <a:ext cx="4229386" cy="1413906"/>
          </a:xfrm>
          <a:prstGeom prst="rect">
            <a:avLst/>
          </a:prstGeom>
        </p:spPr>
        <p:txBody>
          <a:bodyPr/>
          <a:lstStyle/>
          <a:p>
            <a:pPr defTabSz="303783">
              <a:lnSpc>
                <a:spcPct val="80000"/>
              </a:lnSpc>
              <a:defRPr sz="4576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3432"/>
              <a:t>Data Transformation</a:t>
            </a:r>
            <a:r>
              <a:t> </a:t>
            </a:r>
          </a:p>
          <a:p>
            <a:pPr defTabSz="303783">
              <a:lnSpc>
                <a:spcPct val="90000"/>
              </a:lnSpc>
              <a:defRPr sz="2496">
                <a:solidFill>
                  <a:srgbClr val="FFA94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with dplyr and tibble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defTabSz="303783">
              <a:lnSpc>
                <a:spcPct val="90000"/>
              </a:lnSpc>
              <a:defRPr sz="2132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Cheat Sheet </a:t>
            </a:r>
          </a:p>
        </p:txBody>
      </p:sp>
      <p:sp>
        <p:nvSpPr>
          <p:cNvPr id="426" name="Rounded Rectangle"/>
          <p:cNvSpPr/>
          <p:nvPr/>
        </p:nvSpPr>
        <p:spPr>
          <a:xfrm>
            <a:off x="9284888" y="7047251"/>
            <a:ext cx="4351637" cy="2213034"/>
          </a:xfrm>
          <a:prstGeom prst="roundRect">
            <a:avLst>
              <a:gd name="adj" fmla="val 2861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27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428" name="Rounded Rectangle"/>
          <p:cNvSpPr/>
          <p:nvPr/>
        </p:nvSpPr>
        <p:spPr>
          <a:xfrm>
            <a:off x="4811160" y="2303522"/>
            <a:ext cx="4351637" cy="6957295"/>
          </a:xfrm>
          <a:prstGeom prst="roundRect">
            <a:avLst>
              <a:gd name="adj" fmla="val 1455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29" name="Rounded Rectangle"/>
          <p:cNvSpPr/>
          <p:nvPr/>
        </p:nvSpPr>
        <p:spPr>
          <a:xfrm>
            <a:off x="9284888" y="2303522"/>
            <a:ext cx="4351637" cy="4646513"/>
          </a:xfrm>
          <a:prstGeom prst="roundRect">
            <a:avLst>
              <a:gd name="adj" fmla="val 1455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pic>
        <p:nvPicPr>
          <p:cNvPr id="430" name="Group" descr="Group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54758" y="1404739"/>
            <a:ext cx="1057493" cy="371181"/>
          </a:xfrm>
          <a:prstGeom prst="rect">
            <a:avLst/>
          </a:prstGeom>
          <a:ln w="12700">
            <a:miter lim="400000"/>
          </a:ln>
        </p:spPr>
      </p:pic>
      <p:sp>
        <p:nvSpPr>
          <p:cNvPr id="431" name="Tibbles  - An enhanced data frame"/>
          <p:cNvSpPr/>
          <p:nvPr/>
        </p:nvSpPr>
        <p:spPr>
          <a:xfrm>
            <a:off x="235534" y="1901745"/>
            <a:ext cx="4287217" cy="323549"/>
          </a:xfrm>
          <a:prstGeom prst="roundRect">
            <a:avLst>
              <a:gd name="adj" fmla="val 1990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9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000"/>
              <a:t>Tibbles</a:t>
            </a:r>
            <a: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 sz="150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 An enhanced data frame</a:t>
            </a:r>
          </a:p>
        </p:txBody>
      </p:sp>
      <p:sp>
        <p:nvSpPr>
          <p:cNvPr id="432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33" name="Combining Tables"/>
          <p:cNvSpPr/>
          <p:nvPr/>
        </p:nvSpPr>
        <p:spPr>
          <a:xfrm>
            <a:off x="4715466" y="1901745"/>
            <a:ext cx="9022268" cy="323549"/>
          </a:xfrm>
          <a:prstGeom prst="roundRect">
            <a:avLst>
              <a:gd name="adj" fmla="val 1990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Combining Tables</a:t>
            </a:r>
          </a:p>
        </p:txBody>
      </p:sp>
      <p:sp>
        <p:nvSpPr>
          <p:cNvPr id="434" name="Join dplyr functions with the pipe (%&gt;%) to create multi-step analyses."/>
          <p:cNvSpPr txBox="1"/>
          <p:nvPr/>
        </p:nvSpPr>
        <p:spPr>
          <a:xfrm>
            <a:off x="7790646" y="567921"/>
            <a:ext cx="2565585" cy="5925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43305">
              <a:lnSpc>
                <a:spcPct val="90000"/>
              </a:lnSpc>
              <a:spcBef>
                <a:spcPts val="400"/>
              </a:spcBef>
              <a:defRPr sz="1302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dplyr functions with the pipe (</a:t>
            </a:r>
            <a:r>
              <a:rPr b="1"/>
              <a:t>%&gt;%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) to create multi-step analyses.</a:t>
            </a:r>
          </a:p>
        </p:txBody>
      </p:sp>
      <p:sp>
        <p:nvSpPr>
          <p:cNvPr id="435" name="dplyr  - A grammar of data manipulation"/>
          <p:cNvSpPr/>
          <p:nvPr/>
        </p:nvSpPr>
        <p:spPr>
          <a:xfrm>
            <a:off x="4715466" y="247047"/>
            <a:ext cx="9022268" cy="323549"/>
          </a:xfrm>
          <a:prstGeom prst="roundRect">
            <a:avLst>
              <a:gd name="adj" fmla="val 1990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000"/>
              <a:t>dplyr</a:t>
            </a:r>
            <a:r>
              <a:t>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 A grammar of data manipulation</a:t>
            </a:r>
          </a:p>
        </p:txBody>
      </p:sp>
      <p:sp>
        <p:nvSpPr>
          <p:cNvPr id="436" name="dplyr provides functions for transforming tables (tibbles or data frames) that:…"/>
          <p:cNvSpPr txBox="1"/>
          <p:nvPr/>
        </p:nvSpPr>
        <p:spPr>
          <a:xfrm>
            <a:off x="4735434" y="455158"/>
            <a:ext cx="2791921" cy="15548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 provides functions for transforming tables (tibbles or data frames) that: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28600" indent="-228600" algn="l">
              <a:lnSpc>
                <a:spcPct val="90000"/>
              </a:lnSpc>
              <a:buSzPct val="100000"/>
              <a:buAutoNum type="arabicPeriod" startAt="1"/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Combine </a:t>
            </a:r>
            <a:r>
              <a:rPr b="1">
                <a:solidFill>
                  <a:schemeClr val="accent1"/>
                </a:solidFill>
              </a:rPr>
              <a:t>tables</a:t>
            </a:r>
            <a:r>
              <a:rPr>
                <a:solidFill>
                  <a:srgbClr val="FFA94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(below)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28600" indent="-228600" algn="l">
              <a:lnSpc>
                <a:spcPct val="90000"/>
              </a:lnSpc>
              <a:buSzPct val="100000"/>
              <a:buAutoNum type="arabicPeriod" startAt="1"/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Manipulate </a:t>
            </a:r>
            <a:r>
              <a:rPr b="1">
                <a:solidFill>
                  <a:schemeClr val="accent1"/>
                </a:solidFill>
              </a:rPr>
              <a:t>rows </a:t>
            </a:r>
            <a:r>
              <a:rPr>
                <a:solidFill>
                  <a:srgbClr val="FFA94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(see back)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28600" indent="-228600" algn="l">
              <a:lnSpc>
                <a:spcPct val="90000"/>
              </a:lnSpc>
              <a:spcBef>
                <a:spcPts val="300"/>
              </a:spcBef>
              <a:buSzPct val="100000"/>
              <a:buAutoNum type="arabicPeriod" startAt="1"/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Manipulate </a:t>
            </a:r>
            <a:r>
              <a:rPr b="1">
                <a:solidFill>
                  <a:schemeClr val="accent1"/>
                </a:solidFill>
              </a:rPr>
              <a:t>columns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rgbClr val="FFA94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(see back)</a:t>
            </a:r>
            <a:endParaRPr>
              <a:solidFill>
                <a:srgbClr val="FFA94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variants that end in _ for Non-standard evaluation safe code.</a:t>
            </a:r>
          </a:p>
        </p:txBody>
      </p:sp>
      <p:sp>
        <p:nvSpPr>
          <p:cNvPr id="437" name="Learn more with browseVignettes(package = c(&quot;dplyr&quot;, &quot;tibble&quot;))  •  dplyr  0.5.0 •  tibble  1.2.0  •  Updated: 11/16"/>
          <p:cNvSpPr txBox="1"/>
          <p:nvPr/>
        </p:nvSpPr>
        <p:spPr>
          <a:xfrm>
            <a:off x="8335534" y="10404410"/>
            <a:ext cx="5390848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"tibble"))  </a:t>
            </a:r>
            <a:r>
              <a:t>•  dplyr  0.5.0 •  tibble  1.2.0  •  Updated: 11/16</a:t>
            </a:r>
          </a:p>
        </p:txBody>
      </p:sp>
      <p:sp>
        <p:nvSpPr>
          <p:cNvPr id="438" name="Line"/>
          <p:cNvSpPr/>
          <p:nvPr/>
        </p:nvSpPr>
        <p:spPr>
          <a:xfrm>
            <a:off x="195418" y="7229161"/>
            <a:ext cx="4334387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439" name="Combining Columns"/>
          <p:cNvSpPr txBox="1"/>
          <p:nvPr/>
        </p:nvSpPr>
        <p:spPr>
          <a:xfrm>
            <a:off x="5801346" y="2250751"/>
            <a:ext cx="2034716" cy="388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Combining Columns</a:t>
            </a:r>
          </a:p>
        </p:txBody>
      </p:sp>
      <p:sp>
        <p:nvSpPr>
          <p:cNvPr id="440" name="Combining Rows"/>
          <p:cNvSpPr txBox="1"/>
          <p:nvPr/>
        </p:nvSpPr>
        <p:spPr>
          <a:xfrm>
            <a:off x="10572876" y="2291695"/>
            <a:ext cx="1712161" cy="388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Combining Rows</a:t>
            </a:r>
          </a:p>
        </p:txBody>
      </p:sp>
      <p:sp>
        <p:nvSpPr>
          <p:cNvPr id="441" name="Line"/>
          <p:cNvSpPr/>
          <p:nvPr/>
        </p:nvSpPr>
        <p:spPr>
          <a:xfrm>
            <a:off x="4803010" y="4304027"/>
            <a:ext cx="4359788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442" name="%&gt;%…"/>
          <p:cNvSpPr txBox="1"/>
          <p:nvPr/>
        </p:nvSpPr>
        <p:spPr>
          <a:xfrm>
            <a:off x="10458470" y="541745"/>
            <a:ext cx="3257738" cy="1331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Passes object on left hand side as first argument (or . argument) of function on right hand side.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defRPr i="1" sz="1000">
                <a:latin typeface="Menlo"/>
                <a:ea typeface="Menlo"/>
                <a:cs typeface="Menlo"/>
                <a:sym typeface="Menlo"/>
              </a:defRPr>
            </a:pPr>
            <a:r>
              <a:t> </a:t>
            </a:r>
            <a:r>
              <a:rPr b="1"/>
              <a:t> </a:t>
            </a:r>
            <a:r>
              <a:rPr b="1" i="0"/>
              <a:t>x %&gt;% f(y)</a:t>
            </a:r>
            <a:r>
              <a:t> </a:t>
            </a:r>
            <a:r>
              <a:rPr sz="1300">
                <a:latin typeface="Source Sans Pro"/>
                <a:ea typeface="Source Sans Pro"/>
                <a:cs typeface="Source Sans Pro"/>
                <a:sym typeface="Source Sans Pro"/>
              </a:rPr>
              <a:t>is the same as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  </a:t>
            </a:r>
            <a:r>
              <a:rPr b="1" i="0"/>
              <a:t>f(x, y)</a:t>
            </a:r>
          </a:p>
          <a:p>
            <a:pPr>
              <a:defRPr i="1" sz="1000">
                <a:latin typeface="Menlo"/>
                <a:ea typeface="Menlo"/>
                <a:cs typeface="Menlo"/>
                <a:sym typeface="Menlo"/>
              </a:defRPr>
            </a:pPr>
            <a:r>
              <a:rPr b="1" i="0"/>
              <a:t>y %&gt;% f(x, ., z)</a:t>
            </a:r>
            <a:r>
              <a:t> </a:t>
            </a:r>
            <a:r>
              <a:rPr sz="1300">
                <a:latin typeface="Source Sans Pro"/>
                <a:ea typeface="Source Sans Pro"/>
                <a:cs typeface="Source Sans Pro"/>
                <a:sym typeface="Source Sans Pro"/>
              </a:rPr>
              <a:t>is the same as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  </a:t>
            </a:r>
            <a:r>
              <a:rPr b="1" i="0"/>
              <a:t>f(x, y, z)</a:t>
            </a:r>
          </a:p>
        </p:txBody>
      </p:sp>
      <p:sp>
        <p:nvSpPr>
          <p:cNvPr id="443" name="data %&gt;%…"/>
          <p:cNvSpPr txBox="1"/>
          <p:nvPr/>
        </p:nvSpPr>
        <p:spPr>
          <a:xfrm>
            <a:off x="8144816" y="1018435"/>
            <a:ext cx="2249515" cy="789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data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do_this_to data()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3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do_this_to_the_result()</a:t>
            </a:r>
          </a:p>
        </p:txBody>
      </p:sp>
      <p:grpSp>
        <p:nvGrpSpPr>
          <p:cNvPr id="447" name="Group"/>
          <p:cNvGrpSpPr/>
          <p:nvPr/>
        </p:nvGrpSpPr>
        <p:grpSpPr>
          <a:xfrm>
            <a:off x="7768954" y="1139775"/>
            <a:ext cx="815545" cy="660958"/>
            <a:chOff x="56771" y="0"/>
            <a:chExt cx="815543" cy="660956"/>
          </a:xfrm>
        </p:grpSpPr>
        <p:sp>
          <p:nvSpPr>
            <p:cNvPr id="444" name="Quote Bubble"/>
            <p:cNvSpPr/>
            <p:nvPr/>
          </p:nvSpPr>
          <p:spPr>
            <a:xfrm>
              <a:off x="56771" y="0"/>
              <a:ext cx="815544" cy="63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287"/>
                  </a:moveTo>
                  <a:lnTo>
                    <a:pt x="0" y="3313"/>
                  </a:lnTo>
                  <a:cubicBezTo>
                    <a:pt x="0" y="1483"/>
                    <a:pt x="1147" y="0"/>
                    <a:pt x="2561" y="0"/>
                  </a:cubicBezTo>
                  <a:lnTo>
                    <a:pt x="19039" y="0"/>
                  </a:lnTo>
                  <a:cubicBezTo>
                    <a:pt x="20453" y="0"/>
                    <a:pt x="21600" y="1483"/>
                    <a:pt x="21600" y="3313"/>
                  </a:cubicBezTo>
                  <a:lnTo>
                    <a:pt x="21600" y="18287"/>
                  </a:lnTo>
                  <a:cubicBezTo>
                    <a:pt x="21600" y="20117"/>
                    <a:pt x="20453" y="21600"/>
                    <a:pt x="19039" y="21600"/>
                  </a:cubicBezTo>
                  <a:lnTo>
                    <a:pt x="2561" y="21600"/>
                  </a:lnTo>
                  <a:cubicBezTo>
                    <a:pt x="1147" y="21600"/>
                    <a:pt x="0" y="20117"/>
                    <a:pt x="0" y="18287"/>
                  </a:cubicBezTo>
                  <a:close/>
                </a:path>
              </a:pathLst>
            </a:custGeom>
            <a:solidFill>
              <a:srgbClr val="FFA941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1" sz="11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445" name="pipes"/>
            <p:cNvSpPr txBox="1"/>
            <p:nvPr/>
          </p:nvSpPr>
          <p:spPr>
            <a:xfrm>
              <a:off x="92588" y="234315"/>
              <a:ext cx="738045" cy="4266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Autofit/>
            </a:bodyPr>
            <a:lstStyle>
              <a:lvl1pPr algn="l">
                <a:lnSpc>
                  <a:spcPct val="90000"/>
                </a:lnSpc>
                <a:spcBef>
                  <a:spcPts val="300"/>
                </a:spcBef>
                <a:defRPr sz="2000">
                  <a:latin typeface="Source Sans Pro Black"/>
                  <a:ea typeface="Source Sans Pro Black"/>
                  <a:cs typeface="Source Sans Pro Black"/>
                  <a:sym typeface="Source Sans Pro Black"/>
                </a:defRPr>
              </a:lvl1pPr>
            </a:lstStyle>
            <a:p>
              <a:pPr/>
              <a:r>
                <a:t>pipes</a:t>
              </a:r>
            </a:p>
          </p:txBody>
        </p:sp>
        <p:pic>
          <p:nvPicPr>
            <p:cNvPr id="446" name="pasted-image.png" descr="pasted-image.png"/>
            <p:cNvPicPr>
              <a:picLocks noChangeAspect="1"/>
            </p:cNvPicPr>
            <p:nvPr/>
          </p:nvPicPr>
          <p:blipFill>
            <a:blip r:embed="rId6">
              <a:extLst/>
            </a:blip>
            <a:srcRect l="0" t="0" r="0" b="0"/>
            <a:stretch>
              <a:fillRect/>
            </a:stretch>
          </p:blipFill>
          <p:spPr>
            <a:xfrm>
              <a:off x="134982" y="35818"/>
              <a:ext cx="653164" cy="32658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48" name="bind_cols(…)…"/>
          <p:cNvSpPr txBox="1"/>
          <p:nvPr/>
        </p:nvSpPr>
        <p:spPr>
          <a:xfrm>
            <a:off x="5983222" y="3621834"/>
            <a:ext cx="3142321" cy="656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bind_cols(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tables placed side by side as a single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BE SURE THAT ROWS ALIGN.</a:t>
            </a:r>
          </a:p>
        </p:txBody>
      </p:sp>
      <p:sp>
        <p:nvSpPr>
          <p:cNvPr id="449" name="left_join(x, y, by = NULL, copy=FALSE,  suffix=c(“.x”,“.y”),…)…"/>
          <p:cNvSpPr txBox="1"/>
          <p:nvPr/>
        </p:nvSpPr>
        <p:spPr>
          <a:xfrm>
            <a:off x="5651919" y="5006791"/>
            <a:ext cx="3509588" cy="2552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left_join(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copy=FALSE,  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values from y to x.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right_join(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 </a:t>
            </a:r>
            <a:r>
              <a:rPr sz="1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values from x to y.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inner_join(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 </a:t>
            </a:r>
            <a:r>
              <a:rPr sz="1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only rows with matches.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full_join(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copy=FALSE,  suffix=c(“.x”,“.y”),…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all values, all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</p:txBody>
      </p:sp>
      <p:sp>
        <p:nvSpPr>
          <p:cNvPr id="450" name="Use a &quot;Mutating Join&quot; to join one table to columns from another, matching values with the rows that they correspond to.  Each join retains a different combination of values from the tables."/>
          <p:cNvSpPr txBox="1"/>
          <p:nvPr/>
        </p:nvSpPr>
        <p:spPr>
          <a:xfrm>
            <a:off x="4911605" y="4444012"/>
            <a:ext cx="4123734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a "</a:t>
            </a:r>
            <a:r>
              <a:rPr b="1"/>
              <a:t>Mutating Join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" to join one table to columns from another, matching values with the rows that they correspond to.  Each join retains a different combination of values from the tables.</a:t>
            </a:r>
          </a:p>
        </p:txBody>
      </p:sp>
      <p:sp>
        <p:nvSpPr>
          <p:cNvPr id="451" name="Use by = c(&quot;col1&quot;, &quot;col2&quot;)  to specify the column(s) to match on.…"/>
          <p:cNvSpPr txBox="1"/>
          <p:nvPr/>
        </p:nvSpPr>
        <p:spPr>
          <a:xfrm>
            <a:off x="6053944" y="7810818"/>
            <a:ext cx="3006884" cy="1423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by = c("col1", "col2")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specify the column(s) to match on.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600"/>
              </a:spcBef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left_join(x, y, by = "C")</a:t>
            </a:r>
            <a:endParaRPr b="1"/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suffix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specify suffix to give to duplicate column names.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left_join(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"C", </a:t>
            </a:r>
            <a:r>
              <a:t>suffix = c("1", "2"))</a:t>
            </a:r>
          </a:p>
        </p:txBody>
      </p:sp>
      <p:sp>
        <p:nvSpPr>
          <p:cNvPr id="452" name="Line"/>
          <p:cNvSpPr/>
          <p:nvPr/>
        </p:nvSpPr>
        <p:spPr>
          <a:xfrm>
            <a:off x="4811160" y="7639264"/>
            <a:ext cx="4359788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graphicFrame>
        <p:nvGraphicFramePr>
          <p:cNvPr id="453" name="Table"/>
          <p:cNvGraphicFramePr/>
          <p:nvPr/>
        </p:nvGraphicFramePr>
        <p:xfrm>
          <a:off x="9456233" y="3999227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7208"/>
                <a:gridCol w="177208"/>
                <a:gridCol w="177208"/>
                <a:gridCol w="177208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DF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x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z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z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4" name="Table"/>
          <p:cNvGraphicFramePr/>
          <p:nvPr/>
        </p:nvGraphicFramePr>
        <p:xfrm>
          <a:off x="9456233" y="5348943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7800"/>
                <a:gridCol w="177800"/>
                <a:gridCol w="1778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455" name="Table"/>
          <p:cNvGraphicFramePr/>
          <p:nvPr/>
        </p:nvGraphicFramePr>
        <p:xfrm>
          <a:off x="9456233" y="5850399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81244"/>
                <a:gridCol w="181244"/>
                <a:gridCol w="181244"/>
              </a:tblGrid>
              <a:tr h="11684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1684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684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1684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  <a:tr h="11684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sp>
        <p:nvSpPr>
          <p:cNvPr id="456" name="Use bind_rows() to paste tables below each other as they are."/>
          <p:cNvSpPr txBox="1"/>
          <p:nvPr/>
        </p:nvSpPr>
        <p:spPr>
          <a:xfrm>
            <a:off x="9464334" y="3719074"/>
            <a:ext cx="4057558" cy="222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bind_rows()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paste tables below each other as they are. </a:t>
            </a:r>
          </a:p>
        </p:txBody>
      </p:sp>
      <p:sp>
        <p:nvSpPr>
          <p:cNvPr id="457" name="bind_rows(…, .id = NULL)…"/>
          <p:cNvSpPr txBox="1"/>
          <p:nvPr/>
        </p:nvSpPr>
        <p:spPr>
          <a:xfrm>
            <a:off x="10218794" y="3915282"/>
            <a:ext cx="3379904" cy="2491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bind_rows(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…, .id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2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tables one on top of the other as a single table. Set .id to a column name to add a column of the original table names (as pictured)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intersect(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2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both x and z.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setdiff(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2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both x but not z.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union(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x or z. (Duplicates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removed).</a:t>
            </a:r>
            <a: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union_all()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retains duplicates.</a:t>
            </a:r>
          </a:p>
        </p:txBody>
      </p:sp>
      <p:sp>
        <p:nvSpPr>
          <p:cNvPr id="458" name="Filtering Rows"/>
          <p:cNvSpPr txBox="1"/>
          <p:nvPr/>
        </p:nvSpPr>
        <p:spPr>
          <a:xfrm>
            <a:off x="10717758" y="7035702"/>
            <a:ext cx="1485898" cy="388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Filtering Rows</a:t>
            </a:r>
          </a:p>
        </p:txBody>
      </p:sp>
      <p:sp>
        <p:nvSpPr>
          <p:cNvPr id="459" name="Use a &quot;Filtering Join&quot; to filter one table against the rows of another."/>
          <p:cNvSpPr txBox="1"/>
          <p:nvPr/>
        </p:nvSpPr>
        <p:spPr>
          <a:xfrm>
            <a:off x="9445082" y="8116462"/>
            <a:ext cx="4123734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a "</a:t>
            </a:r>
            <a:r>
              <a:rPr b="1"/>
              <a:t>Filtering Join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" to filter one table against the rows of another. </a:t>
            </a:r>
          </a:p>
        </p:txBody>
      </p:sp>
      <p:sp>
        <p:nvSpPr>
          <p:cNvPr id="460" name="semi_join(x, y, by = NULL, copy = FALSE, …)…"/>
          <p:cNvSpPr txBox="1"/>
          <p:nvPr/>
        </p:nvSpPr>
        <p:spPr>
          <a:xfrm>
            <a:off x="10291306" y="8290582"/>
            <a:ext cx="2833800" cy="942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semi_join(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8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rows of x that have a match in y.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anti_join(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y, by = NULL, copy = FALSE,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rows of x that do not have a match in y.</a:t>
            </a:r>
          </a:p>
        </p:txBody>
      </p:sp>
      <p:sp>
        <p:nvSpPr>
          <p:cNvPr id="461" name="Use bind_cols() to paste tables beside each other as they are."/>
          <p:cNvSpPr txBox="1"/>
          <p:nvPr/>
        </p:nvSpPr>
        <p:spPr>
          <a:xfrm>
            <a:off x="4923133" y="3414968"/>
            <a:ext cx="4140391" cy="2176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bind_cols()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paste tables beside each other as they are. </a:t>
            </a:r>
          </a:p>
        </p:txBody>
      </p:sp>
      <p:pic>
        <p:nvPicPr>
          <p:cNvPr id="462" name="1.pdf" descr="1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908566" y="2622855"/>
            <a:ext cx="2093326" cy="704979"/>
          </a:xfrm>
          <a:prstGeom prst="rect">
            <a:avLst/>
          </a:prstGeom>
          <a:ln w="12700">
            <a:miter lim="400000"/>
          </a:ln>
        </p:spPr>
      </p:pic>
      <p:pic>
        <p:nvPicPr>
          <p:cNvPr id="463" name="2.pdf" descr="2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904531" y="3692762"/>
            <a:ext cx="889001" cy="46601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4" name="3.pdf" descr="3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904531" y="5060477"/>
            <a:ext cx="711201" cy="46484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5" name="5.pdf" descr="5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904531" y="5693579"/>
            <a:ext cx="711201" cy="46381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6" name="6.pdf" descr="6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904531" y="6315218"/>
            <a:ext cx="711201" cy="346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467" name="7.pdf" descr="7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904531" y="6924338"/>
            <a:ext cx="711201" cy="548730"/>
          </a:xfrm>
          <a:prstGeom prst="rect">
            <a:avLst/>
          </a:prstGeom>
          <a:ln w="12700">
            <a:miter lim="400000"/>
          </a:ln>
        </p:spPr>
      </p:pic>
      <p:pic>
        <p:nvPicPr>
          <p:cNvPr id="468" name="8.pdf" descr="8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904531" y="7806716"/>
            <a:ext cx="1054101" cy="461005"/>
          </a:xfrm>
          <a:prstGeom prst="rect">
            <a:avLst/>
          </a:prstGeom>
          <a:ln w="12700">
            <a:miter lim="400000"/>
          </a:ln>
        </p:spPr>
      </p:pic>
      <p:pic>
        <p:nvPicPr>
          <p:cNvPr id="469" name="9.pdf" descr="9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4904531" y="8572532"/>
            <a:ext cx="1054101" cy="458299"/>
          </a:xfrm>
          <a:prstGeom prst="rect">
            <a:avLst/>
          </a:prstGeom>
          <a:ln w="12700">
            <a:miter lim="400000"/>
          </a:ln>
        </p:spPr>
      </p:pic>
      <p:pic>
        <p:nvPicPr>
          <p:cNvPr id="470" name="10.pdf" descr="10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0946356" y="2642165"/>
            <a:ext cx="1028701" cy="1041038"/>
          </a:xfrm>
          <a:prstGeom prst="rect">
            <a:avLst/>
          </a:prstGeom>
          <a:ln w="12700">
            <a:miter lim="400000"/>
          </a:ln>
        </p:spPr>
      </p:pic>
      <p:pic>
        <p:nvPicPr>
          <p:cNvPr id="471" name="11.pdf" descr="11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2969990" y="4767139"/>
            <a:ext cx="533401" cy="370840"/>
          </a:xfrm>
          <a:prstGeom prst="rect">
            <a:avLst/>
          </a:prstGeom>
          <a:ln w="12700">
            <a:miter lim="400000"/>
          </a:ln>
        </p:spPr>
      </p:pic>
      <p:pic>
        <p:nvPicPr>
          <p:cNvPr id="472" name="12.pdf" descr="12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2969990" y="5385804"/>
            <a:ext cx="533401" cy="362922"/>
          </a:xfrm>
          <a:prstGeom prst="rect">
            <a:avLst/>
          </a:prstGeom>
          <a:ln w="12700">
            <a:miter lim="400000"/>
          </a:ln>
        </p:spPr>
      </p:pic>
      <p:pic>
        <p:nvPicPr>
          <p:cNvPr id="473" name="13.pdf" descr="13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12969990" y="6001354"/>
            <a:ext cx="533401" cy="361234"/>
          </a:xfrm>
          <a:prstGeom prst="rect">
            <a:avLst/>
          </a:prstGeom>
          <a:ln w="12700">
            <a:miter lim="400000"/>
          </a:ln>
        </p:spPr>
      </p:pic>
      <p:pic>
        <p:nvPicPr>
          <p:cNvPr id="474" name="16.pdf" descr="16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9456233" y="4819062"/>
            <a:ext cx="546101" cy="254834"/>
          </a:xfrm>
          <a:prstGeom prst="rect">
            <a:avLst/>
          </a:prstGeom>
          <a:ln w="12700">
            <a:miter lim="400000"/>
          </a:ln>
        </p:spPr>
      </p:pic>
      <p:sp>
        <p:nvSpPr>
          <p:cNvPr id="475" name="Use setequal() to test whether two data sets contain the exact same rows (in any order)."/>
          <p:cNvSpPr txBox="1"/>
          <p:nvPr/>
        </p:nvSpPr>
        <p:spPr>
          <a:xfrm>
            <a:off x="9448724" y="6528402"/>
            <a:ext cx="4057557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</a:t>
            </a:r>
            <a:r>
              <a:rPr b="1"/>
              <a:t>setequal()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test whether two data sets contain the exact same rows (in any order). </a:t>
            </a:r>
          </a:p>
        </p:txBody>
      </p:sp>
      <p:pic>
        <p:nvPicPr>
          <p:cNvPr id="476" name="1.pdf" descr="1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414043" y="7344887"/>
            <a:ext cx="2093327" cy="70497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477" name="Table"/>
          <p:cNvGraphicFramePr/>
          <p:nvPr/>
        </p:nvGraphicFramePr>
        <p:xfrm>
          <a:off x="9456233" y="8351070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77800"/>
                <a:gridCol w="177800"/>
                <a:gridCol w="17780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baseline="62500"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u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pic>
        <p:nvPicPr>
          <p:cNvPr id="478" name="16.pdf" descr="16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9456233" y="8849890"/>
            <a:ext cx="546101" cy="254833"/>
          </a:xfrm>
          <a:prstGeom prst="rect">
            <a:avLst/>
          </a:prstGeom>
          <a:ln w="12700">
            <a:miter lim="400000"/>
          </a:ln>
        </p:spPr>
      </p:pic>
      <p:sp>
        <p:nvSpPr>
          <p:cNvPr id="479" name="Rounded Rectangle"/>
          <p:cNvSpPr/>
          <p:nvPr/>
        </p:nvSpPr>
        <p:spPr>
          <a:xfrm>
            <a:off x="4808521" y="9347519"/>
            <a:ext cx="8836158" cy="942216"/>
          </a:xfrm>
          <a:prstGeom prst="roundRect">
            <a:avLst>
              <a:gd name="adj" fmla="val 6720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80" name="Working with row names"/>
          <p:cNvSpPr txBox="1"/>
          <p:nvPr/>
        </p:nvSpPr>
        <p:spPr>
          <a:xfrm>
            <a:off x="7985785" y="9299704"/>
            <a:ext cx="2481629" cy="388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7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Working with row names</a:t>
            </a:r>
          </a:p>
        </p:txBody>
      </p:sp>
      <p:sp>
        <p:nvSpPr>
          <p:cNvPr id="481" name="rownames_to_column(df, var = &quot;rowname&quot;)…"/>
          <p:cNvSpPr txBox="1"/>
          <p:nvPr/>
        </p:nvSpPr>
        <p:spPr>
          <a:xfrm>
            <a:off x="4863948" y="9587670"/>
            <a:ext cx="4066648" cy="643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rownames_to_column(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df, var = "rowname"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copy with row names in column.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800"/>
              </a:spcBef>
              <a:defRPr i="1" sz="1100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iris2 &lt;- rownames_to_column(iris, var = "C")</a:t>
            </a:r>
          </a:p>
        </p:txBody>
      </p:sp>
      <p:sp>
        <p:nvSpPr>
          <p:cNvPr id="482" name="column_to_rownames(df, var = &quot;rowname&quot;)…"/>
          <p:cNvSpPr txBox="1"/>
          <p:nvPr/>
        </p:nvSpPr>
        <p:spPr>
          <a:xfrm>
            <a:off x="8315491" y="9594020"/>
            <a:ext cx="3301350" cy="643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column_to_rownames(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df, var = "rowname"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 copy with column in row names.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800"/>
              </a:spcBef>
              <a:defRPr i="1" sz="1100">
                <a:solidFill>
                  <a:schemeClr val="accen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column_to_rownames(iris2, var = "C")</a:t>
            </a:r>
          </a:p>
        </p:txBody>
      </p:sp>
      <p:sp>
        <p:nvSpPr>
          <p:cNvPr id="483" name="remove_rownames(df)…"/>
          <p:cNvSpPr txBox="1"/>
          <p:nvPr/>
        </p:nvSpPr>
        <p:spPr>
          <a:xfrm>
            <a:off x="11576971" y="9609260"/>
            <a:ext cx="2093327" cy="643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2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remove_rownames(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df</a:t>
            </a:r>
            <a:r>
              <a:rPr b="1"/>
              <a:t>)</a:t>
            </a:r>
            <a:endParaRPr b="1"/>
          </a:p>
          <a:p>
            <a:pPr algn="l">
              <a:lnSpc>
                <a:spcPct val="90000"/>
              </a:lnSpc>
              <a:spcBef>
                <a:spcPts val="500"/>
              </a:spcBef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Return copy without row names. Also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has_rownames(</a:t>
            </a:r>
            <a:r>
              <a:t>df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</a:p>
        </p:txBody>
      </p:sp>
      <p:pic>
        <p:nvPicPr>
          <p:cNvPr id="484" name="34.pdf" descr="34.pdf"/>
          <p:cNvPicPr>
            <a:picLocks noChangeAspect="1"/>
          </p:cNvPicPr>
          <p:nvPr/>
        </p:nvPicPr>
        <p:blipFill>
          <a:blip r:embed="rId20">
            <a:extLst/>
          </a:blip>
          <a:srcRect l="7325" t="7177" r="7325" b="52334"/>
          <a:stretch>
            <a:fillRect/>
          </a:stretch>
        </p:blipFill>
        <p:spPr>
          <a:xfrm>
            <a:off x="4838548" y="9864093"/>
            <a:ext cx="889001" cy="430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485" name="34.pdf" descr="34.pdf"/>
          <p:cNvPicPr>
            <a:picLocks noChangeAspect="1"/>
          </p:cNvPicPr>
          <p:nvPr/>
        </p:nvPicPr>
        <p:blipFill>
          <a:blip r:embed="rId20">
            <a:extLst/>
          </a:blip>
          <a:srcRect l="7325" t="55344" r="7325" b="4167"/>
          <a:stretch>
            <a:fillRect/>
          </a:stretch>
        </p:blipFill>
        <p:spPr>
          <a:xfrm>
            <a:off x="8352284" y="9851037"/>
            <a:ext cx="889001" cy="4302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88" name="Rounded Rectangle"/>
          <p:cNvSpPr/>
          <p:nvPr/>
        </p:nvSpPr>
        <p:spPr>
          <a:xfrm>
            <a:off x="3631984" y="291210"/>
            <a:ext cx="3290585" cy="10077584"/>
          </a:xfrm>
          <a:prstGeom prst="roundRect">
            <a:avLst>
              <a:gd name="adj" fmla="val 1924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89" name="Rounded Rectangle"/>
          <p:cNvSpPr/>
          <p:nvPr/>
        </p:nvSpPr>
        <p:spPr>
          <a:xfrm>
            <a:off x="7040131" y="302907"/>
            <a:ext cx="3290585" cy="5409705"/>
          </a:xfrm>
          <a:prstGeom prst="roundRect">
            <a:avLst>
              <a:gd name="adj" fmla="val 1924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90" name="Rounded Rectangle"/>
          <p:cNvSpPr/>
          <p:nvPr/>
        </p:nvSpPr>
        <p:spPr>
          <a:xfrm>
            <a:off x="7161227" y="627990"/>
            <a:ext cx="3048394" cy="4988676"/>
          </a:xfrm>
          <a:prstGeom prst="roundRect">
            <a:avLst>
              <a:gd name="adj" fmla="val 207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91" name="Summarise Tables"/>
          <p:cNvSpPr/>
          <p:nvPr/>
        </p:nvSpPr>
        <p:spPr>
          <a:xfrm>
            <a:off x="7037978" y="252107"/>
            <a:ext cx="3294891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Summarise Tables</a:t>
            </a:r>
          </a:p>
        </p:txBody>
      </p:sp>
      <p:sp>
        <p:nvSpPr>
          <p:cNvPr id="492" name="Manipulate Rows"/>
          <p:cNvSpPr/>
          <p:nvPr/>
        </p:nvSpPr>
        <p:spPr>
          <a:xfrm>
            <a:off x="3635966" y="247047"/>
            <a:ext cx="3281684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Manipulate Rows</a:t>
            </a:r>
          </a:p>
        </p:txBody>
      </p:sp>
      <p:sp>
        <p:nvSpPr>
          <p:cNvPr id="493" name="Rounded Rectangle"/>
          <p:cNvSpPr/>
          <p:nvPr/>
        </p:nvSpPr>
        <p:spPr>
          <a:xfrm>
            <a:off x="7040131" y="5928226"/>
            <a:ext cx="3290585" cy="3415841"/>
          </a:xfrm>
          <a:prstGeom prst="roundRect">
            <a:avLst>
              <a:gd name="adj" fmla="val 1924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94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495" name="Learn more with browseVignettes(package = c(&quot;dplyr&quot;, &quot;tibble&quot;))  •  dplyr  0.5.0 •  tibble  1.2.0  •  Updated: 11/16"/>
          <p:cNvSpPr txBox="1"/>
          <p:nvPr/>
        </p:nvSpPr>
        <p:spPr>
          <a:xfrm>
            <a:off x="8373634" y="10340910"/>
            <a:ext cx="5390848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"tibble"))  </a:t>
            </a:r>
            <a:r>
              <a:t>•  dplyr  0.5.0 •  tibble  1.2.0  •  Updated: 11/16</a:t>
            </a:r>
          </a:p>
        </p:txBody>
      </p:sp>
      <p:sp>
        <p:nvSpPr>
          <p:cNvPr id="496" name="Rounded Rectangle"/>
          <p:cNvSpPr/>
          <p:nvPr/>
        </p:nvSpPr>
        <p:spPr>
          <a:xfrm>
            <a:off x="7159053" y="6678846"/>
            <a:ext cx="3052741" cy="865897"/>
          </a:xfrm>
          <a:prstGeom prst="roundRect">
            <a:avLst>
              <a:gd name="adj" fmla="val 7313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97" name="Rounded Rectangle"/>
          <p:cNvSpPr/>
          <p:nvPr/>
        </p:nvSpPr>
        <p:spPr>
          <a:xfrm>
            <a:off x="3746500" y="627990"/>
            <a:ext cx="3063815" cy="6827449"/>
          </a:xfrm>
          <a:prstGeom prst="roundRect">
            <a:avLst>
              <a:gd name="adj" fmla="val 20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498" name="Extract Rows"/>
          <p:cNvSpPr txBox="1"/>
          <p:nvPr/>
        </p:nvSpPr>
        <p:spPr>
          <a:xfrm>
            <a:off x="4639471" y="586446"/>
            <a:ext cx="1275611" cy="363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6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Extract Rows</a:t>
            </a:r>
          </a:p>
        </p:txBody>
      </p:sp>
      <p:sp>
        <p:nvSpPr>
          <p:cNvPr id="499" name="Group Rows"/>
          <p:cNvSpPr/>
          <p:nvPr/>
        </p:nvSpPr>
        <p:spPr>
          <a:xfrm>
            <a:off x="7040131" y="5782779"/>
            <a:ext cx="3290585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Group Rows</a:t>
            </a:r>
          </a:p>
        </p:txBody>
      </p:sp>
      <p:sp>
        <p:nvSpPr>
          <p:cNvPr id="500" name="filter(.data, …)…"/>
          <p:cNvSpPr txBox="1"/>
          <p:nvPr/>
        </p:nvSpPr>
        <p:spPr>
          <a:xfrm>
            <a:off x="4572004" y="890931"/>
            <a:ext cx="2238311" cy="4898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filter(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Extract rows that meet logical criteria.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filter_()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filter(iris, Sepal.Length &gt; 7)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distinct(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.keep_all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2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Remove rows with duplicate values. Also </a:t>
            </a:r>
            <a:r>
              <a:rPr b="1"/>
              <a:t>distinct_()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rgbClr val="78A642"/>
                </a:solidFill>
              </a:rPr>
              <a:t>distinct(iris, Species)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sample_frac(</a:t>
            </a:r>
            <a:r>
              <a:rPr sz="1050">
                <a:latin typeface="Source Sans Pro Light"/>
                <a:ea typeface="Source Sans Pro Light"/>
                <a:cs typeface="Source Sans Pro Light"/>
                <a:sym typeface="Source Sans Pro Light"/>
              </a:rPr>
              <a:t>tbl, size = 1, replace = F,</a:t>
            </a:r>
            <a:endParaRPr sz="105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050">
                <a:latin typeface="Source Sans Pro Light"/>
                <a:ea typeface="Source Sans Pro Light"/>
                <a:cs typeface="Source Sans Pro Light"/>
                <a:sym typeface="Source Sans Pro Light"/>
              </a:rPr>
              <a:t>weight = NULL, .env = parent.frame()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Randomly select fraction of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i="1" sz="105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sample_frac(iris, 0.5, replace = TRUE)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sample_n(</a:t>
            </a:r>
            <a:r>
              <a:rPr sz="1050">
                <a:latin typeface="Source Sans Pro Light"/>
                <a:ea typeface="Source Sans Pro Light"/>
                <a:cs typeface="Source Sans Pro Light"/>
                <a:sym typeface="Source Sans Pro Light"/>
              </a:rPr>
              <a:t>tbl, size, replace = FALSE, </a:t>
            </a:r>
            <a:endParaRPr sz="105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050">
                <a:latin typeface="Source Sans Pro Light"/>
                <a:ea typeface="Source Sans Pro Light"/>
                <a:cs typeface="Source Sans Pro Light"/>
                <a:sym typeface="Source Sans Pro Light"/>
              </a:rPr>
              <a:t>weight = NULL, .env = parent.frame()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Randomly select size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2000"/>
              </a:spcBef>
              <a:defRPr i="1" sz="11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sample_n(iris, 10, replace = TRUE)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slice(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05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rows by position. Also </a:t>
            </a:r>
            <a:r>
              <a:rPr b="1"/>
              <a:t>slice_()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i="1" sz="11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slice(iris, 10:15)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top_n(</a:t>
            </a:r>
            <a:r>
              <a:rPr i="1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n, wt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and order top n entries (by group if grouped data).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top_n(iris, 5, Sepal.Width)</a:t>
            </a:r>
          </a:p>
        </p:txBody>
      </p:sp>
      <p:grpSp>
        <p:nvGrpSpPr>
          <p:cNvPr id="504" name="Group"/>
          <p:cNvGrpSpPr/>
          <p:nvPr/>
        </p:nvGrpSpPr>
        <p:grpSpPr>
          <a:xfrm>
            <a:off x="3742767" y="9061118"/>
            <a:ext cx="3068083" cy="1250228"/>
            <a:chOff x="0" y="-25400"/>
            <a:chExt cx="3068081" cy="1250227"/>
          </a:xfrm>
        </p:grpSpPr>
        <p:sp>
          <p:nvSpPr>
            <p:cNvPr id="501" name="Rounded Rectangle"/>
            <p:cNvSpPr/>
            <p:nvPr/>
          </p:nvSpPr>
          <p:spPr>
            <a:xfrm>
              <a:off x="0" y="-2155"/>
              <a:ext cx="3068082" cy="1226983"/>
            </a:xfrm>
            <a:prstGeom prst="roundRect">
              <a:avLst>
                <a:gd name="adj" fmla="val 5161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lvl="1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502" name="Add Rows"/>
            <p:cNvSpPr txBox="1"/>
            <p:nvPr/>
          </p:nvSpPr>
          <p:spPr>
            <a:xfrm>
              <a:off x="1037459" y="-25401"/>
              <a:ext cx="993163" cy="3631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 lvl="1" indent="0">
                <a:defRPr b="1" sz="1600">
                  <a:solidFill>
                    <a:srgbClr val="FFA941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Add Rows</a:t>
              </a:r>
            </a:p>
          </p:txBody>
        </p:sp>
        <p:pic>
          <p:nvPicPr>
            <p:cNvPr id="503" name="29.pdf" descr="29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01350" y="341366"/>
              <a:ext cx="736601" cy="4627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09" name="Group"/>
          <p:cNvGrpSpPr/>
          <p:nvPr/>
        </p:nvGrpSpPr>
        <p:grpSpPr>
          <a:xfrm>
            <a:off x="3822604" y="5840719"/>
            <a:ext cx="2909345" cy="1542306"/>
            <a:chOff x="0" y="0"/>
            <a:chExt cx="2909344" cy="1542305"/>
          </a:xfrm>
        </p:grpSpPr>
        <p:sp>
          <p:nvSpPr>
            <p:cNvPr id="505" name="Quote Bubble"/>
            <p:cNvSpPr/>
            <p:nvPr/>
          </p:nvSpPr>
          <p:spPr>
            <a:xfrm>
              <a:off x="0" y="0"/>
              <a:ext cx="2909345" cy="1542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671"/>
                  </a:moveTo>
                  <a:lnTo>
                    <a:pt x="0" y="929"/>
                  </a:lnTo>
                  <a:cubicBezTo>
                    <a:pt x="0" y="416"/>
                    <a:pt x="221" y="0"/>
                    <a:pt x="493" y="0"/>
                  </a:cubicBezTo>
                  <a:lnTo>
                    <a:pt x="21107" y="0"/>
                  </a:lnTo>
                  <a:cubicBezTo>
                    <a:pt x="21379" y="0"/>
                    <a:pt x="21600" y="416"/>
                    <a:pt x="21600" y="929"/>
                  </a:cubicBezTo>
                  <a:lnTo>
                    <a:pt x="21600" y="20671"/>
                  </a:lnTo>
                  <a:cubicBezTo>
                    <a:pt x="21600" y="21184"/>
                    <a:pt x="21379" y="21600"/>
                    <a:pt x="21107" y="21600"/>
                  </a:cubicBezTo>
                  <a:lnTo>
                    <a:pt x="493" y="21600"/>
                  </a:lnTo>
                  <a:cubicBezTo>
                    <a:pt x="221" y="21600"/>
                    <a:pt x="0" y="21184"/>
                    <a:pt x="0" y="20671"/>
                  </a:cubicBezTo>
                  <a:close/>
                </a:path>
              </a:pathLst>
            </a:custGeom>
            <a:solidFill>
              <a:srgbClr val="FFA941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b="1" sz="11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</a:p>
          </p:txBody>
        </p:sp>
        <p:sp>
          <p:nvSpPr>
            <p:cNvPr id="506" name="Logical and boolean operators…"/>
            <p:cNvSpPr txBox="1"/>
            <p:nvPr/>
          </p:nvSpPr>
          <p:spPr>
            <a:xfrm>
              <a:off x="352554" y="-1"/>
              <a:ext cx="2204236" cy="4901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 lvl="1" indent="0">
                <a:defRPr b="1" sz="1200">
                  <a:solidFill>
                    <a:srgbClr val="FFA941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Logical and boolean operators </a:t>
              </a:r>
            </a:p>
            <a:p>
              <a:pPr lvl="1" indent="0">
                <a:defRPr b="1" sz="1200">
                  <a:solidFill>
                    <a:srgbClr val="FFA941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to use with filter()</a:t>
              </a:r>
            </a:p>
          </p:txBody>
        </p:sp>
        <p:sp>
          <p:nvSpPr>
            <p:cNvPr id="507" name="See ?base::logic and ?Comparison for help."/>
            <p:cNvSpPr txBox="1"/>
            <p:nvPr/>
          </p:nvSpPr>
          <p:spPr>
            <a:xfrm>
              <a:off x="84740" y="1289678"/>
              <a:ext cx="2738927" cy="248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normAutofit fontScale="100000" lnSpcReduction="0"/>
            </a:bodyPr>
            <a:lstStyle/>
            <a:p>
              <a:pPr>
                <a:lnSpc>
                  <a:spcPct val="90000"/>
                </a:lnSpc>
                <a:defRPr sz="11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See </a:t>
              </a:r>
              <a:r>
                <a:rPr>
                  <a:latin typeface="Source Sans Pro"/>
                  <a:ea typeface="Source Sans Pro"/>
                  <a:cs typeface="Source Sans Pro"/>
                  <a:sym typeface="Source Sans Pro"/>
                </a:rPr>
                <a:t>?base::logic</a:t>
              </a:r>
              <a:r>
                <a:t> and </a:t>
              </a:r>
              <a:r>
                <a:rPr>
                  <a:latin typeface="Source Sans Pro"/>
                  <a:ea typeface="Source Sans Pro"/>
                  <a:cs typeface="Source Sans Pro"/>
                  <a:sym typeface="Source Sans Pro"/>
                </a:rPr>
                <a:t>?Comparison</a:t>
              </a:r>
              <a:r>
                <a:t> for help.</a:t>
              </a:r>
            </a:p>
          </p:txBody>
        </p:sp>
        <p:graphicFrame>
          <p:nvGraphicFramePr>
            <p:cNvPr id="508" name="Table"/>
            <p:cNvGraphicFramePr/>
            <p:nvPr/>
          </p:nvGraphicFramePr>
          <p:xfrm>
            <a:off x="95328" y="457844"/>
            <a:ext cx="2737730" cy="68580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684432"/>
                  <a:gridCol w="684432"/>
                  <a:gridCol w="684432"/>
                  <a:gridCol w="684432"/>
                </a:tblGrid>
                <a:tr h="2286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2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&lt;</a:t>
                        </a:r>
                      </a:p>
                    </a:txBody>
                    <a:tcPr marL="50800" marR="50800" marT="50800" marB="50800" anchor="t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2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&lt;=</a:t>
                        </a:r>
                      </a:p>
                    </a:txBody>
                    <a:tcPr marL="50800" marR="50800" marT="50800" marB="50800" anchor="t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2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is.na()</a:t>
                        </a:r>
                      </a:p>
                    </a:txBody>
                    <a:tcPr marL="50800" marR="50800" marT="50800" marB="50800" anchor="t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2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xor()</a:t>
                        </a:r>
                      </a:p>
                    </a:txBody>
                    <a:tcPr marL="50800" marR="50800" marT="50800" marB="50800" anchor="t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2286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2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&gt;</a:t>
                        </a:r>
                      </a:p>
                    </a:txBody>
                    <a:tcPr marL="50800" marR="50800" marT="50800" marB="50800" anchor="t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2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&gt;=</a:t>
                        </a:r>
                      </a:p>
                    </a:txBody>
                    <a:tcPr marL="50800" marR="50800" marT="50800" marB="50800" anchor="t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2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!</a:t>
                        </a:r>
                      </a:p>
                    </a:txBody>
                    <a:tcPr marL="50800" marR="50800" marT="50800" marB="50800" anchor="t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2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all()</a:t>
                        </a:r>
                      </a:p>
                    </a:txBody>
                    <a:tcPr marL="50800" marR="50800" marT="50800" marB="50800" anchor="t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2286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2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==</a:t>
                        </a:r>
                      </a:p>
                    </a:txBody>
                    <a:tcPr marL="50800" marR="50800" marT="50800" marB="50800" anchor="t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2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!=</a:t>
                        </a:r>
                      </a:p>
                    </a:txBody>
                    <a:tcPr marL="50800" marR="50800" marT="50800" marB="50800" anchor="t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2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&amp;</a:t>
                        </a:r>
                      </a:p>
                    </a:txBody>
                    <a:tcPr marL="50800" marR="50800" marT="50800" marB="50800" anchor="t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2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rPr>
                          <a:t>any()</a:t>
                        </a:r>
                      </a:p>
                    </a:txBody>
                    <a:tcPr marL="50800" marR="50800" marT="50800" marB="50800" anchor="t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sp>
        <p:nvSpPr>
          <p:cNvPr id="510" name="add_row(.data, ..., .before = NULL,…"/>
          <p:cNvSpPr txBox="1"/>
          <p:nvPr/>
        </p:nvSpPr>
        <p:spPr>
          <a:xfrm>
            <a:off x="4572004" y="9286549"/>
            <a:ext cx="2238311" cy="1057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add_row(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.before = NULL, </a:t>
            </a:r>
            <a:endParaRPr sz="11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.after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Add one or more rows to a table.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i="1" sz="1100">
                <a:solidFill>
                  <a:srgbClr val="78A64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add_row(faithful, eruptions = 1, waiting = 1)</a:t>
            </a:r>
          </a:p>
        </p:txBody>
      </p:sp>
      <p:sp>
        <p:nvSpPr>
          <p:cNvPr id="511" name="summarise(.data, …)…"/>
          <p:cNvSpPr txBox="1"/>
          <p:nvPr/>
        </p:nvSpPr>
        <p:spPr>
          <a:xfrm>
            <a:off x="7962086" y="1497722"/>
            <a:ext cx="2238311" cy="4127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table of summaries.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summarise(mtcars, avg = mean(mpg))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summarise_all(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summary funs to all columns. Use with </a:t>
            </a:r>
            <a:r>
              <a:rPr b="1"/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summarise_all(iris, funs(mean, sd))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summarise_at(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.cols,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summary funs to specific columns. Use with </a:t>
            </a:r>
            <a:r>
              <a:rPr b="1"/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 sz="1000">
                <a:solidFill>
                  <a:schemeClr val="accent1"/>
                </a:solidFill>
              </a:rPr>
              <a:t>summarise_at(iris, "Species", nlevels)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summarise_if(</a:t>
            </a:r>
            <a:r>
              <a:rPr sz="10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.predicate, .funs,...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summary funs to columns of one type. Use with </a:t>
            </a:r>
            <a:r>
              <a:rPr b="1"/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summarise_if(iris, is.numeric, funs(mean, sd))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count(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..., wt = NULL, sort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Count number of rows in each group defined by.…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count_()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and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tally()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count(iris, Species)</a:t>
            </a:r>
          </a:p>
        </p:txBody>
      </p:sp>
      <p:sp>
        <p:nvSpPr>
          <p:cNvPr id="512" name="These functions apply summary functions to columns to create a new table. Summary functions take vectors as input and return single values."/>
          <p:cNvSpPr txBox="1"/>
          <p:nvPr/>
        </p:nvSpPr>
        <p:spPr>
          <a:xfrm>
            <a:off x="7262827" y="663764"/>
            <a:ext cx="2909345" cy="6343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80000"/>
              </a:lnSpc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These functions apply summary functions to columns to create a new table. Summary functions take vectors as input and return single values.</a:t>
            </a:r>
          </a:p>
        </p:txBody>
      </p:sp>
      <p:sp>
        <p:nvSpPr>
          <p:cNvPr id="513" name="group_by(.data, ..., add = FALSE)…"/>
          <p:cNvSpPr txBox="1"/>
          <p:nvPr/>
        </p:nvSpPr>
        <p:spPr>
          <a:xfrm>
            <a:off x="7129484" y="7568393"/>
            <a:ext cx="3176030" cy="16892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group_by(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add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copy of table grouped by …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group_by_()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g_iris &lt;- group_by(iris, Species)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ungroup(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ungrouped copy of table.  </a:t>
            </a:r>
            <a:r>
              <a:rPr i="1">
                <a:solidFill>
                  <a:schemeClr val="accent1"/>
                </a:solidFill>
              </a:rPr>
              <a:t>ungroup(g_iris)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grouping criteria of grouped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groups(g_iris)</a:t>
            </a:r>
          </a:p>
        </p:txBody>
      </p:sp>
      <p:sp>
        <p:nvSpPr>
          <p:cNvPr id="514" name="Use group_by() to created a &quot;grouped&quot; copy of a table. dplyr functions will manipulate each &quot;group&quot; separately and then combine the results."/>
          <p:cNvSpPr txBox="1"/>
          <p:nvPr/>
        </p:nvSpPr>
        <p:spPr>
          <a:xfrm>
            <a:off x="7172171" y="6136813"/>
            <a:ext cx="3048394" cy="510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algn="l">
              <a:lnSpc>
                <a:spcPct val="80000"/>
              </a:lnSpc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group_by()</a:t>
            </a:r>
            <a:r>
              <a:t> to created a "grouped" copy of a table. dplyr functions will manipulate each "group" separately and then combine the results.</a:t>
            </a:r>
          </a:p>
        </p:txBody>
      </p:sp>
      <p:sp>
        <p:nvSpPr>
          <p:cNvPr id="515" name="mtcars %&gt;%…"/>
          <p:cNvSpPr txBox="1"/>
          <p:nvPr/>
        </p:nvSpPr>
        <p:spPr>
          <a:xfrm>
            <a:off x="8252249" y="6765789"/>
            <a:ext cx="1916421" cy="718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mtcars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group_by(cyl)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summarise(n = n())</a:t>
            </a:r>
          </a:p>
        </p:txBody>
      </p:sp>
      <p:sp>
        <p:nvSpPr>
          <p:cNvPr id="516" name="Rounded Rectangle"/>
          <p:cNvSpPr/>
          <p:nvPr/>
        </p:nvSpPr>
        <p:spPr>
          <a:xfrm>
            <a:off x="237686" y="291210"/>
            <a:ext cx="3281684" cy="10077584"/>
          </a:xfrm>
          <a:prstGeom prst="roundRect">
            <a:avLst>
              <a:gd name="adj" fmla="val 1930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517" name="Manipulate Columns"/>
          <p:cNvSpPr/>
          <p:nvPr/>
        </p:nvSpPr>
        <p:spPr>
          <a:xfrm>
            <a:off x="232629" y="247047"/>
            <a:ext cx="3281685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Manipulate Columns</a:t>
            </a:r>
          </a:p>
        </p:txBody>
      </p:sp>
      <p:sp>
        <p:nvSpPr>
          <p:cNvPr id="518" name="Rounded Rectangle"/>
          <p:cNvSpPr/>
          <p:nvPr/>
        </p:nvSpPr>
        <p:spPr>
          <a:xfrm>
            <a:off x="346620" y="627990"/>
            <a:ext cx="3063816" cy="3415840"/>
          </a:xfrm>
          <a:prstGeom prst="roundRect">
            <a:avLst>
              <a:gd name="adj" fmla="val 20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519" name="Extract Columns"/>
          <p:cNvSpPr txBox="1"/>
          <p:nvPr/>
        </p:nvSpPr>
        <p:spPr>
          <a:xfrm>
            <a:off x="1088932" y="586446"/>
            <a:ext cx="1579192" cy="363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6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Extract Columns</a:t>
            </a:r>
          </a:p>
        </p:txBody>
      </p:sp>
      <p:sp>
        <p:nvSpPr>
          <p:cNvPr id="520" name="select(.data, …)…"/>
          <p:cNvSpPr txBox="1"/>
          <p:nvPr/>
        </p:nvSpPr>
        <p:spPr>
          <a:xfrm>
            <a:off x="1213473" y="819150"/>
            <a:ext cx="2194061" cy="2128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Extract columns by name.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select(iris, Sepal.Length, Species)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select_if(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.predicate,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Extract columns by type.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select_if(iris, is.factor)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rename(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Rename columns.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rename_()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05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rename(iris, Length = Sepal.Length)</a:t>
            </a:r>
          </a:p>
        </p:txBody>
      </p:sp>
      <p:pic>
        <p:nvPicPr>
          <p:cNvPr id="521" name="18.pdf" descr="18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37729" y="2401074"/>
            <a:ext cx="723901" cy="373544"/>
          </a:xfrm>
          <a:prstGeom prst="rect">
            <a:avLst/>
          </a:prstGeom>
          <a:ln w="12700">
            <a:miter lim="400000"/>
          </a:ln>
        </p:spPr>
      </p:pic>
      <p:pic>
        <p:nvPicPr>
          <p:cNvPr id="522" name="17.pdf" descr="17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37729" y="966327"/>
            <a:ext cx="558801" cy="380821"/>
          </a:xfrm>
          <a:prstGeom prst="rect">
            <a:avLst/>
          </a:prstGeom>
          <a:ln w="12700">
            <a:miter lim="400000"/>
          </a:ln>
        </p:spPr>
      </p:pic>
      <p:sp>
        <p:nvSpPr>
          <p:cNvPr id="523" name="Rounded Rectangle"/>
          <p:cNvSpPr/>
          <p:nvPr/>
        </p:nvSpPr>
        <p:spPr>
          <a:xfrm>
            <a:off x="346090" y="4117507"/>
            <a:ext cx="3060701" cy="6177547"/>
          </a:xfrm>
          <a:prstGeom prst="roundRect">
            <a:avLst>
              <a:gd name="adj" fmla="val 2069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524" name="Make New Columns"/>
          <p:cNvSpPr txBox="1"/>
          <p:nvPr/>
        </p:nvSpPr>
        <p:spPr>
          <a:xfrm>
            <a:off x="949639" y="4063295"/>
            <a:ext cx="1857779" cy="363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6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Make New Columns</a:t>
            </a:r>
          </a:p>
        </p:txBody>
      </p:sp>
      <p:sp>
        <p:nvSpPr>
          <p:cNvPr id="525" name="mutate(.data, …)…"/>
          <p:cNvSpPr txBox="1"/>
          <p:nvPr/>
        </p:nvSpPr>
        <p:spPr>
          <a:xfrm>
            <a:off x="1200773" y="5304412"/>
            <a:ext cx="2219461" cy="5006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new column(s).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mutate(mtcars, gpm = 1/mpg)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mutate_all(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funs to every column. Use with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funs()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mutate_all(faithful, funs(log(.), log2(.)))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add_column(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</a:t>
            </a:r>
            <a:endParaRPr sz="11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.before = NULL, .after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Add new column(s).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add_column(mtcars, new = 1:32)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mutate_at(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.cols,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funs to specific columns.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Use with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funs()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and the select() helpers. </a:t>
            </a:r>
            <a:r>
              <a:rPr i="1">
                <a:solidFill>
                  <a:schemeClr val="accent1"/>
                </a:solidFill>
              </a:rPr>
              <a:t>mutate_at(iris, -Species, funs(log(.)))</a:t>
            </a:r>
            <a:endParaRPr i="1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mutate_if(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.tbl, .predicate, .funs,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funs to all columns of one </a:t>
            </a:r>
            <a:r>
              <a:rPr sz="1050">
                <a:latin typeface="Source Sans Pro Light"/>
                <a:ea typeface="Source Sans Pro Light"/>
                <a:cs typeface="Source Sans Pro Light"/>
                <a:sym typeface="Source Sans Pro Light"/>
              </a:rPr>
              <a:t>type. Use with </a:t>
            </a:r>
            <a:r>
              <a:rPr sz="105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funs(). </a:t>
            </a:r>
            <a:r>
              <a:rPr i="1" sz="1050">
                <a:solidFill>
                  <a:schemeClr val="accent1"/>
                </a:solidFill>
              </a:rPr>
              <a:t>mutate_if(iris,  is.numeric, funs(log(.)))</a:t>
            </a:r>
            <a:endParaRPr i="1" sz="1050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transmute(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new column(s), drop others.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transmute_()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transmute(mtcars, gpm = 1/mpg)</a:t>
            </a:r>
          </a:p>
        </p:txBody>
      </p:sp>
      <p:sp>
        <p:nvSpPr>
          <p:cNvPr id="526" name="These functions apply vectorized functions to columns to create new columns. Vectorized functions take vectors as input and return vectors."/>
          <p:cNvSpPr txBox="1"/>
          <p:nvPr/>
        </p:nvSpPr>
        <p:spPr>
          <a:xfrm>
            <a:off x="500269" y="4411875"/>
            <a:ext cx="2811689" cy="6343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80000"/>
              </a:lnSpc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These functions apply vectorized functions to columns to create new columns. Vectorized functions take vectors as input and return vectors.</a:t>
            </a:r>
          </a:p>
        </p:txBody>
      </p:sp>
      <p:pic>
        <p:nvPicPr>
          <p:cNvPr id="527" name="21.pdf" descr="21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37729" y="5460343"/>
            <a:ext cx="749301" cy="374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28" name="20.pdf" descr="20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37729" y="9587779"/>
            <a:ext cx="533401" cy="365478"/>
          </a:xfrm>
          <a:prstGeom prst="rect">
            <a:avLst/>
          </a:prstGeom>
          <a:ln w="12700">
            <a:miter lim="400000"/>
          </a:ln>
        </p:spPr>
      </p:pic>
      <p:pic>
        <p:nvPicPr>
          <p:cNvPr id="529" name="22.pdf" descr="22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37729" y="7828951"/>
            <a:ext cx="673101" cy="383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530" name="23.pdf" descr="23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244887" y="4943609"/>
            <a:ext cx="1267283" cy="356639"/>
          </a:xfrm>
          <a:prstGeom prst="rect">
            <a:avLst/>
          </a:prstGeom>
          <a:ln w="12700">
            <a:miter lim="400000"/>
          </a:ln>
        </p:spPr>
      </p:pic>
      <p:sp>
        <p:nvSpPr>
          <p:cNvPr id="531" name="Line"/>
          <p:cNvSpPr/>
          <p:nvPr/>
        </p:nvSpPr>
        <p:spPr>
          <a:xfrm>
            <a:off x="338924" y="2915424"/>
            <a:ext cx="3077088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532" name="Use these helpers with select(), e.g.…"/>
          <p:cNvSpPr txBox="1"/>
          <p:nvPr/>
        </p:nvSpPr>
        <p:spPr>
          <a:xfrm>
            <a:off x="726258" y="2898847"/>
            <a:ext cx="2304540" cy="446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defRPr sz="11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Use these helpers with select(), e.g.</a:t>
            </a:r>
          </a:p>
          <a:p>
            <a:pPr>
              <a:lnSpc>
                <a:spcPct val="90000"/>
              </a:lnSpc>
              <a:spcBef>
                <a:spcPts val="900"/>
              </a:spcBef>
              <a:defRPr sz="11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/>
              <a:t>select(iris, starts_with("Sepal"))</a:t>
            </a:r>
          </a:p>
        </p:txBody>
      </p:sp>
      <p:sp>
        <p:nvSpPr>
          <p:cNvPr id="533" name="contains(match)…"/>
          <p:cNvSpPr txBox="1"/>
          <p:nvPr/>
        </p:nvSpPr>
        <p:spPr>
          <a:xfrm>
            <a:off x="383740" y="3246896"/>
            <a:ext cx="1659400" cy="814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contains(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match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ends_with(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match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endParaRPr b="1"/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matches(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match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num_range(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prefix, range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</p:txBody>
      </p:sp>
      <p:sp>
        <p:nvSpPr>
          <p:cNvPr id="534" name="starts_with(match) one_of(…)…"/>
          <p:cNvSpPr txBox="1"/>
          <p:nvPr/>
        </p:nvSpPr>
        <p:spPr>
          <a:xfrm>
            <a:off x="2137003" y="3247686"/>
            <a:ext cx="1295931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starts_with(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match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one_of(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: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e.g. mpg:cyl</a:t>
            </a:r>
            <a:endParaRPr b="1"/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-Species</a:t>
            </a:r>
          </a:p>
        </p:txBody>
      </p:sp>
      <p:pic>
        <p:nvPicPr>
          <p:cNvPr id="535" name="24.pdf" descr="24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844118" y="966327"/>
            <a:ext cx="736601" cy="462188"/>
          </a:xfrm>
          <a:prstGeom prst="rect">
            <a:avLst/>
          </a:prstGeom>
          <a:ln w="12700">
            <a:miter lim="400000"/>
          </a:ln>
        </p:spPr>
      </p:pic>
      <p:pic>
        <p:nvPicPr>
          <p:cNvPr id="536" name="25.pdf" descr="25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844118" y="1869640"/>
            <a:ext cx="723901" cy="468218"/>
          </a:xfrm>
          <a:prstGeom prst="rect">
            <a:avLst/>
          </a:prstGeom>
          <a:ln w="12700">
            <a:miter lim="400000"/>
          </a:ln>
        </p:spPr>
      </p:pic>
      <p:pic>
        <p:nvPicPr>
          <p:cNvPr id="537" name="26.pdf" descr="26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3844118" y="2790328"/>
            <a:ext cx="723901" cy="462497"/>
          </a:xfrm>
          <a:prstGeom prst="rect">
            <a:avLst/>
          </a:prstGeom>
          <a:ln w="12700">
            <a:miter lim="400000"/>
          </a:ln>
        </p:spPr>
      </p:pic>
      <p:pic>
        <p:nvPicPr>
          <p:cNvPr id="538" name="27.pdf" descr="27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3844118" y="4473487"/>
            <a:ext cx="723901" cy="45102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43" name="Group"/>
          <p:cNvGrpSpPr/>
          <p:nvPr/>
        </p:nvGrpSpPr>
        <p:grpSpPr>
          <a:xfrm>
            <a:off x="3746500" y="7506181"/>
            <a:ext cx="3068082" cy="1499419"/>
            <a:chOff x="0" y="0"/>
            <a:chExt cx="3068081" cy="1499418"/>
          </a:xfrm>
        </p:grpSpPr>
        <p:sp>
          <p:nvSpPr>
            <p:cNvPr id="539" name="Rounded Rectangle"/>
            <p:cNvSpPr/>
            <p:nvPr/>
          </p:nvSpPr>
          <p:spPr>
            <a:xfrm>
              <a:off x="0" y="35147"/>
              <a:ext cx="3068082" cy="1464272"/>
            </a:xfrm>
            <a:prstGeom prst="roundRect">
              <a:avLst>
                <a:gd name="adj" fmla="val 4324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 lvl="1" algn="l">
                <a:defRPr sz="1000">
                  <a:latin typeface="Menlo"/>
                  <a:ea typeface="Menlo"/>
                  <a:cs typeface="Menlo"/>
                  <a:sym typeface="Menlo"/>
                </a:defRPr>
              </a:pPr>
            </a:p>
          </p:txBody>
        </p:sp>
        <p:sp>
          <p:nvSpPr>
            <p:cNvPr id="540" name="Arrange Rows"/>
            <p:cNvSpPr txBox="1"/>
            <p:nvPr/>
          </p:nvSpPr>
          <p:spPr>
            <a:xfrm>
              <a:off x="855419" y="-1"/>
              <a:ext cx="1349779" cy="3631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 lvl="1" indent="0">
                <a:defRPr b="1" sz="1600">
                  <a:solidFill>
                    <a:srgbClr val="FFA941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Arrange Rows</a:t>
              </a:r>
            </a:p>
          </p:txBody>
        </p:sp>
        <p:sp>
          <p:nvSpPr>
            <p:cNvPr id="541" name="arrange(.data, ...)…"/>
            <p:cNvSpPr txBox="1"/>
            <p:nvPr/>
          </p:nvSpPr>
          <p:spPr>
            <a:xfrm>
              <a:off x="825504" y="289187"/>
              <a:ext cx="2238311" cy="1200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>
                <a:lnSpc>
                  <a:spcPct val="90000"/>
                </a:lnSpc>
                <a:defRPr sz="12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arrange(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.data, ...</a:t>
              </a:r>
              <a:r>
                <a:rPr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)</a:t>
              </a:r>
            </a:p>
            <a:p>
              <a:pPr algn="l">
                <a:lnSpc>
                  <a:spcPct val="90000"/>
                </a:lnSpc>
                <a:defRPr sz="1100"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Order rows by values of a column. Use with </a:t>
              </a:r>
              <a:r>
                <a:rPr b="1"/>
                <a:t>desc()</a:t>
              </a:r>
              <a:r>
                <a:rPr>
                  <a:latin typeface="Source Sans Pro Light"/>
                  <a:ea typeface="Source Sans Pro Light"/>
                  <a:cs typeface="Source Sans Pro Light"/>
                  <a:sym typeface="Source Sans Pro Light"/>
                </a:rPr>
                <a:t> to order from high values to low. </a:t>
              </a:r>
              <a:endParaRPr>
                <a:latin typeface="Source Sans Pro Light"/>
                <a:ea typeface="Source Sans Pro Light"/>
                <a:cs typeface="Source Sans Pro Light"/>
                <a:sym typeface="Source Sans Pro Light"/>
              </a:endParaRPr>
            </a:p>
            <a:p>
              <a:pPr algn="l">
                <a:lnSpc>
                  <a:spcPct val="90000"/>
                </a:lnSpc>
                <a:defRPr i="1" sz="1100">
                  <a:solidFill>
                    <a:schemeClr val="accent1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arrange(mtcars, mpg)</a:t>
              </a:r>
            </a:p>
            <a:p>
              <a:pPr algn="l">
                <a:lnSpc>
                  <a:spcPct val="90000"/>
                </a:lnSpc>
                <a:spcBef>
                  <a:spcPts val="300"/>
                </a:spcBef>
                <a:defRPr i="1" sz="1100">
                  <a:solidFill>
                    <a:schemeClr val="accent1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t>arrange(mtcars, desc(mpg))</a:t>
              </a:r>
            </a:p>
          </p:txBody>
        </p:sp>
        <p:pic>
          <p:nvPicPr>
            <p:cNvPr id="542" name="28.pdf" descr="28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97618" y="443432"/>
              <a:ext cx="736601" cy="46770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44" name="30.pdf" descr="30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8050424" y="1196285"/>
            <a:ext cx="1270001" cy="357188"/>
          </a:xfrm>
          <a:prstGeom prst="rect">
            <a:avLst/>
          </a:prstGeom>
          <a:ln w="12700">
            <a:miter lim="400000"/>
          </a:ln>
        </p:spPr>
      </p:pic>
      <p:pic>
        <p:nvPicPr>
          <p:cNvPr id="545" name="31.pdf" descr="31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7243971" y="1632422"/>
            <a:ext cx="736601" cy="383493"/>
          </a:xfrm>
          <a:prstGeom prst="rect">
            <a:avLst/>
          </a:prstGeom>
          <a:ln w="12700">
            <a:miter lim="400000"/>
          </a:ln>
        </p:spPr>
      </p:pic>
      <p:pic>
        <p:nvPicPr>
          <p:cNvPr id="546" name="32.pdf" descr="32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7250377" y="4857181"/>
            <a:ext cx="546101" cy="3751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47" name="33.pdf" descr="33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7271308" y="6739059"/>
            <a:ext cx="1219201" cy="724739"/>
          </a:xfrm>
          <a:prstGeom prst="rect">
            <a:avLst/>
          </a:prstGeom>
          <a:ln w="12700">
            <a:miter lim="400000"/>
          </a:ln>
        </p:spPr>
      </p:pic>
      <p:sp>
        <p:nvSpPr>
          <p:cNvPr id="548" name="Rounded Rectangle"/>
          <p:cNvSpPr/>
          <p:nvPr/>
        </p:nvSpPr>
        <p:spPr>
          <a:xfrm>
            <a:off x="7040131" y="9511979"/>
            <a:ext cx="3290585" cy="865897"/>
          </a:xfrm>
          <a:prstGeom prst="roundRect">
            <a:avLst>
              <a:gd name="adj" fmla="val 7313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549" name="Arbitrary operations"/>
          <p:cNvSpPr/>
          <p:nvPr/>
        </p:nvSpPr>
        <p:spPr>
          <a:xfrm>
            <a:off x="7040131" y="9407389"/>
            <a:ext cx="3290585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Arbitrary operations</a:t>
            </a:r>
          </a:p>
        </p:txBody>
      </p:sp>
      <p:sp>
        <p:nvSpPr>
          <p:cNvPr id="550" name="do(.data, ...)…"/>
          <p:cNvSpPr txBox="1"/>
          <p:nvPr/>
        </p:nvSpPr>
        <p:spPr>
          <a:xfrm>
            <a:off x="7129484" y="9677175"/>
            <a:ext cx="3176030" cy="718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do(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Applies … to each group in .data. Also </a:t>
            </a:r>
            <a:r>
              <a:rPr b="1"/>
              <a:t>do_()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05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do(g_iris, mod=lm(Sepal.Length~Sepal.Width, data=.))</a:t>
            </a:r>
          </a:p>
        </p:txBody>
      </p:sp>
      <p:sp>
        <p:nvSpPr>
          <p:cNvPr id="551" name="Rounded Rectangle"/>
          <p:cNvSpPr/>
          <p:nvPr/>
        </p:nvSpPr>
        <p:spPr>
          <a:xfrm>
            <a:off x="10445543" y="313292"/>
            <a:ext cx="3281685" cy="10077583"/>
          </a:xfrm>
          <a:prstGeom prst="roundRect">
            <a:avLst>
              <a:gd name="adj" fmla="val 1930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552" name="Manipulate Vectors"/>
          <p:cNvSpPr/>
          <p:nvPr/>
        </p:nvSpPr>
        <p:spPr>
          <a:xfrm>
            <a:off x="10440486" y="269129"/>
            <a:ext cx="3281685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Manipulate Vectors</a:t>
            </a:r>
          </a:p>
        </p:txBody>
      </p:sp>
      <p:sp>
        <p:nvSpPr>
          <p:cNvPr id="553" name="Rounded Rectangle"/>
          <p:cNvSpPr/>
          <p:nvPr/>
        </p:nvSpPr>
        <p:spPr>
          <a:xfrm>
            <a:off x="10553947" y="647509"/>
            <a:ext cx="3060701" cy="9631527"/>
          </a:xfrm>
          <a:prstGeom prst="roundRect">
            <a:avLst>
              <a:gd name="adj" fmla="val 2069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554" name="dplyr vectorized functions"/>
          <p:cNvSpPr txBox="1"/>
          <p:nvPr/>
        </p:nvSpPr>
        <p:spPr>
          <a:xfrm>
            <a:off x="10852696" y="586446"/>
            <a:ext cx="2467379" cy="363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6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dplyr v</a:t>
            </a:r>
            <a:r>
              <a:t>ectorized functions</a:t>
            </a:r>
          </a:p>
        </p:txBody>
      </p:sp>
      <p:sp>
        <p:nvSpPr>
          <p:cNvPr id="555" name="Measures of Position/Order…"/>
          <p:cNvSpPr txBox="1"/>
          <p:nvPr/>
        </p:nvSpPr>
        <p:spPr>
          <a:xfrm>
            <a:off x="10562188" y="7999052"/>
            <a:ext cx="3038280" cy="2367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Measures of Position/Order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nth(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n, order_by = NULL, </a:t>
            </a:r>
            <a:endParaRPr sz="11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default = default_missing(x)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value in nth location of vector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first(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order_by = NULL, </a:t>
            </a:r>
            <a:endParaRPr sz="11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default = default_missing(x)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first value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last(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order_by = NULL, </a:t>
            </a:r>
            <a:endParaRPr sz="11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default = default_missing(x)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last value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Counts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number of values/rows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n_distinct(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..., na.rm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-# of uniques</a:t>
            </a:r>
          </a:p>
        </p:txBody>
      </p:sp>
      <p:sp>
        <p:nvSpPr>
          <p:cNvPr id="556" name="These take vectors as input and return vectors as output."/>
          <p:cNvSpPr txBox="1"/>
          <p:nvPr/>
        </p:nvSpPr>
        <p:spPr>
          <a:xfrm>
            <a:off x="10562418" y="1336153"/>
            <a:ext cx="3047934" cy="380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80000"/>
              </a:lnSpc>
              <a:defRPr sz="105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/>
            <a:r>
              <a:t>These take vectors as input and return vectors as output.</a:t>
            </a:r>
          </a:p>
        </p:txBody>
      </p:sp>
      <p:pic>
        <p:nvPicPr>
          <p:cNvPr id="557" name="23.pdf" descr="23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1407506" y="940604"/>
            <a:ext cx="1267283" cy="35664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8" name="30.pdf" descr="30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1451385" y="7461653"/>
            <a:ext cx="1270001" cy="357189"/>
          </a:xfrm>
          <a:prstGeom prst="rect">
            <a:avLst/>
          </a:prstGeom>
          <a:ln w="12700">
            <a:miter lim="400000"/>
          </a:ln>
        </p:spPr>
      </p:pic>
      <p:sp>
        <p:nvSpPr>
          <p:cNvPr id="559" name="dplyr summary functions"/>
          <p:cNvSpPr txBox="1"/>
          <p:nvPr/>
        </p:nvSpPr>
        <p:spPr>
          <a:xfrm>
            <a:off x="10898111" y="7081805"/>
            <a:ext cx="2376549" cy="363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6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dplyr s</a:t>
            </a:r>
            <a:r>
              <a:t>ummary functions</a:t>
            </a:r>
          </a:p>
        </p:txBody>
      </p:sp>
      <p:sp>
        <p:nvSpPr>
          <p:cNvPr id="560" name="These  take vectors as input and return single values."/>
          <p:cNvSpPr txBox="1"/>
          <p:nvPr/>
        </p:nvSpPr>
        <p:spPr>
          <a:xfrm>
            <a:off x="10611332" y="7889904"/>
            <a:ext cx="3063816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80000"/>
              </a:lnSpc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>
              <a:defRPr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These  take vectors as input and return single values.</a:t>
            </a:r>
          </a:p>
        </p:txBody>
      </p:sp>
      <p:sp>
        <p:nvSpPr>
          <p:cNvPr id="561" name="Line"/>
          <p:cNvSpPr/>
          <p:nvPr/>
        </p:nvSpPr>
        <p:spPr>
          <a:xfrm>
            <a:off x="10547841" y="7047693"/>
            <a:ext cx="3077088" cy="1"/>
          </a:xfrm>
          <a:prstGeom prst="line">
            <a:avLst/>
          </a:prstGeom>
          <a:ln w="635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562" name="Offsets…"/>
          <p:cNvSpPr txBox="1"/>
          <p:nvPr/>
        </p:nvSpPr>
        <p:spPr>
          <a:xfrm>
            <a:off x="10546447" y="1369677"/>
            <a:ext cx="3038281" cy="57955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Offsets</a:t>
            </a: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lag(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n = 1L, default = NA, order_by = NULL,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Offset elements by 1.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lead(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n = 1L, default = NA, order_by = NULL,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Offset elements by -1.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Cumulative and Rolling Aggregates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cumall(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Cumulative all()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cumany(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any()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cummean(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Cumulative mean()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Rankings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cume_dist(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Proportion of all values &lt;=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dense_rank(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rank with ties = min, no gaps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min_rank(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rank with ties = min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ntile(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n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bins into n bins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percent_rank(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min_rank rescaled to [0,1]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row_number(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rank with ties = "first"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Element-wise operations</a:t>
            </a:r>
          </a:p>
          <a:p>
            <a:pPr algn="l">
              <a:lnSpc>
                <a:spcPct val="90000"/>
              </a:lnSpc>
              <a:spcBef>
                <a:spcPts val="4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between(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left, right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x &gt; right &amp; x &lt; left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case_when(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multi-case if else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coalesce(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first non-NA values by 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element across a set of vectors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recode(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.x, ..., .default = NULL, .missing = NULL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Vectorized switch()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recode_factor(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.x, ..., .default = NULL, .</a:t>
            </a:r>
            <a:endParaRPr sz="1100"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missing = NULL, .ordered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200"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Vectorized switch() for factors</a:t>
            </a:r>
          </a:p>
        </p:txBody>
      </p:sp>
      <p:sp>
        <p:nvSpPr>
          <p:cNvPr id="563" name="Line"/>
          <p:cNvSpPr/>
          <p:nvPr/>
        </p:nvSpPr>
        <p:spPr>
          <a:xfrm>
            <a:off x="10548167" y="1526563"/>
            <a:ext cx="3077088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564" name="Line"/>
          <p:cNvSpPr/>
          <p:nvPr/>
        </p:nvSpPr>
        <p:spPr>
          <a:xfrm>
            <a:off x="10553896" y="2555398"/>
            <a:ext cx="3077088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565" name="Line"/>
          <p:cNvSpPr/>
          <p:nvPr/>
        </p:nvSpPr>
        <p:spPr>
          <a:xfrm>
            <a:off x="10547832" y="3485296"/>
            <a:ext cx="3077089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566" name="Line"/>
          <p:cNvSpPr/>
          <p:nvPr/>
        </p:nvSpPr>
        <p:spPr>
          <a:xfrm>
            <a:off x="10553896" y="5006654"/>
            <a:ext cx="3077088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567" name="Line"/>
          <p:cNvSpPr/>
          <p:nvPr/>
        </p:nvSpPr>
        <p:spPr>
          <a:xfrm>
            <a:off x="10552443" y="8093014"/>
            <a:ext cx="3077088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  <p:sp>
        <p:nvSpPr>
          <p:cNvPr id="568" name="Line"/>
          <p:cNvSpPr/>
          <p:nvPr/>
        </p:nvSpPr>
        <p:spPr>
          <a:xfrm>
            <a:off x="10553580" y="9642339"/>
            <a:ext cx="3077088" cy="1"/>
          </a:xfrm>
          <a:prstGeom prst="line">
            <a:avLst/>
          </a:prstGeom>
          <a:ln w="25400">
            <a:solidFill>
              <a:srgbClr val="FFA941">
                <a:alpha val="20000"/>
              </a:srgbClr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defRPr sz="26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Rounded Rectangle"/>
          <p:cNvSpPr/>
          <p:nvPr/>
        </p:nvSpPr>
        <p:spPr>
          <a:xfrm>
            <a:off x="10439400" y="4439887"/>
            <a:ext cx="3281684" cy="1495353"/>
          </a:xfrm>
          <a:prstGeom prst="roundRect">
            <a:avLst>
              <a:gd name="adj" fmla="val 4235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571" name="Data Transformation…"/>
          <p:cNvSpPr txBox="1"/>
          <p:nvPr/>
        </p:nvSpPr>
        <p:spPr>
          <a:xfrm>
            <a:off x="277225" y="-44451"/>
            <a:ext cx="3217980" cy="1249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defTabSz="233679">
              <a:lnSpc>
                <a:spcPct val="80000"/>
              </a:lnSpc>
              <a:defRPr sz="352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640"/>
              <a:t>Data Transformation</a:t>
            </a:r>
            <a:r>
              <a:t> </a:t>
            </a:r>
          </a:p>
          <a:p>
            <a:pPr defTabSz="233679">
              <a:lnSpc>
                <a:spcPct val="90000"/>
              </a:lnSpc>
              <a:defRPr sz="1920">
                <a:solidFill>
                  <a:srgbClr val="FFA94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with dplyr and tibble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defTabSz="233679">
              <a:lnSpc>
                <a:spcPct val="90000"/>
              </a:lnSpc>
              <a:defRPr sz="164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Cheat Sheet </a:t>
            </a:r>
          </a:p>
        </p:txBody>
      </p:sp>
      <p:sp>
        <p:nvSpPr>
          <p:cNvPr id="572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573" name="Rounded Rectangle"/>
          <p:cNvSpPr/>
          <p:nvPr/>
        </p:nvSpPr>
        <p:spPr>
          <a:xfrm>
            <a:off x="3631984" y="291210"/>
            <a:ext cx="6676780" cy="10077584"/>
          </a:xfrm>
          <a:prstGeom prst="roundRect">
            <a:avLst>
              <a:gd name="adj" fmla="val 948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574" name="Rounded Rectangle"/>
          <p:cNvSpPr/>
          <p:nvPr/>
        </p:nvSpPr>
        <p:spPr>
          <a:xfrm>
            <a:off x="7023100" y="646753"/>
            <a:ext cx="3200400" cy="2761844"/>
          </a:xfrm>
          <a:prstGeom prst="roundRect">
            <a:avLst>
              <a:gd name="adj" fmla="val 2293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575" name="Rounded Rectangle"/>
          <p:cNvSpPr/>
          <p:nvPr/>
        </p:nvSpPr>
        <p:spPr>
          <a:xfrm>
            <a:off x="237686" y="1650599"/>
            <a:ext cx="3281684" cy="8718195"/>
          </a:xfrm>
          <a:prstGeom prst="roundRect">
            <a:avLst>
              <a:gd name="adj" fmla="val 1930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576" name="Manipulate Columns"/>
          <p:cNvSpPr/>
          <p:nvPr/>
        </p:nvSpPr>
        <p:spPr>
          <a:xfrm>
            <a:off x="245329" y="1542447"/>
            <a:ext cx="3281685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Manipulate Columns</a:t>
            </a:r>
          </a:p>
        </p:txBody>
      </p:sp>
      <p:sp>
        <p:nvSpPr>
          <p:cNvPr id="577" name="Derive Values"/>
          <p:cNvSpPr/>
          <p:nvPr/>
        </p:nvSpPr>
        <p:spPr>
          <a:xfrm>
            <a:off x="3635966" y="272447"/>
            <a:ext cx="6685368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Derive Values</a:t>
            </a:r>
          </a:p>
        </p:txBody>
      </p:sp>
      <p:sp>
        <p:nvSpPr>
          <p:cNvPr id="578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579" name="Learn more with browseVignettes(package = c(&quot;dplyr&quot;, &quot;tibble&quot;))  •  dplyr  0.5.0 •  tibble  1.2.0  •  Updated: 12/16"/>
          <p:cNvSpPr txBox="1"/>
          <p:nvPr/>
        </p:nvSpPr>
        <p:spPr>
          <a:xfrm>
            <a:off x="8373634" y="10340910"/>
            <a:ext cx="5390848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"tibble"))  </a:t>
            </a:r>
            <a:r>
              <a:t>•  dplyr  0.5.0 •  tibble  1.2.0  •  Updated: 12/16</a:t>
            </a:r>
          </a:p>
        </p:txBody>
      </p:sp>
      <p:sp>
        <p:nvSpPr>
          <p:cNvPr id="580" name="Rounded Rectangle"/>
          <p:cNvSpPr/>
          <p:nvPr/>
        </p:nvSpPr>
        <p:spPr>
          <a:xfrm>
            <a:off x="3746500" y="653390"/>
            <a:ext cx="3187779" cy="2748570"/>
          </a:xfrm>
          <a:prstGeom prst="roundRect">
            <a:avLst>
              <a:gd name="adj" fmla="val 2304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581" name="Derive Variables"/>
          <p:cNvSpPr txBox="1"/>
          <p:nvPr/>
        </p:nvSpPr>
        <p:spPr>
          <a:xfrm>
            <a:off x="4492049" y="624546"/>
            <a:ext cx="1570455" cy="363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6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Derive Variables</a:t>
            </a:r>
          </a:p>
        </p:txBody>
      </p:sp>
      <p:sp>
        <p:nvSpPr>
          <p:cNvPr id="582" name="Rounded Rectangle"/>
          <p:cNvSpPr/>
          <p:nvPr/>
        </p:nvSpPr>
        <p:spPr>
          <a:xfrm>
            <a:off x="10445543" y="313292"/>
            <a:ext cx="3281685" cy="3863116"/>
          </a:xfrm>
          <a:prstGeom prst="roundRect">
            <a:avLst>
              <a:gd name="adj" fmla="val 1930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583" name="Group cases"/>
          <p:cNvSpPr/>
          <p:nvPr/>
        </p:nvSpPr>
        <p:spPr>
          <a:xfrm>
            <a:off x="10440486" y="269129"/>
            <a:ext cx="3281685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Group cases</a:t>
            </a:r>
          </a:p>
        </p:txBody>
      </p:sp>
      <p:sp>
        <p:nvSpPr>
          <p:cNvPr id="584" name="Counts…"/>
          <p:cNvSpPr txBox="1"/>
          <p:nvPr/>
        </p:nvSpPr>
        <p:spPr>
          <a:xfrm>
            <a:off x="7024575" y="4429682"/>
            <a:ext cx="3038281" cy="4193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sz="11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Counts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number of values/rows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n_distinct()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# of uniques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sum(!is.na())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# of non-NA’s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defRPr sz="11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Location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mean()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mean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median()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median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defRPr sz="11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Position/Order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first()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first value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last()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last value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nth()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value in nth location of vector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defRPr sz="11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Rank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quantile()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nth quantile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endParaRPr>
              <a:solidFill>
                <a:schemeClr val="accent4">
                  <a:hueOff val="384618"/>
                  <a:satOff val="3869"/>
                  <a:lumOff val="5802"/>
                </a:schemeClr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min()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minimum value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max()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maximum value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defRPr sz="11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Spread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IQR()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Inter-Quartile Range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mad()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mean absolute deviation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sd()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standard deviation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4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var()</a:t>
            </a:r>
            <a: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variance</a:t>
            </a:r>
          </a:p>
        </p:txBody>
      </p:sp>
      <p:pic>
        <p:nvPicPr>
          <p:cNvPr id="585" name="Group" descr="Group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56246" y="1101550"/>
            <a:ext cx="1057493" cy="371181"/>
          </a:xfrm>
          <a:prstGeom prst="rect">
            <a:avLst/>
          </a:prstGeom>
          <a:ln w="12700">
            <a:miter lim="400000"/>
          </a:ln>
        </p:spPr>
      </p:pic>
      <p:sp>
        <p:nvSpPr>
          <p:cNvPr id="586" name="Derive (Summary) Cases"/>
          <p:cNvSpPr txBox="1"/>
          <p:nvPr/>
        </p:nvSpPr>
        <p:spPr>
          <a:xfrm>
            <a:off x="7469976" y="624546"/>
            <a:ext cx="2306648" cy="363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b="1" sz="1600">
                <a:solidFill>
                  <a:srgbClr val="FFA94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Derive (Summary) Cases</a:t>
            </a:r>
          </a:p>
        </p:txBody>
      </p:sp>
      <p:sp>
        <p:nvSpPr>
          <p:cNvPr id="587" name="mutate(.data, …)…"/>
          <p:cNvSpPr txBox="1"/>
          <p:nvPr/>
        </p:nvSpPr>
        <p:spPr>
          <a:xfrm>
            <a:off x="4549068" y="926222"/>
            <a:ext cx="2333761" cy="1616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new column(s).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mutate(mtcars, gpm = 1/mpg)</a:t>
            </a:r>
            <a:endParaRPr i="1" sz="1050">
              <a:solidFill>
                <a:schemeClr val="accent1"/>
              </a:solidFill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transmute(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new column(s), drop others.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transmute(mtcars, gpm = 1/mpg)</a:t>
            </a:r>
          </a:p>
        </p:txBody>
      </p:sp>
      <p:sp>
        <p:nvSpPr>
          <p:cNvPr id="588" name="mutate() and transmute() apply vectorized functions to columns to create new columns. Vectorized functions take vectors as input and return vectors of the same length as output."/>
          <p:cNvSpPr txBox="1"/>
          <p:nvPr/>
        </p:nvSpPr>
        <p:spPr>
          <a:xfrm>
            <a:off x="3746500" y="3465402"/>
            <a:ext cx="3098178" cy="6343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marL="114300" algn="l"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mutate()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and</a:t>
            </a:r>
            <a:r>
              <a:rPr b="1"/>
              <a:t> transmute()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apply vectorized functions to columns to create new columns. Vectorized functions take vectors as input and return vectors of the same length as output.</a:t>
            </a:r>
          </a:p>
        </p:txBody>
      </p:sp>
      <p:pic>
        <p:nvPicPr>
          <p:cNvPr id="589" name="21.pdf" descr="21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786025" y="1086780"/>
            <a:ext cx="749301" cy="374317"/>
          </a:xfrm>
          <a:prstGeom prst="rect">
            <a:avLst/>
          </a:prstGeom>
          <a:ln w="12700">
            <a:miter lim="400000"/>
          </a:ln>
        </p:spPr>
      </p:pic>
      <p:pic>
        <p:nvPicPr>
          <p:cNvPr id="590" name="23.pdf" descr="23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706748" y="4086035"/>
            <a:ext cx="1267283" cy="356640"/>
          </a:xfrm>
          <a:prstGeom prst="rect">
            <a:avLst/>
          </a:prstGeom>
          <a:ln w="12700">
            <a:miter lim="400000"/>
          </a:ln>
        </p:spPr>
      </p:pic>
      <p:sp>
        <p:nvSpPr>
          <p:cNvPr id="591" name="summarise(.data, …)…"/>
          <p:cNvSpPr txBox="1"/>
          <p:nvPr/>
        </p:nvSpPr>
        <p:spPr>
          <a:xfrm>
            <a:off x="7835086" y="989722"/>
            <a:ext cx="2382035" cy="1621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15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table of summaries.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r>
              <a:rPr i="1">
                <a:solidFill>
                  <a:schemeClr val="accent1"/>
                </a:solidFill>
              </a:rPr>
              <a:t>summarise(mtcars, avg = mean(mpg))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count(</a:t>
            </a:r>
            <a:r>
              <a:rPr sz="1100">
                <a:latin typeface="Source Sans Pro Light"/>
                <a:ea typeface="Source Sans Pro Light"/>
                <a:cs typeface="Source Sans Pro Light"/>
                <a:sym typeface="Source Sans Pro Light"/>
              </a:rPr>
              <a:t>x, ..., wt = NULL, sort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Count number of rows in each group defined by.… Also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tally()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count(iris, Species)</a:t>
            </a:r>
          </a:p>
        </p:txBody>
      </p:sp>
      <p:sp>
        <p:nvSpPr>
          <p:cNvPr id="592" name="summarise() applies summary functions to columns to create a new table. Summary functions take vectors as input and return single values as output."/>
          <p:cNvSpPr txBox="1"/>
          <p:nvPr/>
        </p:nvSpPr>
        <p:spPr>
          <a:xfrm>
            <a:off x="7023520" y="3467100"/>
            <a:ext cx="3154480" cy="6343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marL="114300" algn="l">
              <a:lnSpc>
                <a:spcPct val="8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summarise()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applies summary functions to columns to create a new table. Summary functions take vectors as input and return single values as output.</a:t>
            </a:r>
          </a:p>
        </p:txBody>
      </p:sp>
      <p:pic>
        <p:nvPicPr>
          <p:cNvPr id="593" name="30.pdf" descr="30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965760" y="4089400"/>
            <a:ext cx="1270001" cy="357188"/>
          </a:xfrm>
          <a:prstGeom prst="rect">
            <a:avLst/>
          </a:prstGeom>
          <a:ln w="12700">
            <a:miter lim="400000"/>
          </a:ln>
        </p:spPr>
      </p:pic>
      <p:pic>
        <p:nvPicPr>
          <p:cNvPr id="594" name="31.pdf" descr="31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091571" y="1086322"/>
            <a:ext cx="736601" cy="383493"/>
          </a:xfrm>
          <a:prstGeom prst="rect">
            <a:avLst/>
          </a:prstGeom>
          <a:ln w="12700">
            <a:miter lim="400000"/>
          </a:ln>
        </p:spPr>
      </p:pic>
      <p:pic>
        <p:nvPicPr>
          <p:cNvPr id="595" name="32.pdf" descr="32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097977" y="1910781"/>
            <a:ext cx="546101" cy="37514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98" name="Group"/>
          <p:cNvGrpSpPr/>
          <p:nvPr/>
        </p:nvGrpSpPr>
        <p:grpSpPr>
          <a:xfrm>
            <a:off x="3786025" y="1779165"/>
            <a:ext cx="567125" cy="377803"/>
            <a:chOff x="0" y="0"/>
            <a:chExt cx="567123" cy="377802"/>
          </a:xfrm>
        </p:grpSpPr>
        <p:pic>
          <p:nvPicPr>
            <p:cNvPr id="596" name="21.pdf" descr="21.pdf"/>
            <p:cNvPicPr>
              <a:picLocks noChangeAspect="1"/>
            </p:cNvPicPr>
            <p:nvPr/>
          </p:nvPicPr>
          <p:blipFill>
            <a:blip r:embed="rId6">
              <a:extLst/>
            </a:blip>
            <a:srcRect l="0" t="0" r="50031" b="0"/>
            <a:stretch>
              <a:fillRect/>
            </a:stretch>
          </p:blipFill>
          <p:spPr>
            <a:xfrm>
              <a:off x="0" y="3486"/>
              <a:ext cx="374415" cy="37431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597" name="21.pdf" descr="21.pdf"/>
            <p:cNvPicPr>
              <a:picLocks noChangeAspect="1"/>
            </p:cNvPicPr>
            <p:nvPr/>
          </p:nvPicPr>
          <p:blipFill>
            <a:blip r:embed="rId6">
              <a:extLst/>
            </a:blip>
            <a:srcRect l="74294" t="0" r="0" b="0"/>
            <a:stretch>
              <a:fillRect/>
            </a:stretch>
          </p:blipFill>
          <p:spPr>
            <a:xfrm>
              <a:off x="374515" y="0"/>
              <a:ext cx="192609" cy="37431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599" name="Variations…"/>
          <p:cNvSpPr txBox="1"/>
          <p:nvPr/>
        </p:nvSpPr>
        <p:spPr>
          <a:xfrm>
            <a:off x="3735225" y="2516584"/>
            <a:ext cx="2935336" cy="767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Variations</a:t>
            </a:r>
          </a:p>
          <a:p>
            <a:pPr marL="203200" indent="-114300" algn="l">
              <a:lnSpc>
                <a:spcPct val="90000"/>
              </a:lnSpc>
              <a:buSzPct val="100000"/>
              <a:buChar char="•"/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mutate_all()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- Apply funs to every column.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03200" indent="-114300" algn="l">
              <a:lnSpc>
                <a:spcPct val="90000"/>
              </a:lnSpc>
              <a:buSzPct val="100000"/>
              <a:buChar char="•"/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mutate_at()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- Apply funs to every column.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03200" indent="-114300" algn="l">
              <a:lnSpc>
                <a:spcPct val="90000"/>
              </a:lnSpc>
              <a:buSzPct val="100000"/>
              <a:buChar char="•"/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mutate_if()</a:t>
            </a:r>
            <a:r>
              <a:t>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- Apply funs to all cols of one type.</a:t>
            </a:r>
          </a:p>
        </p:txBody>
      </p:sp>
      <p:sp>
        <p:nvSpPr>
          <p:cNvPr id="600" name="Variations…"/>
          <p:cNvSpPr txBox="1"/>
          <p:nvPr/>
        </p:nvSpPr>
        <p:spPr>
          <a:xfrm>
            <a:off x="7036658" y="2514599"/>
            <a:ext cx="3168775" cy="767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Variations</a:t>
            </a:r>
          </a:p>
          <a:p>
            <a:pPr marL="203200" indent="-114300" algn="l">
              <a:lnSpc>
                <a:spcPct val="90000"/>
              </a:lnSpc>
              <a:buSzPct val="100000"/>
              <a:buChar char="•"/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summarise_all()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- Apply funs to every column.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03200" indent="-114300" algn="l">
              <a:lnSpc>
                <a:spcPct val="90000"/>
              </a:lnSpc>
              <a:buSzPct val="100000"/>
              <a:buChar char="•"/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summarise_at()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- Apply funs to every column.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203200" indent="-114300" algn="l">
              <a:lnSpc>
                <a:spcPct val="90000"/>
              </a:lnSpc>
              <a:buSzPct val="100000"/>
              <a:buChar char="•"/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summarise_if()</a:t>
            </a:r>
            <a:r>
              <a:t>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- Apply funs to all cols of one type.</a:t>
            </a:r>
          </a:p>
        </p:txBody>
      </p:sp>
      <p:sp>
        <p:nvSpPr>
          <p:cNvPr id="601" name="Offsets…"/>
          <p:cNvSpPr txBox="1"/>
          <p:nvPr/>
        </p:nvSpPr>
        <p:spPr>
          <a:xfrm>
            <a:off x="3721280" y="4458645"/>
            <a:ext cx="3155485" cy="59551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marL="114300">
              <a:lnSpc>
                <a:spcPct val="90000"/>
              </a:lnSpc>
              <a:spcBef>
                <a:spcPts val="300"/>
              </a:spcBef>
              <a:defRPr sz="11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Offsets</a:t>
            </a: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lag()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Offset elements by 1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114300" algn="l">
              <a:lnSpc>
                <a:spcPct val="90000"/>
              </a:lnSpc>
              <a:spcBef>
                <a:spcPts val="4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lead()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Offset elements by -1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114300">
              <a:lnSpc>
                <a:spcPct val="90000"/>
              </a:lnSpc>
              <a:spcBef>
                <a:spcPts val="300"/>
              </a:spcBef>
              <a:defRPr sz="11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Cumulative and Rolling Aggregates</a:t>
            </a: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cumall()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Cumulative all()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cumany()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any()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cummax()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max()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cummean()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Cumulative mean()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cummin()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min()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cumprod()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prod()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4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cumsum()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Cumulative sum()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114300">
              <a:lnSpc>
                <a:spcPct val="90000"/>
              </a:lnSpc>
              <a:spcBef>
                <a:spcPts val="300"/>
              </a:spcBef>
              <a:defRPr sz="11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Rankings</a:t>
            </a: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cume_dist()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Proportion of all values &lt;=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dense_rank()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rank with ties = min, no gaps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min_rank()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rank with ties = min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ntile()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bins into n bins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percent_rank()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min_rank rescaled to [0,1]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4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row_number()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rank with ties = "first"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>
              <a:lnSpc>
                <a:spcPct val="90000"/>
              </a:lnSpc>
              <a:spcBef>
                <a:spcPts val="300"/>
              </a:spcBef>
              <a:defRPr sz="11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t>Misc</a:t>
            </a: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 b="1"/>
              <a:t>+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-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, </a:t>
            </a:r>
            <a:r>
              <a:rPr b="1"/>
              <a:t>*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?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^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%/%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%%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arithmetic ops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 b="1"/>
              <a:t>log()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log2()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log10()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logs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4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 b="1"/>
              <a:t>&lt;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&lt;=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&gt;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&gt;=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!=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</a:t>
            </a:r>
            <a:r>
              <a:rPr b="1"/>
              <a:t>==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logical comparisons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between()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x &gt; right &amp; x &lt; left</a:t>
            </a:r>
            <a:endParaRPr>
              <a:solidFill>
                <a:schemeClr val="accent1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case_when()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multi-case if_else()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114300"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coalesce()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first non-NA values by element 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across a set of vectors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if_else()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element-wise if() + else()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na_if()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replace specific values with NA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pmax()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element-wise max()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          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pmin()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element-wise min()</a:t>
            </a:r>
            <a:endParaRPr>
              <a:solidFill>
                <a:schemeClr val="accent1"/>
              </a:solidFill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marL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recode()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 - Vectorized switch()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marL="114300" algn="l">
              <a:lnSpc>
                <a:spcPct val="90000"/>
              </a:lnSpc>
              <a:spcBef>
                <a:spcPts val="4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recode_factor() </a:t>
            </a:r>
            <a:r>
              <a:rPr>
                <a:solidFill>
                  <a:schemeClr val="accent1"/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rPr>
              <a:t>- Vectorized switch() for factors</a:t>
            </a:r>
          </a:p>
        </p:txBody>
      </p:sp>
      <p:sp>
        <p:nvSpPr>
          <p:cNvPr id="602" name="Rounded Rectangle"/>
          <p:cNvSpPr/>
          <p:nvPr/>
        </p:nvSpPr>
        <p:spPr>
          <a:xfrm>
            <a:off x="10553947" y="647509"/>
            <a:ext cx="3060701" cy="3425216"/>
          </a:xfrm>
          <a:prstGeom prst="roundRect">
            <a:avLst>
              <a:gd name="adj" fmla="val 2069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603" name="group_by(.data, ..., add = FALSE)…"/>
          <p:cNvSpPr txBox="1"/>
          <p:nvPr/>
        </p:nvSpPr>
        <p:spPr>
          <a:xfrm>
            <a:off x="10553947" y="2116432"/>
            <a:ext cx="3176031" cy="19562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indent="114300"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group_by(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..., add = FALSE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indent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copy of table grouped by …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indent="114300"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g_iris &lt;- group_by(iris, Species)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indent="114300"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ungroup(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indent="114300" algn="l">
              <a:lnSpc>
                <a:spcPct val="90000"/>
              </a:lnSpc>
              <a:spcBef>
                <a:spcPts val="1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ungrouped copy of table. 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indent="114300" algn="l">
              <a:lnSpc>
                <a:spcPct val="90000"/>
              </a:lnSpc>
              <a:spcBef>
                <a:spcPts val="9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ungroup(g_iris)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indent="114300"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groups(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indent="114300"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Returns grouping criteria of grouped table.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indent="114300" algn="l">
              <a:lnSpc>
                <a:spcPct val="90000"/>
              </a:lnSpc>
              <a:spcBef>
                <a:spcPts val="1000"/>
              </a:spcBef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i="1">
                <a:solidFill>
                  <a:schemeClr val="accent1"/>
                </a:solidFill>
              </a:rPr>
              <a:t>groups(g_iris)</a:t>
            </a:r>
          </a:p>
        </p:txBody>
      </p:sp>
      <p:sp>
        <p:nvSpPr>
          <p:cNvPr id="604" name="Use group_by() to created a &quot;grouped&quot; copy of a table. dplyr functions will manipulate each &quot;group&quot; separately and then combine the results."/>
          <p:cNvSpPr txBox="1"/>
          <p:nvPr/>
        </p:nvSpPr>
        <p:spPr>
          <a:xfrm>
            <a:off x="10546850" y="684853"/>
            <a:ext cx="3098178" cy="51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marL="114300" algn="l">
              <a:lnSpc>
                <a:spcPct val="80000"/>
              </a:lnSpc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Use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group_by()</a:t>
            </a:r>
            <a:r>
              <a:t> to created a "grouped" copy of a table. dplyr functions will manipulate each "group" separately and then combine the results.</a:t>
            </a:r>
          </a:p>
        </p:txBody>
      </p:sp>
      <p:sp>
        <p:nvSpPr>
          <p:cNvPr id="605" name="mtcars %&gt;%…"/>
          <p:cNvSpPr txBox="1"/>
          <p:nvPr/>
        </p:nvSpPr>
        <p:spPr>
          <a:xfrm>
            <a:off x="11664012" y="1313829"/>
            <a:ext cx="1916421" cy="718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mtcars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group_by(cyl) 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2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   summarise(n = n())</a:t>
            </a:r>
          </a:p>
        </p:txBody>
      </p:sp>
      <p:pic>
        <p:nvPicPr>
          <p:cNvPr id="606" name="33.pdf" descr="33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695771" y="1287098"/>
            <a:ext cx="1219201" cy="724740"/>
          </a:xfrm>
          <a:prstGeom prst="rect">
            <a:avLst/>
          </a:prstGeom>
          <a:ln w="12700">
            <a:miter lim="400000"/>
          </a:ln>
        </p:spPr>
      </p:pic>
      <p:sp>
        <p:nvSpPr>
          <p:cNvPr id="607" name="Rounded Rectangle"/>
          <p:cNvSpPr/>
          <p:nvPr/>
        </p:nvSpPr>
        <p:spPr>
          <a:xfrm>
            <a:off x="10559004" y="4634000"/>
            <a:ext cx="3060701" cy="1200558"/>
          </a:xfrm>
          <a:prstGeom prst="roundRect">
            <a:avLst>
              <a:gd name="adj" fmla="val 5274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608" name="Rounded Rectangle"/>
          <p:cNvSpPr/>
          <p:nvPr/>
        </p:nvSpPr>
        <p:spPr>
          <a:xfrm>
            <a:off x="335478" y="1931204"/>
            <a:ext cx="3086101" cy="8363850"/>
          </a:xfrm>
          <a:prstGeom prst="roundRect">
            <a:avLst>
              <a:gd name="adj" fmla="val 2052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609" name="arrange(.data, ...)…"/>
          <p:cNvSpPr txBox="1"/>
          <p:nvPr/>
        </p:nvSpPr>
        <p:spPr>
          <a:xfrm>
            <a:off x="11418499" y="4595900"/>
            <a:ext cx="2238312" cy="12005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defRPr sz="12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arrange(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.data, ...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defRPr sz="11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Order rows by values of a column. Use with </a:t>
            </a:r>
            <a:r>
              <a:rPr b="1"/>
              <a:t>desc()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to order from high values to low.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defRPr i="1" sz="11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arrange(mtcars, mpg)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i="1" sz="1100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t>arrange(mtcars, </a:t>
            </a:r>
            <a:r>
              <a:rPr b="1"/>
              <a:t>desc</a:t>
            </a:r>
            <a:r>
              <a:t>(mpg))</a:t>
            </a:r>
          </a:p>
        </p:txBody>
      </p:sp>
      <p:pic>
        <p:nvPicPr>
          <p:cNvPr id="610" name="28.pdf" descr="28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0627113" y="4750145"/>
            <a:ext cx="736601" cy="467706"/>
          </a:xfrm>
          <a:prstGeom prst="rect">
            <a:avLst/>
          </a:prstGeom>
          <a:ln w="12700">
            <a:miter lim="400000"/>
          </a:ln>
        </p:spPr>
      </p:pic>
      <p:sp>
        <p:nvSpPr>
          <p:cNvPr id="611" name="Rounded Rectangle"/>
          <p:cNvSpPr/>
          <p:nvPr/>
        </p:nvSpPr>
        <p:spPr>
          <a:xfrm>
            <a:off x="10456445" y="6215455"/>
            <a:ext cx="3281684" cy="4180314"/>
          </a:xfrm>
          <a:prstGeom prst="roundRect">
            <a:avLst>
              <a:gd name="adj" fmla="val 1930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612" name="Arrange Cases"/>
          <p:cNvSpPr/>
          <p:nvPr/>
        </p:nvSpPr>
        <p:spPr>
          <a:xfrm>
            <a:off x="10462589" y="4256305"/>
            <a:ext cx="3281684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Arrange Cases</a:t>
            </a:r>
          </a:p>
        </p:txBody>
      </p:sp>
      <p:sp>
        <p:nvSpPr>
          <p:cNvPr id="613" name="Rounded Rectangle"/>
          <p:cNvSpPr/>
          <p:nvPr/>
        </p:nvSpPr>
        <p:spPr>
          <a:xfrm>
            <a:off x="10563349" y="6430315"/>
            <a:ext cx="3060701" cy="3863102"/>
          </a:xfrm>
          <a:prstGeom prst="roundRect">
            <a:avLst>
              <a:gd name="adj" fmla="val 2069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lvl="1"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614" name="Row names"/>
          <p:cNvSpPr/>
          <p:nvPr/>
        </p:nvSpPr>
        <p:spPr>
          <a:xfrm>
            <a:off x="10445543" y="6020919"/>
            <a:ext cx="3281685" cy="317501"/>
          </a:xfrm>
          <a:prstGeom prst="roundRect">
            <a:avLst>
              <a:gd name="adj" fmla="val 20281"/>
            </a:avLst>
          </a:prstGeom>
          <a:solidFill>
            <a:srgbClr val="FFA94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20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Row names</a:t>
            </a:r>
          </a:p>
        </p:txBody>
      </p:sp>
      <p:sp>
        <p:nvSpPr>
          <p:cNvPr id="615" name="dplyr functions do not work with row names"/>
          <p:cNvSpPr txBox="1"/>
          <p:nvPr/>
        </p:nvSpPr>
        <p:spPr>
          <a:xfrm>
            <a:off x="10523912" y="6430315"/>
            <a:ext cx="3098179" cy="51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marL="114300" algn="l">
              <a:lnSpc>
                <a:spcPct val="80000"/>
              </a:lnSpc>
              <a:defRPr sz="11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/>
            <a:r>
              <a:t>dplyr functions do not work with row names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0" name="Group"/>
          <p:cNvGrpSpPr/>
          <p:nvPr/>
        </p:nvGrpSpPr>
        <p:grpSpPr>
          <a:xfrm>
            <a:off x="8567721" y="9433486"/>
            <a:ext cx="702818" cy="502317"/>
            <a:chOff x="25400" y="12700"/>
            <a:chExt cx="702816" cy="502315"/>
          </a:xfrm>
        </p:grpSpPr>
        <p:graphicFrame>
          <p:nvGraphicFramePr>
            <p:cNvPr id="617" name="Table"/>
            <p:cNvGraphicFramePr/>
            <p:nvPr/>
          </p:nvGraphicFramePr>
          <p:xfrm>
            <a:off x="25400" y="35590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618" name="Table"/>
            <p:cNvGraphicFramePr/>
            <p:nvPr/>
          </p:nvGraphicFramePr>
          <p:xfrm>
            <a:off x="25400" y="127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4605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B.x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B.y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605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619" name="Table"/>
            <p:cNvGraphicFramePr/>
            <p:nvPr/>
          </p:nvGraphicFramePr>
          <p:xfrm>
            <a:off x="25400" y="22890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624" name="Group"/>
          <p:cNvGrpSpPr/>
          <p:nvPr/>
        </p:nvGrpSpPr>
        <p:grpSpPr>
          <a:xfrm>
            <a:off x="7543320" y="5222620"/>
            <a:ext cx="707050" cy="589493"/>
            <a:chOff x="21166" y="12700"/>
            <a:chExt cx="707049" cy="589491"/>
          </a:xfrm>
        </p:grpSpPr>
        <p:graphicFrame>
          <p:nvGraphicFramePr>
            <p:cNvPr id="621" name="Table"/>
            <p:cNvGraphicFramePr/>
            <p:nvPr/>
          </p:nvGraphicFramePr>
          <p:xfrm>
            <a:off x="25400" y="33866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112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</a:tr>
                <a:tr h="11112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112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112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noFill/>
                    </a:tcPr>
                  </a:tc>
                </a:tr>
                <a:tr h="111125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622" name="Table"/>
            <p:cNvGraphicFramePr/>
            <p:nvPr/>
          </p:nvGraphicFramePr>
          <p:xfrm>
            <a:off x="21166" y="127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623" name="Table"/>
            <p:cNvGraphicFramePr/>
            <p:nvPr/>
          </p:nvGraphicFramePr>
          <p:xfrm>
            <a:off x="25400" y="122766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w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628" name="Group"/>
          <p:cNvGrpSpPr/>
          <p:nvPr/>
        </p:nvGrpSpPr>
        <p:grpSpPr>
          <a:xfrm>
            <a:off x="8483055" y="5948314"/>
            <a:ext cx="711284" cy="602192"/>
            <a:chOff x="25400" y="16933"/>
            <a:chExt cx="711282" cy="602191"/>
          </a:xfrm>
        </p:grpSpPr>
        <p:graphicFrame>
          <p:nvGraphicFramePr>
            <p:cNvPr id="625" name="Table"/>
            <p:cNvGraphicFramePr/>
            <p:nvPr/>
          </p:nvGraphicFramePr>
          <p:xfrm>
            <a:off x="25400" y="254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7475"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626" name="Table"/>
            <p:cNvGraphicFramePr/>
            <p:nvPr/>
          </p:nvGraphicFramePr>
          <p:xfrm>
            <a:off x="25400" y="1397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w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7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NA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627" name="Table"/>
            <p:cNvGraphicFramePr/>
            <p:nvPr/>
          </p:nvGraphicFramePr>
          <p:xfrm>
            <a:off x="33866" y="16933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3322"/>
                  <a:gridCol w="173322"/>
                  <a:gridCol w="173322"/>
                  <a:gridCol w="17332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900">
                            <a:solidFill>
                              <a:srgbClr val="FFFFFF"/>
                            </a:solidFill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pic>
        <p:nvPicPr>
          <p:cNvPr id="629" name="8.pdf" descr="8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59687" y="7540016"/>
            <a:ext cx="1054101" cy="461005"/>
          </a:xfrm>
          <a:prstGeom prst="rect">
            <a:avLst/>
          </a:prstGeom>
          <a:ln w="12700">
            <a:miter lim="400000"/>
          </a:ln>
        </p:spPr>
      </p:pic>
      <p:pic>
        <p:nvPicPr>
          <p:cNvPr id="630" name="9.pdf" descr="9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59687" y="8420132"/>
            <a:ext cx="1054101" cy="45829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34" name="Group"/>
          <p:cNvGrpSpPr/>
          <p:nvPr/>
        </p:nvGrpSpPr>
        <p:grpSpPr>
          <a:xfrm>
            <a:off x="8567721" y="7512677"/>
            <a:ext cx="702818" cy="502317"/>
            <a:chOff x="25400" y="12700"/>
            <a:chExt cx="702816" cy="502315"/>
          </a:xfrm>
        </p:grpSpPr>
        <p:graphicFrame>
          <p:nvGraphicFramePr>
            <p:cNvPr id="631" name="Table"/>
            <p:cNvGraphicFramePr/>
            <p:nvPr/>
          </p:nvGraphicFramePr>
          <p:xfrm>
            <a:off x="25400" y="35590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632" name="Table"/>
            <p:cNvGraphicFramePr/>
            <p:nvPr/>
          </p:nvGraphicFramePr>
          <p:xfrm>
            <a:off x="25400" y="127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4605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A.x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B.x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A.y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B.y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605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633" name="Table"/>
            <p:cNvGraphicFramePr/>
            <p:nvPr/>
          </p:nvGraphicFramePr>
          <p:xfrm>
            <a:off x="25400" y="22890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w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638" name="Group"/>
          <p:cNvGrpSpPr/>
          <p:nvPr/>
        </p:nvGrpSpPr>
        <p:grpSpPr>
          <a:xfrm>
            <a:off x="8567721" y="8413122"/>
            <a:ext cx="702818" cy="492126"/>
            <a:chOff x="25400" y="12700"/>
            <a:chExt cx="702816" cy="492125"/>
          </a:xfrm>
        </p:grpSpPr>
        <p:graphicFrame>
          <p:nvGraphicFramePr>
            <p:cNvPr id="635" name="Table"/>
            <p:cNvGraphicFramePr/>
            <p:nvPr/>
          </p:nvGraphicFramePr>
          <p:xfrm>
            <a:off x="25400" y="254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10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chemeClr val="accent1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>
                        <a:solidFill>
                          <a:srgbClr val="FFFFFF"/>
                        </a:solidFill>
                        <a:miter lim="400000"/>
                      </a:lnL>
                      <a:lnR>
                        <a:solidFill>
                          <a:srgbClr val="FFFFFF"/>
                        </a:solidFill>
                        <a:miter lim="400000"/>
                      </a:lnR>
                      <a:lnT>
                        <a:solidFill>
                          <a:srgbClr val="FFFFFF"/>
                        </a:solidFill>
                        <a:miter lim="400000"/>
                      </a:lnT>
                      <a:lnB>
                        <a:solidFill>
                          <a:srgbClr val="FFFFFF"/>
                        </a:solidFill>
                        <a:miter lim="400000"/>
                      </a:lnB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636" name="Table"/>
            <p:cNvGraphicFramePr/>
            <p:nvPr/>
          </p:nvGraphicFramePr>
          <p:xfrm>
            <a:off x="25400" y="12700"/>
            <a:ext cx="702817" cy="479425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w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747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v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graphicFrame>
          <p:nvGraphicFramePr>
            <p:cNvPr id="637" name="Table"/>
            <p:cNvGraphicFramePr/>
            <p:nvPr/>
          </p:nvGraphicFramePr>
          <p:xfrm>
            <a:off x="25400" y="15209"/>
            <a:ext cx="702817" cy="479426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14858"/>
                  <a:gridCol w="214858"/>
                  <a:gridCol w="214858"/>
                  <a:gridCol w="214858"/>
                  <a:gridCol w="214858"/>
                </a:tblGrid>
                <a:tr h="14605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A1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B1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A2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50">
                            <a:solidFill>
                              <a:srgbClr val="FFFFFF"/>
                            </a:solidFill>
                            <a:sym typeface="Helvetica"/>
                          </a:rPr>
                          <a:t>B2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4605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0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grpSp>
        <p:nvGrpSpPr>
          <p:cNvPr id="641" name="Group"/>
          <p:cNvGrpSpPr/>
          <p:nvPr/>
        </p:nvGrpSpPr>
        <p:grpSpPr>
          <a:xfrm>
            <a:off x="10546462" y="8725720"/>
            <a:ext cx="650940" cy="622301"/>
            <a:chOff x="25400" y="12700"/>
            <a:chExt cx="650938" cy="622300"/>
          </a:xfrm>
        </p:grpSpPr>
        <p:graphicFrame>
          <p:nvGraphicFramePr>
            <p:cNvPr id="639" name="Table"/>
            <p:cNvGraphicFramePr/>
            <p:nvPr/>
          </p:nvGraphicFramePr>
          <p:xfrm>
            <a:off x="25400" y="254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7800"/>
                  <a:gridCol w="177800"/>
                  <a:gridCol w="1778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aseline="62500"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8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640" name="Table"/>
            <p:cNvGraphicFramePr/>
            <p:nvPr/>
          </p:nvGraphicFramePr>
          <p:xfrm>
            <a:off x="25400" y="12700"/>
            <a:ext cx="650939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7800"/>
                  <a:gridCol w="177800"/>
                  <a:gridCol w="1778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800">
                            <a:solidFill>
                              <a:srgbClr val="FFFFFF"/>
                            </a:solidFill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baseline="62500"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u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8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lnL w="0">
                        <a:miter lim="400000"/>
                      </a:lnL>
                      <a:lnR w="0">
                        <a:miter lim="400000"/>
                      </a:lnR>
                      <a:lnT w="0">
                        <a:miter lim="400000"/>
                      </a:lnT>
                      <a:lnB w="0"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</p:grpSp>
      <p:pic>
        <p:nvPicPr>
          <p:cNvPr id="642" name="34.pdf" descr="34.pdf"/>
          <p:cNvPicPr>
            <a:picLocks noChangeAspect="1"/>
          </p:cNvPicPr>
          <p:nvPr/>
        </p:nvPicPr>
        <p:blipFill>
          <a:blip r:embed="rId4">
            <a:extLst/>
          </a:blip>
          <a:srcRect l="7325" t="7177" r="7325" b="52334"/>
          <a:stretch>
            <a:fillRect/>
          </a:stretch>
        </p:blipFill>
        <p:spPr>
          <a:xfrm>
            <a:off x="11217802" y="4984226"/>
            <a:ext cx="889001" cy="430267"/>
          </a:xfrm>
          <a:prstGeom prst="rect">
            <a:avLst/>
          </a:prstGeom>
          <a:ln w="12700">
            <a:miter lim="400000"/>
          </a:ln>
        </p:spPr>
      </p:pic>
      <p:pic>
        <p:nvPicPr>
          <p:cNvPr id="643" name="34.pdf" descr="34.pdf"/>
          <p:cNvPicPr>
            <a:picLocks noChangeAspect="1"/>
          </p:cNvPicPr>
          <p:nvPr/>
        </p:nvPicPr>
        <p:blipFill>
          <a:blip r:embed="rId4">
            <a:extLst/>
          </a:blip>
          <a:srcRect l="7325" t="55344" r="7325" b="4167"/>
          <a:stretch>
            <a:fillRect/>
          </a:stretch>
        </p:blipFill>
        <p:spPr>
          <a:xfrm>
            <a:off x="10855275" y="6635048"/>
            <a:ext cx="889001" cy="430268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644" name="Table"/>
          <p:cNvGraphicFramePr/>
          <p:nvPr/>
        </p:nvGraphicFramePr>
        <p:xfrm>
          <a:off x="12648729" y="6456314"/>
          <a:ext cx="524867" cy="25836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120980"/>
                <a:gridCol w="120980"/>
                <a:gridCol w="120980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000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</a:p>
                  </a:txBody>
                  <a:tcPr marL="0" marR="0" marT="0" marB="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654" name="Group"/>
          <p:cNvGrpSpPr/>
          <p:nvPr/>
        </p:nvGrpSpPr>
        <p:grpSpPr>
          <a:xfrm>
            <a:off x="11191826" y="4504690"/>
            <a:ext cx="1067711" cy="304801"/>
            <a:chOff x="12700" y="12700"/>
            <a:chExt cx="1067710" cy="304800"/>
          </a:xfrm>
        </p:grpSpPr>
        <p:grpSp>
          <p:nvGrpSpPr>
            <p:cNvPr id="648" name="Group"/>
            <p:cNvGrpSpPr/>
            <p:nvPr/>
          </p:nvGrpSpPr>
          <p:grpSpPr>
            <a:xfrm>
              <a:off x="555544" y="12700"/>
              <a:ext cx="524867" cy="271066"/>
              <a:chOff x="25400" y="12700"/>
              <a:chExt cx="524866" cy="271065"/>
            </a:xfrm>
          </p:grpSpPr>
          <p:graphicFrame>
            <p:nvGraphicFramePr>
              <p:cNvPr id="645" name="Table"/>
              <p:cNvGraphicFramePr/>
              <p:nvPr/>
            </p:nvGraphicFramePr>
            <p:xfrm>
              <a:off x="25400" y="254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40774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A8D3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A8D3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A8D37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646" name="Table"/>
              <p:cNvGraphicFramePr/>
              <p:nvPr/>
            </p:nvGraphicFramePr>
            <p:xfrm>
              <a:off x="25400" y="21166"/>
              <a:ext cx="524867" cy="258367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647" name="Table"/>
              <p:cNvGraphicFramePr/>
              <p:nvPr/>
            </p:nvGraphicFramePr>
            <p:xfrm>
              <a:off x="25400" y="127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t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u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3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v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</p:grpSp>
        <p:grpSp>
          <p:nvGrpSpPr>
            <p:cNvPr id="652" name="Group"/>
            <p:cNvGrpSpPr/>
            <p:nvPr/>
          </p:nvGrpSpPr>
          <p:grpSpPr>
            <a:xfrm>
              <a:off x="12700" y="12700"/>
              <a:ext cx="651867" cy="271066"/>
              <a:chOff x="12700" y="12700"/>
              <a:chExt cx="651866" cy="271065"/>
            </a:xfrm>
          </p:grpSpPr>
          <p:graphicFrame>
            <p:nvGraphicFramePr>
              <p:cNvPr id="649" name="Table"/>
              <p:cNvGraphicFramePr/>
              <p:nvPr/>
            </p:nvGraphicFramePr>
            <p:xfrm>
              <a:off x="139700" y="254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17970"/>
                    <a:gridCol w="11797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650" name="Table"/>
              <p:cNvGraphicFramePr/>
              <p:nvPr/>
            </p:nvGraphicFramePr>
            <p:xfrm>
              <a:off x="12700" y="127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solidFill>
                                <a:schemeClr val="accent2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t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solidFill>
                                <a:schemeClr val="accent2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u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solidFill>
                                <a:schemeClr val="accent2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3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v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651" name="Table"/>
              <p:cNvGraphicFramePr/>
              <p:nvPr/>
            </p:nvGraphicFramePr>
            <p:xfrm>
              <a:off x="12700" y="21166"/>
              <a:ext cx="524867" cy="258367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</p:grpSp>
        <p:sp>
          <p:nvSpPr>
            <p:cNvPr id="653" name="Line"/>
            <p:cNvSpPr/>
            <p:nvPr/>
          </p:nvSpPr>
          <p:spPr>
            <a:xfrm>
              <a:off x="406143" y="317500"/>
              <a:ext cx="111558" cy="0"/>
            </a:xfrm>
            <a:prstGeom prst="line">
              <a:avLst/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</p:grpSp>
      <p:grpSp>
        <p:nvGrpSpPr>
          <p:cNvPr id="664" name="Group"/>
          <p:cNvGrpSpPr/>
          <p:nvPr/>
        </p:nvGrpSpPr>
        <p:grpSpPr>
          <a:xfrm>
            <a:off x="10862262" y="6126056"/>
            <a:ext cx="1133831" cy="296335"/>
            <a:chOff x="25400" y="12700"/>
            <a:chExt cx="1133829" cy="296333"/>
          </a:xfrm>
        </p:grpSpPr>
        <p:grpSp>
          <p:nvGrpSpPr>
            <p:cNvPr id="658" name="Group"/>
            <p:cNvGrpSpPr/>
            <p:nvPr/>
          </p:nvGrpSpPr>
          <p:grpSpPr>
            <a:xfrm>
              <a:off x="25400" y="12700"/>
              <a:ext cx="524867" cy="271066"/>
              <a:chOff x="25400" y="12700"/>
              <a:chExt cx="524866" cy="271065"/>
            </a:xfrm>
          </p:grpSpPr>
          <p:graphicFrame>
            <p:nvGraphicFramePr>
              <p:cNvPr id="655" name="Table"/>
              <p:cNvGraphicFramePr/>
              <p:nvPr/>
            </p:nvGraphicFramePr>
            <p:xfrm>
              <a:off x="25400" y="254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407742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A8D379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  <a:solidFill>
                          <a:srgbClr val="A8D379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656" name="Table"/>
              <p:cNvGraphicFramePr/>
              <p:nvPr/>
            </p:nvGraphicFramePr>
            <p:xfrm>
              <a:off x="25400" y="21166"/>
              <a:ext cx="524867" cy="258367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657" name="Table"/>
              <p:cNvGraphicFramePr/>
              <p:nvPr/>
            </p:nvGraphicFramePr>
            <p:xfrm>
              <a:off x="25400" y="127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t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u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v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3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</p:grpSp>
        <p:grpSp>
          <p:nvGrpSpPr>
            <p:cNvPr id="662" name="Group"/>
            <p:cNvGrpSpPr/>
            <p:nvPr/>
          </p:nvGrpSpPr>
          <p:grpSpPr>
            <a:xfrm>
              <a:off x="507363" y="12700"/>
              <a:ext cx="651867" cy="271066"/>
              <a:chOff x="12700" y="12700"/>
              <a:chExt cx="651866" cy="271065"/>
            </a:xfrm>
          </p:grpSpPr>
          <p:graphicFrame>
            <p:nvGraphicFramePr>
              <p:cNvPr id="659" name="Table"/>
              <p:cNvGraphicFramePr/>
              <p:nvPr/>
            </p:nvGraphicFramePr>
            <p:xfrm>
              <a:off x="139700" y="254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17970"/>
                    <a:gridCol w="11797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>
                          <a:solidFill>
                            <a:srgbClr val="FFFFFF"/>
                          </a:solidFill>
                          <a:miter lim="400000"/>
                        </a:lnL>
                        <a:lnR>
                          <a:solidFill>
                            <a:srgbClr val="FFFFFF"/>
                          </a:solidFill>
                          <a:miter lim="400000"/>
                        </a:lnR>
                        <a:lnT>
                          <a:solidFill>
                            <a:srgbClr val="FFFFFF"/>
                          </a:solidFill>
                          <a:miter lim="400000"/>
                        </a:lnT>
                        <a:lnB>
                          <a:solidFill>
                            <a:srgbClr val="FFFFFF"/>
                          </a:solidFill>
                          <a:miter lim="400000"/>
                        </a:lnB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660" name="Table"/>
              <p:cNvGraphicFramePr/>
              <p:nvPr/>
            </p:nvGraphicFramePr>
            <p:xfrm>
              <a:off x="12700" y="12700"/>
              <a:ext cx="524867" cy="258366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800"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solidFill>
                                <a:schemeClr val="accent2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t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solidFill>
                                <a:schemeClr val="accent2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2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u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solidFill>
                                <a:schemeClr val="accent2"/>
                              </a:solidFill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3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8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v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661" name="Table"/>
              <p:cNvGraphicFramePr/>
              <p:nvPr/>
            </p:nvGraphicFramePr>
            <p:xfrm>
              <a:off x="12700" y="21166"/>
              <a:ext cx="524867" cy="258367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120980"/>
                    <a:gridCol w="120980"/>
                    <a:gridCol w="120980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C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A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8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B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0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noFill/>
                      </a:tcPr>
                    </a:tc>
                  </a:tr>
                </a:tbl>
              </a:graphicData>
            </a:graphic>
          </p:graphicFrame>
        </p:grpSp>
        <p:sp>
          <p:nvSpPr>
            <p:cNvPr id="663" name="Line"/>
            <p:cNvSpPr/>
            <p:nvPr/>
          </p:nvSpPr>
          <p:spPr>
            <a:xfrm>
              <a:off x="407134" y="309033"/>
              <a:ext cx="111558" cy="1"/>
            </a:xfrm>
            <a:prstGeom prst="line">
              <a:avLst/>
            </a:prstGeom>
            <a:noFill/>
            <a:ln w="9525" cap="flat">
              <a:solidFill>
                <a:srgbClr val="53585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Rectangle"/>
          <p:cNvSpPr/>
          <p:nvPr/>
        </p:nvSpPr>
        <p:spPr>
          <a:xfrm>
            <a:off x="237204" y="253999"/>
            <a:ext cx="4292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667" name="Rounded Rectangle"/>
          <p:cNvSpPr/>
          <p:nvPr/>
        </p:nvSpPr>
        <p:spPr>
          <a:xfrm>
            <a:off x="237686" y="1901745"/>
            <a:ext cx="4288137" cy="8467049"/>
          </a:xfrm>
          <a:prstGeom prst="roundRect">
            <a:avLst>
              <a:gd name="adj" fmla="val 1477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pic>
        <p:nvPicPr>
          <p:cNvPr id="668" name="Screen Shot 2014-12-15 at 1.40.24 PM.png" descr="Screen Shot 2014-12-15 at 1.40.2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5884" y="6112907"/>
            <a:ext cx="2946401" cy="1587995"/>
          </a:xfrm>
          <a:prstGeom prst="rect">
            <a:avLst/>
          </a:prstGeom>
          <a:ln w="12700">
            <a:solidFill>
              <a:srgbClr val="A6AAA9"/>
            </a:solidFill>
            <a:miter lim="400000"/>
          </a:ln>
        </p:spPr>
      </p:pic>
      <p:sp>
        <p:nvSpPr>
          <p:cNvPr id="669" name="Rectangle"/>
          <p:cNvSpPr/>
          <p:nvPr/>
        </p:nvSpPr>
        <p:spPr>
          <a:xfrm>
            <a:off x="9446319" y="253999"/>
            <a:ext cx="4292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670" name="Rounded Rectangle"/>
          <p:cNvSpPr/>
          <p:nvPr/>
        </p:nvSpPr>
        <p:spPr>
          <a:xfrm>
            <a:off x="4702062" y="1901745"/>
            <a:ext cx="9049076" cy="2949848"/>
          </a:xfrm>
          <a:prstGeom prst="roundRect">
            <a:avLst>
              <a:gd name="adj" fmla="val 2147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671" name="Data Transformation…"/>
          <p:cNvSpPr txBox="1"/>
          <p:nvPr>
            <p:ph type="title"/>
          </p:nvPr>
        </p:nvSpPr>
        <p:spPr>
          <a:xfrm>
            <a:off x="264449" y="27222"/>
            <a:ext cx="4229386" cy="1413906"/>
          </a:xfrm>
          <a:prstGeom prst="rect">
            <a:avLst/>
          </a:prstGeom>
        </p:spPr>
        <p:txBody>
          <a:bodyPr/>
          <a:lstStyle/>
          <a:p>
            <a:pPr defTabSz="303783">
              <a:lnSpc>
                <a:spcPct val="80000"/>
              </a:lnSpc>
              <a:defRPr sz="4576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3432"/>
              <a:t>Data Transformation</a:t>
            </a:r>
            <a:r>
              <a:t> </a:t>
            </a:r>
          </a:p>
          <a:p>
            <a:pPr defTabSz="303783">
              <a:lnSpc>
                <a:spcPct val="90000"/>
              </a:lnSpc>
              <a:defRPr sz="2496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with dplyr and tibble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defTabSz="303783">
              <a:lnSpc>
                <a:spcPct val="90000"/>
              </a:lnSpc>
              <a:defRPr sz="2132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Cheat Sheet </a:t>
            </a:r>
          </a:p>
        </p:txBody>
      </p:sp>
      <p:sp>
        <p:nvSpPr>
          <p:cNvPr id="672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3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4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5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pic>
        <p:nvPicPr>
          <p:cNvPr id="673" name="Group" descr="Group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854758" y="1404739"/>
            <a:ext cx="1057493" cy="371181"/>
          </a:xfrm>
          <a:prstGeom prst="rect">
            <a:avLst/>
          </a:prstGeom>
          <a:ln w="12700">
            <a:miter lim="400000"/>
          </a:ln>
        </p:spPr>
      </p:pic>
      <p:sp>
        <p:nvSpPr>
          <p:cNvPr id="674" name="Tibbles  - An enhanced data frame"/>
          <p:cNvSpPr/>
          <p:nvPr/>
        </p:nvSpPr>
        <p:spPr>
          <a:xfrm>
            <a:off x="235534" y="1901745"/>
            <a:ext cx="4287217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Tibbles</a:t>
            </a:r>
            <a: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- An enhanced data frame</a:t>
            </a:r>
          </a:p>
        </p:txBody>
      </p:sp>
      <p:sp>
        <p:nvSpPr>
          <p:cNvPr id="675" name="The tibble package provides a new S3 object for storing tabular data, the tibble. Convert a data frame to a tibble with:"/>
          <p:cNvSpPr txBox="1"/>
          <p:nvPr/>
        </p:nvSpPr>
        <p:spPr>
          <a:xfrm>
            <a:off x="237908" y="2276951"/>
            <a:ext cx="4278493" cy="967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The </a:t>
            </a:r>
            <a:r>
              <a:rPr b="1"/>
              <a:t>tibble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package provides a new S3 object for storing tabular data, the tibble. Convert a data frame to a tibble with:</a:t>
            </a:r>
          </a:p>
        </p:txBody>
      </p:sp>
      <p:sp>
        <p:nvSpPr>
          <p:cNvPr id="676" name="as_tibble(x, …)…"/>
          <p:cNvSpPr txBox="1"/>
          <p:nvPr/>
        </p:nvSpPr>
        <p:spPr>
          <a:xfrm>
            <a:off x="235352" y="5015827"/>
            <a:ext cx="4278493" cy="12751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as_tibble(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x, …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Convert data frame to tibble.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utils::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View(iris)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View data set in spreadsheet-like display (note capital V).</a:t>
            </a:r>
          </a:p>
        </p:txBody>
      </p:sp>
      <p:sp>
        <p:nvSpPr>
          <p:cNvPr id="677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678" name="dplyr::%&gt;%…"/>
          <p:cNvSpPr txBox="1"/>
          <p:nvPr/>
        </p:nvSpPr>
        <p:spPr>
          <a:xfrm>
            <a:off x="235352" y="7757948"/>
            <a:ext cx="4278493" cy="8637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 b="1"/>
              <a:t>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Passes object on left hand side as first argument (or . argument) of function on righthand side. </a:t>
            </a:r>
          </a:p>
        </p:txBody>
      </p:sp>
      <p:sp>
        <p:nvSpPr>
          <p:cNvPr id="679" name="&quot;Piping&quot; with %&gt;% makes code more readable, e.g.…"/>
          <p:cNvSpPr txBox="1"/>
          <p:nvPr/>
        </p:nvSpPr>
        <p:spPr>
          <a:xfrm>
            <a:off x="244258" y="9270279"/>
            <a:ext cx="4278493" cy="10969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"Piping" with %&gt;% makes code more readable, e.g.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spcBef>
                <a:spcPts val="900"/>
              </a:spcBef>
              <a:defRPr sz="1000">
                <a:latin typeface="Menlo"/>
                <a:ea typeface="Menlo"/>
                <a:cs typeface="Menlo"/>
                <a:sym typeface="Menlo"/>
              </a:defRPr>
            </a:pPr>
            <a:r>
              <a:t>iris %&gt;% </a:t>
            </a:r>
          </a:p>
          <a:p>
            <a:pPr algn="l">
              <a:spcBef>
                <a:spcPts val="200"/>
              </a:spcBef>
              <a:defRPr sz="1000">
                <a:latin typeface="Menlo"/>
                <a:ea typeface="Menlo"/>
                <a:cs typeface="Menlo"/>
                <a:sym typeface="Menlo"/>
              </a:defRPr>
            </a:pPr>
            <a:r>
              <a:t>  group_by(Species) %&gt;%</a:t>
            </a:r>
          </a:p>
          <a:p>
            <a:pPr algn="l">
              <a:spcBef>
                <a:spcPts val="200"/>
              </a:spcBef>
              <a:defRPr sz="1000">
                <a:latin typeface="Menlo"/>
                <a:ea typeface="Menlo"/>
                <a:cs typeface="Menlo"/>
                <a:sym typeface="Menlo"/>
              </a:defRPr>
            </a:pPr>
            <a:r>
              <a:t>  summarise(avg = mean(Sepal.Width)) %&gt;%</a:t>
            </a:r>
          </a:p>
          <a:p>
            <a:pPr algn="l">
              <a:spcBef>
                <a:spcPts val="200"/>
              </a:spcBef>
              <a:defRPr sz="1000">
                <a:latin typeface="Menlo"/>
                <a:ea typeface="Menlo"/>
                <a:cs typeface="Menlo"/>
                <a:sym typeface="Menlo"/>
              </a:defRPr>
            </a:pPr>
            <a:r>
              <a:t>  arrange(avg)</a:t>
            </a:r>
          </a:p>
        </p:txBody>
      </p:sp>
      <p:sp>
        <p:nvSpPr>
          <p:cNvPr id="680" name="x %&gt;% f(y) is the same as   f(x, y)…"/>
          <p:cNvSpPr txBox="1"/>
          <p:nvPr/>
        </p:nvSpPr>
        <p:spPr>
          <a:xfrm>
            <a:off x="251313" y="8429935"/>
            <a:ext cx="4278492" cy="967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defRPr i="1" sz="1000">
                <a:latin typeface="Menlo"/>
                <a:ea typeface="Menlo"/>
                <a:cs typeface="Menlo"/>
                <a:sym typeface="Menlo"/>
              </a:defRPr>
            </a:pPr>
            <a:r>
              <a:t> </a:t>
            </a:r>
            <a:r>
              <a:rPr b="1"/>
              <a:t> </a:t>
            </a:r>
            <a:r>
              <a:rPr b="1" i="0"/>
              <a:t>x %&gt;% f(y)</a:t>
            </a:r>
            <a:r>
              <a:t> </a:t>
            </a:r>
            <a:r>
              <a:rPr sz="1300">
                <a:latin typeface="Source Sans Pro"/>
                <a:ea typeface="Source Sans Pro"/>
                <a:cs typeface="Source Sans Pro"/>
                <a:sym typeface="Source Sans Pro"/>
              </a:rPr>
              <a:t>is the same as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  </a:t>
            </a:r>
            <a:r>
              <a:rPr b="1" i="0"/>
              <a:t>f(x, y)</a:t>
            </a:r>
          </a:p>
          <a:p>
            <a:pPr>
              <a:defRPr i="1" sz="1000">
                <a:latin typeface="Menlo"/>
                <a:ea typeface="Menlo"/>
                <a:cs typeface="Menlo"/>
                <a:sym typeface="Menlo"/>
              </a:defRPr>
            </a:pPr>
            <a:r>
              <a:rPr b="1" i="0"/>
              <a:t>y %&gt;% f(x, ., z)</a:t>
            </a:r>
            <a:r>
              <a:t> </a:t>
            </a:r>
            <a:r>
              <a:rPr sz="1300">
                <a:latin typeface="Source Sans Pro"/>
                <a:ea typeface="Source Sans Pro"/>
                <a:cs typeface="Source Sans Pro"/>
                <a:sym typeface="Source Sans Pro"/>
              </a:rPr>
              <a:t>is the same as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  </a:t>
            </a:r>
            <a:r>
              <a:rPr b="1" i="0"/>
              <a:t>f(x, y, z )</a:t>
            </a:r>
          </a:p>
        </p:txBody>
      </p:sp>
      <p:sp>
        <p:nvSpPr>
          <p:cNvPr id="681" name="Reshaping Data  - Change the layout of a data set"/>
          <p:cNvSpPr/>
          <p:nvPr/>
        </p:nvSpPr>
        <p:spPr>
          <a:xfrm>
            <a:off x="4715466" y="1901745"/>
            <a:ext cx="9022268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Reshaping Data</a:t>
            </a:r>
            <a:r>
              <a:t>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 Change the layout of a data set</a:t>
            </a:r>
          </a:p>
        </p:txBody>
      </p:sp>
      <p:sp>
        <p:nvSpPr>
          <p:cNvPr id="682" name="Subset Observations (Rows)"/>
          <p:cNvSpPr/>
          <p:nvPr/>
        </p:nvSpPr>
        <p:spPr>
          <a:xfrm>
            <a:off x="4714762" y="4962676"/>
            <a:ext cx="4546601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Subset Observations </a:t>
            </a:r>
            <a:r>
              <a:rPr sz="2300"/>
              <a:t>(Rows)</a:t>
            </a:r>
          </a:p>
        </p:txBody>
      </p:sp>
      <p:sp>
        <p:nvSpPr>
          <p:cNvPr id="683" name="Subset Variables (Columns)"/>
          <p:cNvSpPr/>
          <p:nvPr/>
        </p:nvSpPr>
        <p:spPr>
          <a:xfrm>
            <a:off x="9459724" y="4962676"/>
            <a:ext cx="4267658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Subset Variables </a:t>
            </a:r>
            <a:r>
              <a:rPr sz="2300"/>
              <a:t>(Columns)</a:t>
            </a:r>
          </a:p>
        </p:txBody>
      </p:sp>
      <p:grpSp>
        <p:nvGrpSpPr>
          <p:cNvPr id="690" name="Group"/>
          <p:cNvGrpSpPr/>
          <p:nvPr/>
        </p:nvGrpSpPr>
        <p:grpSpPr>
          <a:xfrm>
            <a:off x="5485271" y="647030"/>
            <a:ext cx="1620562" cy="1339901"/>
            <a:chOff x="-191039" y="0"/>
            <a:chExt cx="1620560" cy="1339899"/>
          </a:xfrm>
        </p:grpSpPr>
        <p:graphicFrame>
          <p:nvGraphicFramePr>
            <p:cNvPr id="684" name="Table"/>
            <p:cNvGraphicFramePr/>
            <p:nvPr/>
          </p:nvGraphicFramePr>
          <p:xfrm>
            <a:off x="265199" y="56485"/>
            <a:ext cx="712910" cy="712909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33402"/>
                  <a:gridCol w="233402"/>
                  <a:gridCol w="233402"/>
                </a:tblGrid>
                <a:tr h="235352"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F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M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A</a:t>
                        </a:r>
                      </a:p>
                    </a:txBody>
                    <a:tcPr marL="12700" marR="12700" marT="12700" marB="127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685" name="Rectangle"/>
            <p:cNvSpPr/>
            <p:nvPr/>
          </p:nvSpPr>
          <p:spPr>
            <a:xfrm>
              <a:off x="250223" y="0"/>
              <a:ext cx="735185" cy="767058"/>
            </a:xfrm>
            <a:prstGeom prst="rect">
              <a:avLst/>
            </a:prstGeom>
            <a:solidFill>
              <a:srgbClr val="FFFFFF">
                <a:alpha val="41896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686" name="Each variable is saved in its own column"/>
            <p:cNvSpPr txBox="1"/>
            <p:nvPr/>
          </p:nvSpPr>
          <p:spPr>
            <a:xfrm>
              <a:off x="-191040" y="721367"/>
              <a:ext cx="1620561" cy="6185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 defTabSz="537463">
                <a:lnSpc>
                  <a:spcPct val="90000"/>
                </a:lnSpc>
                <a:spcBef>
                  <a:spcPts val="2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288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Each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variable</a:t>
              </a:r>
              <a:r>
                <a:t> is saved in its own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column</a:t>
              </a:r>
            </a:p>
          </p:txBody>
        </p:sp>
        <p:sp>
          <p:nvSpPr>
            <p:cNvPr id="687" name="Line"/>
            <p:cNvSpPr/>
            <p:nvPr/>
          </p:nvSpPr>
          <p:spPr>
            <a:xfrm flipV="1">
              <a:off x="405290" y="271949"/>
              <a:ext cx="1" cy="529265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 flipV="1">
              <a:off x="618087" y="271949"/>
              <a:ext cx="1" cy="529265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 flipV="1">
              <a:off x="833190" y="271949"/>
              <a:ext cx="1" cy="529265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97" name="Group"/>
          <p:cNvGrpSpPr/>
          <p:nvPr/>
        </p:nvGrpSpPr>
        <p:grpSpPr>
          <a:xfrm>
            <a:off x="7348729" y="647030"/>
            <a:ext cx="1510672" cy="1285592"/>
            <a:chOff x="-91097" y="0"/>
            <a:chExt cx="1510671" cy="1285591"/>
          </a:xfrm>
        </p:grpSpPr>
        <p:graphicFrame>
          <p:nvGraphicFramePr>
            <p:cNvPr id="691" name="Table"/>
            <p:cNvGraphicFramePr/>
            <p:nvPr/>
          </p:nvGraphicFramePr>
          <p:xfrm>
            <a:off x="314133" y="56485"/>
            <a:ext cx="712910" cy="712909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33402"/>
                  <a:gridCol w="233402"/>
                  <a:gridCol w="233402"/>
                </a:tblGrid>
                <a:tr h="235352"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F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M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A</a:t>
                        </a:r>
                      </a:p>
                    </a:txBody>
                    <a:tcPr marL="12700" marR="12700" marT="12700" marB="127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692" name="Rectangle"/>
            <p:cNvSpPr/>
            <p:nvPr/>
          </p:nvSpPr>
          <p:spPr>
            <a:xfrm>
              <a:off x="299157" y="0"/>
              <a:ext cx="735185" cy="767058"/>
            </a:xfrm>
            <a:prstGeom prst="rect">
              <a:avLst/>
            </a:prstGeom>
            <a:solidFill>
              <a:srgbClr val="FFFFFF">
                <a:alpha val="41896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308022" y="363273"/>
              <a:ext cx="715236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694" name="Each observation is saved in its own row"/>
            <p:cNvSpPr txBox="1"/>
            <p:nvPr/>
          </p:nvSpPr>
          <p:spPr>
            <a:xfrm>
              <a:off x="-91098" y="735347"/>
              <a:ext cx="1510672" cy="5502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 defTabSz="549148">
                <a:lnSpc>
                  <a:spcPct val="90000"/>
                </a:lnSpc>
                <a:spcBef>
                  <a:spcPts val="2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316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Each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observation</a:t>
              </a:r>
              <a:r>
                <a:t> is saved in its own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row</a:t>
              </a:r>
            </a:p>
          </p:txBody>
        </p:sp>
        <p:sp>
          <p:nvSpPr>
            <p:cNvPr id="695" name="Line"/>
            <p:cNvSpPr/>
            <p:nvPr/>
          </p:nvSpPr>
          <p:spPr>
            <a:xfrm>
              <a:off x="308022" y="514509"/>
              <a:ext cx="715236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308022" y="675204"/>
              <a:ext cx="715236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698" name="In a tidy data set:"/>
          <p:cNvSpPr txBox="1"/>
          <p:nvPr/>
        </p:nvSpPr>
        <p:spPr>
          <a:xfrm>
            <a:off x="4702062" y="878882"/>
            <a:ext cx="777143" cy="676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>
            <a:lvl1pPr algn="l" defTabSz="572516">
              <a:lnSpc>
                <a:spcPct val="90000"/>
              </a:lnSpc>
              <a:spcBef>
                <a:spcPts val="2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470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In a tidy data set:</a:t>
            </a:r>
          </a:p>
        </p:txBody>
      </p:sp>
      <p:sp>
        <p:nvSpPr>
          <p:cNvPr id="699" name="&amp;"/>
          <p:cNvSpPr txBox="1"/>
          <p:nvPr/>
        </p:nvSpPr>
        <p:spPr>
          <a:xfrm>
            <a:off x="6969992" y="914401"/>
            <a:ext cx="459661" cy="609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>
                <a:solidFill>
                  <a:srgbClr val="DCDEE0"/>
                </a:solidFill>
                <a:latin typeface="ChunkFive-Roman"/>
                <a:ea typeface="ChunkFive-Roman"/>
                <a:cs typeface="ChunkFive-Roman"/>
                <a:sym typeface="ChunkFive-Roman"/>
              </a:defRPr>
            </a:lvl1pPr>
          </a:lstStyle>
          <a:p>
            <a:pPr/>
            <a:r>
              <a:t>&amp;</a:t>
            </a:r>
          </a:p>
        </p:txBody>
      </p:sp>
      <p:sp>
        <p:nvSpPr>
          <p:cNvPr id="700" name="Tidy Data  - A foundation for wrangling in R"/>
          <p:cNvSpPr/>
          <p:nvPr/>
        </p:nvSpPr>
        <p:spPr>
          <a:xfrm>
            <a:off x="4715466" y="247047"/>
            <a:ext cx="9022268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Tidy Data</a:t>
            </a:r>
            <a:r>
              <a:t>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 A foundation for wrangling in R</a:t>
            </a:r>
          </a:p>
        </p:txBody>
      </p:sp>
      <p:sp>
        <p:nvSpPr>
          <p:cNvPr id="701" name="Tidy data complements R’s vectorized operations. R will automatically preserve observations as you manipulate variables. No other format works as intuitively with R."/>
          <p:cNvSpPr txBox="1"/>
          <p:nvPr/>
        </p:nvSpPr>
        <p:spPr>
          <a:xfrm>
            <a:off x="9076898" y="735513"/>
            <a:ext cx="3167783" cy="109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78358">
              <a:lnSpc>
                <a:spcPct val="90000"/>
              </a:lnSpc>
              <a:spcBef>
                <a:spcPts val="200"/>
              </a:spcBef>
              <a:defRPr sz="1386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Tidy data complements R’s </a:t>
            </a:r>
            <a:r>
              <a:rPr>
                <a:solidFill>
                  <a:schemeClr val="accen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vectorized operations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R will automatically preserve observations as you manipulate variables. No other format works as intuitively with R.</a:t>
            </a:r>
          </a:p>
        </p:txBody>
      </p:sp>
      <p:graphicFrame>
        <p:nvGraphicFramePr>
          <p:cNvPr id="702" name="Table"/>
          <p:cNvGraphicFramePr/>
          <p:nvPr/>
        </p:nvGraphicFramePr>
        <p:xfrm>
          <a:off x="13460979" y="773613"/>
          <a:ext cx="265391" cy="71291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8600"/>
              </a:tblGrid>
              <a:tr h="235352"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ChunkFive-Roman"/>
                          <a:ea typeface="ChunkFive-Roman"/>
                          <a:cs typeface="ChunkFive-Roman"/>
                          <a:sym typeface="ChunkFive-Roman"/>
                        </a:rPr>
                        <a:t>F</a:t>
                      </a:r>
                    </a:p>
                  </a:txBody>
                  <a:tcPr marL="12700" marR="12700" marT="12700" marB="127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703" name="Table"/>
          <p:cNvGraphicFramePr/>
          <p:nvPr/>
        </p:nvGraphicFramePr>
        <p:xfrm>
          <a:off x="12828082" y="773613"/>
          <a:ext cx="265390" cy="71291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8600"/>
              </a:tblGrid>
              <a:tr h="235352"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ChunkFive-Roman"/>
                          <a:ea typeface="ChunkFive-Roman"/>
                          <a:cs typeface="ChunkFive-Roman"/>
                          <a:sym typeface="ChunkFive-Roman"/>
                        </a:rPr>
                        <a:t>A</a:t>
                      </a:r>
                    </a:p>
                  </a:txBody>
                  <a:tcPr marL="12700" marR="12700" marT="12700" marB="127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704" name="Table"/>
          <p:cNvGraphicFramePr/>
          <p:nvPr/>
        </p:nvGraphicFramePr>
        <p:xfrm>
          <a:off x="12367735" y="770458"/>
          <a:ext cx="265390" cy="71291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8600"/>
              </a:tblGrid>
              <a:tr h="235352"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ChunkFive-Roman"/>
                          <a:ea typeface="ChunkFive-Roman"/>
                          <a:cs typeface="ChunkFive-Roman"/>
                          <a:sym typeface="ChunkFive-Roman"/>
                        </a:rPr>
                        <a:t>M</a:t>
                      </a:r>
                    </a:p>
                  </a:txBody>
                  <a:tcPr marL="12700" marR="12700" marT="12700" marB="127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705" name="Rectangle"/>
          <p:cNvSpPr/>
          <p:nvPr/>
        </p:nvSpPr>
        <p:spPr>
          <a:xfrm>
            <a:off x="12253435" y="734952"/>
            <a:ext cx="1504187" cy="967298"/>
          </a:xfrm>
          <a:prstGeom prst="rect">
            <a:avLst/>
          </a:prstGeom>
          <a:solidFill>
            <a:srgbClr val="FFFFFF">
              <a:alpha val="41896"/>
            </a:srgb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56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706" name="M * A"/>
          <p:cNvSpPr txBox="1"/>
          <p:nvPr/>
        </p:nvSpPr>
        <p:spPr>
          <a:xfrm>
            <a:off x="12350076" y="1472258"/>
            <a:ext cx="695295" cy="337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500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/>
            <a:r>
              <a:t>M * A</a:t>
            </a:r>
          </a:p>
        </p:txBody>
      </p:sp>
      <p:sp>
        <p:nvSpPr>
          <p:cNvPr id="707" name="*"/>
          <p:cNvSpPr txBox="1"/>
          <p:nvPr/>
        </p:nvSpPr>
        <p:spPr>
          <a:xfrm>
            <a:off x="12593942" y="703621"/>
            <a:ext cx="236533" cy="337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500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/>
            <a:r>
              <a:t>*</a:t>
            </a:r>
          </a:p>
        </p:txBody>
      </p:sp>
      <p:sp>
        <p:nvSpPr>
          <p:cNvPr id="708" name="Arrow"/>
          <p:cNvSpPr/>
          <p:nvPr/>
        </p:nvSpPr>
        <p:spPr>
          <a:xfrm>
            <a:off x="12391932" y="1309096"/>
            <a:ext cx="1044794" cy="142241"/>
          </a:xfrm>
          <a:prstGeom prst="rightArrow">
            <a:avLst>
              <a:gd name="adj1" fmla="val 32000"/>
              <a:gd name="adj2" fmla="val 113860"/>
            </a:avLst>
          </a:prstGeom>
          <a:gradFill>
            <a:gsLst>
              <a:gs pos="0">
                <a:schemeClr val="accent1"/>
              </a:gs>
              <a:gs pos="100000">
                <a:srgbClr val="76D6FF">
                  <a:alpha val="19000"/>
                </a:srgbClr>
              </a:gs>
            </a:gsLst>
            <a:lin ang="10448469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709" name="Arrow"/>
          <p:cNvSpPr/>
          <p:nvPr/>
        </p:nvSpPr>
        <p:spPr>
          <a:xfrm>
            <a:off x="12391932" y="1158277"/>
            <a:ext cx="1044794" cy="142241"/>
          </a:xfrm>
          <a:prstGeom prst="rightArrow">
            <a:avLst>
              <a:gd name="adj1" fmla="val 32000"/>
              <a:gd name="adj2" fmla="val 113860"/>
            </a:avLst>
          </a:prstGeom>
          <a:gradFill>
            <a:gsLst>
              <a:gs pos="0">
                <a:schemeClr val="accent1"/>
              </a:gs>
              <a:gs pos="100000">
                <a:srgbClr val="76D6FF">
                  <a:alpha val="19000"/>
                </a:srgbClr>
              </a:gs>
            </a:gsLst>
            <a:lin ang="10448469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710" name="Arrow"/>
          <p:cNvSpPr/>
          <p:nvPr/>
        </p:nvSpPr>
        <p:spPr>
          <a:xfrm>
            <a:off x="12391932" y="1007457"/>
            <a:ext cx="1044794" cy="142241"/>
          </a:xfrm>
          <a:prstGeom prst="rightArrow">
            <a:avLst>
              <a:gd name="adj1" fmla="val 32000"/>
              <a:gd name="adj2" fmla="val 113860"/>
            </a:avLst>
          </a:prstGeom>
          <a:gradFill>
            <a:gsLst>
              <a:gs pos="0">
                <a:schemeClr val="accent1"/>
              </a:gs>
              <a:gs pos="100000">
                <a:srgbClr val="76D6FF">
                  <a:alpha val="19000"/>
                </a:srgbClr>
              </a:gs>
            </a:gsLst>
            <a:lin ang="10448469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711" name="tidyr::gather(cases, &quot;year&quot;, &quot;n&quot;, 2:4)…"/>
          <p:cNvSpPr txBox="1"/>
          <p:nvPr/>
        </p:nvSpPr>
        <p:spPr>
          <a:xfrm>
            <a:off x="4677366" y="3176048"/>
            <a:ext cx="2959101" cy="604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tidyr::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gather(cases, "year", "n", 2:4)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Gather columns into rows.</a:t>
            </a:r>
          </a:p>
        </p:txBody>
      </p:sp>
      <p:sp>
        <p:nvSpPr>
          <p:cNvPr id="712" name="tidyr::unite(data, col, ..., sep)…"/>
          <p:cNvSpPr txBox="1"/>
          <p:nvPr/>
        </p:nvSpPr>
        <p:spPr>
          <a:xfrm>
            <a:off x="8359750" y="4247151"/>
            <a:ext cx="2959101" cy="604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tidyr::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unite(data, col, ..., sep)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Unite several columns into one.</a:t>
            </a:r>
          </a:p>
        </p:txBody>
      </p:sp>
      <p:sp>
        <p:nvSpPr>
          <p:cNvPr id="713" name="dplyr::data_frame(a = 1:3, b = 4:6)…"/>
          <p:cNvSpPr txBox="1"/>
          <p:nvPr/>
        </p:nvSpPr>
        <p:spPr>
          <a:xfrm>
            <a:off x="11264639" y="2278996"/>
            <a:ext cx="2537837" cy="26233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data_frame(a = 1:3, b = 4:6)</a:t>
            </a: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Combine vectors into data frame (optimized).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arrange(mtcars, mpg)</a:t>
            </a: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Order rows by values of a column (low to high).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t>arrange(mtcars,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desc(mpg)</a:t>
            </a:r>
            <a:r>
              <a:t>)</a:t>
            </a: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Order rows by values of a column (high to low).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rename(tb, y = year)</a:t>
            </a: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Rename the columns of a data frame.</a:t>
            </a:r>
          </a:p>
        </p:txBody>
      </p:sp>
      <p:sp>
        <p:nvSpPr>
          <p:cNvPr id="714" name="tidyr::spread(pollution, size, amount)…"/>
          <p:cNvSpPr txBox="1"/>
          <p:nvPr/>
        </p:nvSpPr>
        <p:spPr>
          <a:xfrm>
            <a:off x="8356649" y="3176048"/>
            <a:ext cx="2959101" cy="604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tidyr::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spread(pollution, size, amount)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Spread rows into columns.</a:t>
            </a:r>
          </a:p>
        </p:txBody>
      </p:sp>
      <p:sp>
        <p:nvSpPr>
          <p:cNvPr id="715" name="tidyr::separate(storms, date, c(&quot;y&quot;, &quot;m&quot;, &quot;d&quot;))…"/>
          <p:cNvSpPr txBox="1"/>
          <p:nvPr/>
        </p:nvSpPr>
        <p:spPr>
          <a:xfrm>
            <a:off x="4673384" y="4241260"/>
            <a:ext cx="3558691" cy="60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tidyr::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separate(storms, date, c("y", "m", "d"))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Separate one column into several.</a:t>
            </a:r>
          </a:p>
        </p:txBody>
      </p:sp>
      <p:grpSp>
        <p:nvGrpSpPr>
          <p:cNvPr id="720" name="Group"/>
          <p:cNvGrpSpPr/>
          <p:nvPr/>
        </p:nvGrpSpPr>
        <p:grpSpPr>
          <a:xfrm>
            <a:off x="5137834" y="2402040"/>
            <a:ext cx="2051110" cy="711201"/>
            <a:chOff x="-114299" y="25400"/>
            <a:chExt cx="2051109" cy="711200"/>
          </a:xfrm>
        </p:grpSpPr>
        <p:grpSp>
          <p:nvGrpSpPr>
            <p:cNvPr id="718" name="Group"/>
            <p:cNvGrpSpPr/>
            <p:nvPr/>
          </p:nvGrpSpPr>
          <p:grpSpPr>
            <a:xfrm>
              <a:off x="-114300" y="25400"/>
              <a:ext cx="2051110" cy="711200"/>
              <a:chOff x="-114300" y="25400"/>
              <a:chExt cx="2051109" cy="711200"/>
            </a:xfrm>
          </p:grpSpPr>
          <p:graphicFrame>
            <p:nvGraphicFramePr>
              <p:cNvPr id="716" name="Table"/>
              <p:cNvGraphicFramePr/>
              <p:nvPr/>
            </p:nvGraphicFramePr>
            <p:xfrm>
              <a:off x="-114300" y="25400"/>
              <a:ext cx="997696" cy="3048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247032"/>
                    <a:gridCol w="247032"/>
                    <a:gridCol w="247032"/>
                    <a:gridCol w="247032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9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5493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717" name="Table"/>
              <p:cNvGraphicFramePr/>
              <p:nvPr/>
            </p:nvGraphicFramePr>
            <p:xfrm>
              <a:off x="1212664" y="25400"/>
              <a:ext cx="724146" cy="711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238519"/>
                    <a:gridCol w="238519"/>
                    <a:gridCol w="238519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wwindind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9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wwindind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9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Allison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1005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Allison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1013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Arlene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1010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Arthur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1010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</a:tbl>
              </a:graphicData>
            </a:graphic>
          </p:graphicFrame>
        </p:grpSp>
        <p:sp>
          <p:nvSpPr>
            <p:cNvPr id="719" name="Line"/>
            <p:cNvSpPr/>
            <p:nvPr/>
          </p:nvSpPr>
          <p:spPr>
            <a:xfrm>
              <a:off x="933201" y="209064"/>
              <a:ext cx="228506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724" name="Group"/>
          <p:cNvGrpSpPr/>
          <p:nvPr/>
        </p:nvGrpSpPr>
        <p:grpSpPr>
          <a:xfrm>
            <a:off x="5516289" y="3919074"/>
            <a:ext cx="1667273" cy="311151"/>
            <a:chOff x="114300" y="25400"/>
            <a:chExt cx="1667271" cy="311150"/>
          </a:xfrm>
        </p:grpSpPr>
        <p:graphicFrame>
          <p:nvGraphicFramePr>
            <p:cNvPr id="721" name="Table"/>
            <p:cNvGraphicFramePr/>
            <p:nvPr/>
          </p:nvGraphicFramePr>
          <p:xfrm>
            <a:off x="114300" y="31750"/>
            <a:ext cx="591296" cy="3048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2865"/>
                  <a:gridCol w="192865"/>
                  <a:gridCol w="192865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pressure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1007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1009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722" name="Table"/>
            <p:cNvGraphicFramePr/>
            <p:nvPr/>
          </p:nvGraphicFramePr>
          <p:xfrm>
            <a:off x="1008491" y="25400"/>
            <a:ext cx="773081" cy="3048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1535"/>
                  <a:gridCol w="191535"/>
                  <a:gridCol w="127000"/>
                  <a:gridCol w="127000"/>
                  <a:gridCol w="1270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pressure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1007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1009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723" name="Line"/>
            <p:cNvSpPr/>
            <p:nvPr/>
          </p:nvSpPr>
          <p:spPr>
            <a:xfrm flipV="1">
              <a:off x="736441" y="196849"/>
              <a:ext cx="228505" cy="2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728" name="Group"/>
          <p:cNvGrpSpPr/>
          <p:nvPr/>
        </p:nvGrpSpPr>
        <p:grpSpPr>
          <a:xfrm>
            <a:off x="8743954" y="3923677"/>
            <a:ext cx="1689026" cy="305341"/>
            <a:chOff x="25400" y="25400"/>
            <a:chExt cx="1689025" cy="305339"/>
          </a:xfrm>
        </p:grpSpPr>
        <p:graphicFrame>
          <p:nvGraphicFramePr>
            <p:cNvPr id="725" name="Table"/>
            <p:cNvGraphicFramePr/>
            <p:nvPr/>
          </p:nvGraphicFramePr>
          <p:xfrm>
            <a:off x="1123129" y="25400"/>
            <a:ext cx="591297" cy="3048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2865"/>
                  <a:gridCol w="192865"/>
                  <a:gridCol w="192865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pressure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1007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1009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726" name="Table"/>
            <p:cNvGraphicFramePr/>
            <p:nvPr/>
          </p:nvGraphicFramePr>
          <p:xfrm>
            <a:off x="25400" y="25939"/>
            <a:ext cx="773081" cy="3048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1535"/>
                  <a:gridCol w="191535"/>
                  <a:gridCol w="127000"/>
                  <a:gridCol w="127000"/>
                  <a:gridCol w="1270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pressure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1007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1009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727" name="Line"/>
            <p:cNvSpPr/>
            <p:nvPr/>
          </p:nvSpPr>
          <p:spPr>
            <a:xfrm flipV="1">
              <a:off x="848397" y="192682"/>
              <a:ext cx="228506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732" name="Group"/>
          <p:cNvGrpSpPr/>
          <p:nvPr/>
        </p:nvGrpSpPr>
        <p:grpSpPr>
          <a:xfrm>
            <a:off x="10722373" y="5538307"/>
            <a:ext cx="1754679" cy="578889"/>
            <a:chOff x="25400" y="25400"/>
            <a:chExt cx="1754677" cy="578888"/>
          </a:xfrm>
        </p:grpSpPr>
        <p:graphicFrame>
          <p:nvGraphicFramePr>
            <p:cNvPr id="729" name="Table"/>
            <p:cNvGraphicFramePr/>
            <p:nvPr/>
          </p:nvGraphicFramePr>
          <p:xfrm>
            <a:off x="25400" y="25400"/>
            <a:ext cx="903186" cy="56515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8835"/>
                  <a:gridCol w="178835"/>
                  <a:gridCol w="178835"/>
                  <a:gridCol w="178835"/>
                  <a:gridCol w="178835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pressure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pressure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1007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1007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1009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1009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0795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730" name="Line"/>
            <p:cNvSpPr/>
            <p:nvPr/>
          </p:nvSpPr>
          <p:spPr>
            <a:xfrm flipV="1">
              <a:off x="958070" y="307974"/>
              <a:ext cx="228505" cy="2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731" name="Table"/>
            <p:cNvGraphicFramePr/>
            <p:nvPr/>
          </p:nvGraphicFramePr>
          <p:xfrm>
            <a:off x="1219792" y="32788"/>
            <a:ext cx="560286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81789"/>
                  <a:gridCol w="181789"/>
                  <a:gridCol w="181789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</p:grpSp>
      <p:grpSp>
        <p:nvGrpSpPr>
          <p:cNvPr id="736" name="Group"/>
          <p:cNvGrpSpPr/>
          <p:nvPr/>
        </p:nvGrpSpPr>
        <p:grpSpPr>
          <a:xfrm>
            <a:off x="5946902" y="5479974"/>
            <a:ext cx="2096506" cy="565151"/>
            <a:chOff x="25400" y="25400"/>
            <a:chExt cx="2096504" cy="565150"/>
          </a:xfrm>
        </p:grpSpPr>
        <p:graphicFrame>
          <p:nvGraphicFramePr>
            <p:cNvPr id="733" name="Table"/>
            <p:cNvGraphicFramePr/>
            <p:nvPr/>
          </p:nvGraphicFramePr>
          <p:xfrm>
            <a:off x="25400" y="25400"/>
            <a:ext cx="903186" cy="56515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8835"/>
                  <a:gridCol w="178835"/>
                  <a:gridCol w="178835"/>
                  <a:gridCol w="178835"/>
                  <a:gridCol w="178835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0795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734" name="Line"/>
            <p:cNvSpPr/>
            <p:nvPr/>
          </p:nvSpPr>
          <p:spPr>
            <a:xfrm flipV="1">
              <a:off x="954895" y="199068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735" name="Table"/>
            <p:cNvGraphicFramePr/>
            <p:nvPr/>
          </p:nvGraphicFramePr>
          <p:xfrm>
            <a:off x="1218718" y="32269"/>
            <a:ext cx="903187" cy="3429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8835"/>
                  <a:gridCol w="178835"/>
                  <a:gridCol w="178835"/>
                  <a:gridCol w="178835"/>
                  <a:gridCol w="178835"/>
                </a:tblGrid>
                <a:tr h="114300">
                  <a:tc>
                    <a:txBody>
                      <a:bodyPr/>
                      <a:lstStyle/>
                      <a:p>
                        <a:pPr algn="l"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200">
                            <a:sym typeface="Helvetica"/>
                          </a:rPr>
                          <a:t>
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</p:grpSp>
      <p:sp>
        <p:nvSpPr>
          <p:cNvPr id="737" name="dplyr::filter(iris, Sepal.Length &gt; 7)…"/>
          <p:cNvSpPr txBox="1"/>
          <p:nvPr/>
        </p:nvSpPr>
        <p:spPr>
          <a:xfrm>
            <a:off x="4710780" y="6028664"/>
            <a:ext cx="4554564" cy="3078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filter(iris, Sepal.Length &gt; 7)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Extract rows that meet logical criteria.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distinct(iris)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Remove duplicate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sample_frac(iris, 0.5, replace = TRUE)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Randomly select fraction of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sample_n(iris, 10, replace = TRUE)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Randomly select n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slice(iris, 10:15)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rows by position.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top_n(storms, 2, date)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and order top n entries (by group if grouped data).</a:t>
            </a:r>
          </a:p>
        </p:txBody>
      </p:sp>
      <p:graphicFrame>
        <p:nvGraphicFramePr>
          <p:cNvPr id="738" name="Table"/>
          <p:cNvGraphicFramePr/>
          <p:nvPr/>
        </p:nvGraphicFramePr>
        <p:xfrm>
          <a:off x="4738194" y="9156250"/>
          <a:ext cx="4548370" cy="1237059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75010"/>
                <a:gridCol w="1435238"/>
                <a:gridCol w="1474468"/>
                <a:gridCol w="1225550"/>
              </a:tblGrid>
              <a:tr h="199826">
                <a:tc>
                  <a:txBody>
                    <a:bodyPr/>
                    <a:lstStyle/>
                    <a:p>
                      <a:pPr defTabSz="914400">
                        <a:defRPr sz="1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4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
</a:t>
                      </a:r>
                    </a:p>
                  </a:txBody>
                  <a:tcPr marL="50800" marR="50800" marT="50800" marB="5080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</a:tr>
              <a:tr h="199826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&lt;</a:t>
                      </a: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Less than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!=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Not equal to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</a:tr>
              <a:tr h="199826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&gt;</a:t>
                      </a: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Greater than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%in%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Group membership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</a:tr>
              <a:tr h="199826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==</a:t>
                      </a: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Equal to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is.na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Is NA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</a:tr>
              <a:tr h="199826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&lt;=</a:t>
                      </a: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Less than or equal to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!is.na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Is not NA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</a:tr>
              <a:tr h="199826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&gt;=</a:t>
                      </a: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Greater than or equal to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&amp;,|,!,xor,any,all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Boolean operators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39" name="Logic in R  - ?Comparison, ?base::Logic"/>
          <p:cNvSpPr txBox="1"/>
          <p:nvPr/>
        </p:nvSpPr>
        <p:spPr>
          <a:xfrm>
            <a:off x="5359361" y="9061000"/>
            <a:ext cx="3270807" cy="350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5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Logic in R</a:t>
            </a:r>
            <a:r>
              <a:t>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 ?Comparison, ?base::Logic</a:t>
            </a:r>
          </a:p>
        </p:txBody>
      </p:sp>
      <p:sp>
        <p:nvSpPr>
          <p:cNvPr id="740" name="dplyr::select(iris, Sepal.Width, Petal.Length, Species)…"/>
          <p:cNvSpPr txBox="1"/>
          <p:nvPr/>
        </p:nvSpPr>
        <p:spPr>
          <a:xfrm>
            <a:off x="9466917" y="6028664"/>
            <a:ext cx="4554564" cy="712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Sepal.Width, Petal.Length, Species)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by name or helper function.</a:t>
            </a:r>
          </a:p>
        </p:txBody>
      </p:sp>
      <p:graphicFrame>
        <p:nvGraphicFramePr>
          <p:cNvPr id="741" name="Table"/>
          <p:cNvGraphicFramePr/>
          <p:nvPr/>
        </p:nvGraphicFramePr>
        <p:xfrm>
          <a:off x="9466936" y="6730538"/>
          <a:ext cx="4289468" cy="366415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53484"/>
                <a:gridCol w="1352852"/>
                <a:gridCol w="1389830"/>
                <a:gridCol w="1155200"/>
              </a:tblGrid>
              <a:tr h="195483">
                <a:tc>
                  <a:txBody>
                    <a:bodyPr/>
                    <a:lstStyle/>
                    <a:p>
                      <a:pPr defTabSz="914400">
                        <a:defRPr sz="1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4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
</a:t>
                      </a:r>
                    </a:p>
                  </a:txBody>
                  <a:tcPr marL="50800" marR="50800" marT="50800" marB="5080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</a:tr>
              <a:tr h="686113"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686113"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686113"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686113"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686113"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42" name="Helper functions for select - ?select"/>
          <p:cNvSpPr txBox="1"/>
          <p:nvPr/>
        </p:nvSpPr>
        <p:spPr>
          <a:xfrm>
            <a:off x="10083042" y="6647988"/>
            <a:ext cx="3019156" cy="350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5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Helper functions for select </a:t>
            </a:r>
            <a:r>
              <a:t>- ?select</a:t>
            </a:r>
          </a:p>
        </p:txBody>
      </p:sp>
      <p:sp>
        <p:nvSpPr>
          <p:cNvPr id="743" name="select(iris, contains(&quot;.&quot;))…"/>
          <p:cNvSpPr txBox="1"/>
          <p:nvPr/>
        </p:nvSpPr>
        <p:spPr>
          <a:xfrm>
            <a:off x="9572498" y="6882671"/>
            <a:ext cx="4040242" cy="3692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contains(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"."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whose name contains a character string.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ends_with(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"Length"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whose name ends with a character string.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everything()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every column.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matches(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".t."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whose name matches a regular expression.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num_range(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"x", 1:5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named x1, x2, x3, x4, x5.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one_of(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c("Species", "Genus")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whose names are in a group of names.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starts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_with(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"Sepal"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whose name starts with a character string.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Sepal.Length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: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Petal.Width)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all columns between Sepal.Length and Petal.Width (inclusive).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Species)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all columns except Species.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</p:txBody>
      </p:sp>
      <p:sp>
        <p:nvSpPr>
          <p:cNvPr id="744" name="Learn more with browseVignettes(package = c(&quot;dplyr&quot;, &quot;tibble&quot;))  •  dplyr  0.5.0 •  tibble  1.2.0  •  Updated: 11/16"/>
          <p:cNvSpPr txBox="1"/>
          <p:nvPr/>
        </p:nvSpPr>
        <p:spPr>
          <a:xfrm>
            <a:off x="8373634" y="10340910"/>
            <a:ext cx="5390848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"tibble"))  </a:t>
            </a:r>
            <a:r>
              <a:t>•  dplyr  0.5.0 •  tibble  1.2.0  •  Updated: 11/16</a:t>
            </a:r>
          </a:p>
        </p:txBody>
      </p:sp>
      <p:grpSp>
        <p:nvGrpSpPr>
          <p:cNvPr id="748" name="Group"/>
          <p:cNvGrpSpPr/>
          <p:nvPr/>
        </p:nvGrpSpPr>
        <p:grpSpPr>
          <a:xfrm>
            <a:off x="8562422" y="2389340"/>
            <a:ext cx="2063601" cy="715829"/>
            <a:chOff x="25400" y="25400"/>
            <a:chExt cx="2063600" cy="715827"/>
          </a:xfrm>
        </p:grpSpPr>
        <p:graphicFrame>
          <p:nvGraphicFramePr>
            <p:cNvPr id="745" name="Table"/>
            <p:cNvGraphicFramePr/>
            <p:nvPr/>
          </p:nvGraphicFramePr>
          <p:xfrm>
            <a:off x="1091304" y="25400"/>
            <a:ext cx="997697" cy="3048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47032"/>
                  <a:gridCol w="247032"/>
                  <a:gridCol w="247032"/>
                  <a:gridCol w="24703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9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746" name="Group"/>
            <p:cNvGraphicFramePr/>
            <p:nvPr/>
          </p:nvGraphicFramePr>
          <p:xfrm>
            <a:off x="25400" y="30027"/>
            <a:ext cx="724145" cy="7112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38519"/>
                  <a:gridCol w="238519"/>
                  <a:gridCol w="238519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/>
                          <a:t>wwindind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009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/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/>
                          <a:t>wwindind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009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/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Allison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1005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Allison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1013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Arlene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>
                          <a:hueOff val="47394"/>
                          <a:satOff val="-25753"/>
                          <a:lumOff val="-7544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1010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Arthur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>
                          <a:hueOff val="47394"/>
                          <a:satOff val="-25753"/>
                          <a:lumOff val="-7544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1010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747" name="Line"/>
            <p:cNvSpPr/>
            <p:nvPr/>
          </p:nvSpPr>
          <p:spPr>
            <a:xfrm>
              <a:off x="803095" y="190394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749" name="devtools::install_github(&quot;rstudio/EDAWR&quot;) for data sets"/>
          <p:cNvSpPr txBox="1"/>
          <p:nvPr/>
        </p:nvSpPr>
        <p:spPr>
          <a:xfrm>
            <a:off x="5618955" y="10340910"/>
            <a:ext cx="286439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devtools::install_github("rstudio/EDAWR")</a:t>
            </a:r>
            <a:r>
              <a:t> for data sets</a:t>
            </a:r>
          </a:p>
        </p:txBody>
      </p:sp>
      <p:sp>
        <p:nvSpPr>
          <p:cNvPr id="750" name="Tibbles inherit the data frame class, but add two improved behaviors.…"/>
          <p:cNvSpPr txBox="1"/>
          <p:nvPr/>
        </p:nvSpPr>
        <p:spPr>
          <a:xfrm>
            <a:off x="267217" y="3815193"/>
            <a:ext cx="4278493" cy="15686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Tibbles inherit the data frame class, but add two improved behaviors.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Display 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-  When you print a tibble, R provides a concise view of the data that fits on one screen.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Subsetting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 - [ always returns a tibble, [[ and $ always return a vector.</a:t>
            </a:r>
          </a:p>
        </p:txBody>
      </p:sp>
      <p:sp>
        <p:nvSpPr>
          <p:cNvPr id="751" name="library(tibble)…"/>
          <p:cNvSpPr txBox="1"/>
          <p:nvPr/>
        </p:nvSpPr>
        <p:spPr>
          <a:xfrm>
            <a:off x="643492" y="3106198"/>
            <a:ext cx="3525942" cy="744142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spcBef>
                <a:spcPts val="300"/>
              </a:spcBef>
              <a:defRPr sz="900">
                <a:latin typeface="Menlo"/>
                <a:ea typeface="Menlo"/>
                <a:cs typeface="Menlo"/>
                <a:sym typeface="Menlo"/>
              </a:defRPr>
            </a:pPr>
            <a:r>
              <a:t>library(tibble)</a:t>
            </a:r>
          </a:p>
          <a:p>
            <a:pPr algn="l">
              <a:spcBef>
                <a:spcPts val="300"/>
              </a:spcBef>
              <a:defRPr sz="900">
                <a:latin typeface="Menlo"/>
                <a:ea typeface="Menlo"/>
                <a:cs typeface="Menlo"/>
                <a:sym typeface="Menlo"/>
              </a:defRPr>
            </a:pPr>
            <a:r>
              <a:t>dtib &lt;- as.tibble(ggplot2::diamonds)</a:t>
            </a:r>
          </a:p>
          <a:p>
            <a:pPr algn="l">
              <a:spcBef>
                <a:spcPts val="300"/>
              </a:spcBef>
              <a:defRPr sz="900">
                <a:latin typeface="Menlo"/>
                <a:ea typeface="Menlo"/>
                <a:cs typeface="Menlo"/>
                <a:sym typeface="Menlo"/>
              </a:defRPr>
            </a:pPr>
            <a:r>
              <a:t>class(dtib)</a:t>
            </a:r>
          </a:p>
          <a:p>
            <a:pPr algn="l">
              <a:spcBef>
                <a:spcPts val="300"/>
              </a:spcBef>
              <a:defRPr sz="900">
                <a:solidFill>
                  <a:schemeClr val="accent4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[1] "tbl_df"  "tbl"  "data.frame"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Rectangle"/>
          <p:cNvSpPr/>
          <p:nvPr/>
        </p:nvSpPr>
        <p:spPr>
          <a:xfrm>
            <a:off x="9446319" y="253999"/>
            <a:ext cx="4292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754" name="Rectangle"/>
          <p:cNvSpPr/>
          <p:nvPr/>
        </p:nvSpPr>
        <p:spPr>
          <a:xfrm>
            <a:off x="4714762" y="266699"/>
            <a:ext cx="4546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755" name="Rectangle"/>
          <p:cNvSpPr/>
          <p:nvPr/>
        </p:nvSpPr>
        <p:spPr>
          <a:xfrm>
            <a:off x="237204" y="253999"/>
            <a:ext cx="4292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756" name="Rounded Rectangle"/>
          <p:cNvSpPr/>
          <p:nvPr/>
        </p:nvSpPr>
        <p:spPr>
          <a:xfrm>
            <a:off x="9436927" y="301015"/>
            <a:ext cx="4300838" cy="5190251"/>
          </a:xfrm>
          <a:prstGeom prst="roundRect">
            <a:avLst>
              <a:gd name="adj" fmla="val 1472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757" name="Rounded Rectangle"/>
          <p:cNvSpPr/>
          <p:nvPr/>
        </p:nvSpPr>
        <p:spPr>
          <a:xfrm>
            <a:off x="232560" y="7378408"/>
            <a:ext cx="9028098" cy="2991594"/>
          </a:xfrm>
          <a:prstGeom prst="roundRect">
            <a:avLst>
              <a:gd name="adj" fmla="val 2117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758" name="dplyr::group_by(iris, Species)…"/>
          <p:cNvSpPr txBox="1"/>
          <p:nvPr/>
        </p:nvSpPr>
        <p:spPr>
          <a:xfrm>
            <a:off x="241971" y="7691115"/>
            <a:ext cx="4278493" cy="1768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group_by(iris, Species)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Group data into rows with the same value of Species.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ungroup(iris)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Remove grouping information from data frame.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200"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iris   %&gt;%   group_by(Species)   %&gt;%   summarise(…)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separate summary row for each group.</a:t>
            </a:r>
          </a:p>
        </p:txBody>
      </p:sp>
      <p:sp>
        <p:nvSpPr>
          <p:cNvPr id="759" name="Combine Data Sets"/>
          <p:cNvSpPr/>
          <p:nvPr/>
        </p:nvSpPr>
        <p:spPr>
          <a:xfrm>
            <a:off x="9434775" y="250215"/>
            <a:ext cx="4300837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Combine Data Sets</a:t>
            </a:r>
          </a:p>
        </p:txBody>
      </p:sp>
      <p:sp>
        <p:nvSpPr>
          <p:cNvPr id="760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761" name="Group Data"/>
          <p:cNvSpPr/>
          <p:nvPr/>
        </p:nvSpPr>
        <p:spPr>
          <a:xfrm>
            <a:off x="234808" y="7378408"/>
            <a:ext cx="4285656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Group Data</a:t>
            </a:r>
          </a:p>
        </p:txBody>
      </p:sp>
      <p:sp>
        <p:nvSpPr>
          <p:cNvPr id="762" name="Summarise Data"/>
          <p:cNvSpPr/>
          <p:nvPr/>
        </p:nvSpPr>
        <p:spPr>
          <a:xfrm>
            <a:off x="232629" y="247047"/>
            <a:ext cx="4297176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Summarise Data</a:t>
            </a:r>
          </a:p>
        </p:txBody>
      </p:sp>
      <p:sp>
        <p:nvSpPr>
          <p:cNvPr id="763" name="Make New Variables"/>
          <p:cNvSpPr/>
          <p:nvPr/>
        </p:nvSpPr>
        <p:spPr>
          <a:xfrm>
            <a:off x="4715466" y="247047"/>
            <a:ext cx="4545192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Make New Variables</a:t>
            </a:r>
          </a:p>
        </p:txBody>
      </p:sp>
      <p:grpSp>
        <p:nvGrpSpPr>
          <p:cNvPr id="767" name="Group"/>
          <p:cNvGrpSpPr/>
          <p:nvPr/>
        </p:nvGrpSpPr>
        <p:grpSpPr>
          <a:xfrm>
            <a:off x="5661719" y="754166"/>
            <a:ext cx="2668445" cy="471837"/>
            <a:chOff x="25400" y="25400"/>
            <a:chExt cx="2668443" cy="471836"/>
          </a:xfrm>
        </p:grpSpPr>
        <p:sp>
          <p:nvSpPr>
            <p:cNvPr id="764" name="Line"/>
            <p:cNvSpPr/>
            <p:nvPr/>
          </p:nvSpPr>
          <p:spPr>
            <a:xfrm>
              <a:off x="1085398" y="254000"/>
              <a:ext cx="228506" cy="0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765" name="Table"/>
            <p:cNvGraphicFramePr/>
            <p:nvPr/>
          </p:nvGraphicFramePr>
          <p:xfrm>
            <a:off x="25400" y="25400"/>
            <a:ext cx="1029319" cy="4699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085"/>
                  <a:gridCol w="192411"/>
                  <a:gridCol w="278513"/>
                  <a:gridCol w="342607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766" name="Table"/>
            <p:cNvGraphicFramePr/>
            <p:nvPr/>
          </p:nvGraphicFramePr>
          <p:xfrm>
            <a:off x="1357284" y="27336"/>
            <a:ext cx="1336560" cy="4699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8180"/>
                  <a:gridCol w="196547"/>
                  <a:gridCol w="273113"/>
                  <a:gridCol w="348461"/>
                  <a:gridCol w="307555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</p:grpSp>
      <p:grpSp>
        <p:nvGrpSpPr>
          <p:cNvPr id="771" name="Group"/>
          <p:cNvGrpSpPr/>
          <p:nvPr/>
        </p:nvGrpSpPr>
        <p:grpSpPr>
          <a:xfrm>
            <a:off x="1397775" y="748784"/>
            <a:ext cx="1982823" cy="483933"/>
            <a:chOff x="25400" y="25400"/>
            <a:chExt cx="1982822" cy="483931"/>
          </a:xfrm>
        </p:grpSpPr>
        <p:sp>
          <p:nvSpPr>
            <p:cNvPr id="768" name="Line"/>
            <p:cNvSpPr/>
            <p:nvPr/>
          </p:nvSpPr>
          <p:spPr>
            <a:xfrm>
              <a:off x="1085399" y="141636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769" name="Table"/>
            <p:cNvGraphicFramePr/>
            <p:nvPr/>
          </p:nvGraphicFramePr>
          <p:xfrm>
            <a:off x="25400" y="25400"/>
            <a:ext cx="1029319" cy="483932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085"/>
                  <a:gridCol w="192411"/>
                  <a:gridCol w="278513"/>
                  <a:gridCol w="342607"/>
                </a:tblGrid>
                <a:tr h="117807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7807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7807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7807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770" name="Table"/>
            <p:cNvGraphicFramePr/>
            <p:nvPr/>
          </p:nvGraphicFramePr>
          <p:xfrm>
            <a:off x="1357284" y="27336"/>
            <a:ext cx="650939" cy="2413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89395"/>
                  <a:gridCol w="187835"/>
                  <a:gridCol w="261007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</p:grpSp>
      <p:grpSp>
        <p:nvGrpSpPr>
          <p:cNvPr id="777" name="Group"/>
          <p:cNvGrpSpPr/>
          <p:nvPr/>
        </p:nvGrpSpPr>
        <p:grpSpPr>
          <a:xfrm>
            <a:off x="720054" y="9427525"/>
            <a:ext cx="3342840" cy="840198"/>
            <a:chOff x="25400" y="25400"/>
            <a:chExt cx="3342839" cy="840197"/>
          </a:xfrm>
        </p:grpSpPr>
        <p:sp>
          <p:nvSpPr>
            <p:cNvPr id="772" name="Line"/>
            <p:cNvSpPr/>
            <p:nvPr/>
          </p:nvSpPr>
          <p:spPr>
            <a:xfrm>
              <a:off x="2449956" y="179218"/>
              <a:ext cx="228506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773" name="Table"/>
            <p:cNvGraphicFramePr/>
            <p:nvPr/>
          </p:nvGraphicFramePr>
          <p:xfrm>
            <a:off x="1385416" y="26065"/>
            <a:ext cx="1029319" cy="839533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085"/>
                  <a:gridCol w="192411"/>
                  <a:gridCol w="278513"/>
                  <a:gridCol w="342607"/>
                </a:tblGrid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774" name="Table"/>
            <p:cNvGraphicFramePr/>
            <p:nvPr/>
          </p:nvGraphicFramePr>
          <p:xfrm>
            <a:off x="2717300" y="28002"/>
            <a:ext cx="650940" cy="45085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89395"/>
                  <a:gridCol w="187835"/>
                  <a:gridCol w="261007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l">
                          <a:lnSpc>
                            <a:spcPct val="90000"/>
                          </a:lnSpc>
                          <a:spcBef>
                            <a:spcPts val="300"/>
                          </a:spcBef>
                          <a:defRPr sz="14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defRPr>
                        </a:pPr>
                        <a:r>
                          <a:rPr>
                            <a:latin typeface="Source Sans Pro Semibold"/>
                            <a:ea typeface="Source Sans Pro Semibold"/>
                            <a:cs typeface="Source Sans Pro Semibold"/>
                            <a:sym typeface="Source Sans Pro Semibold"/>
                          </a:rPr>
                          <a:t>iris   %&gt;%   group_by(Species)   %&gt;%   mutate(…)</a:t>
                        </a:r>
                      </a:p>
                      <a:p>
                        <a:pPr algn="l">
                          <a:lnSpc>
                            <a:spcPct val="90000"/>
                          </a:lnSpc>
                          <a:spcBef>
                            <a:spcPts val="300"/>
                          </a:spcBef>
                          <a:defRPr sz="14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defRPr>
                        </a:pPr>
                        <a:r>
                          <a:rPr>
                            <a:latin typeface="Source Sans Pro Light"/>
                            <a:ea typeface="Source Sans Pro Light"/>
                            <a:cs typeface="Source Sans Pro Light"/>
                            <a:sym typeface="Source Sans Pro Light"/>
                          </a:rPr>
                          <a:t>Compute variable in group-wise fashion.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90000"/>
                          </a:lnSpc>
                          <a:spcBef>
                            <a:spcPts val="300"/>
                          </a:spcBef>
                          <a:defRPr sz="14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defRPr>
                        </a:pPr>
                        <a:r>
                          <a:rPr>
                            <a:latin typeface="Source Sans Pro Semibold"/>
                            <a:ea typeface="Source Sans Pro Semibold"/>
                            <a:cs typeface="Source Sans Pro Semibold"/>
                            <a:sym typeface="Source Sans Pro Semibold"/>
                          </a:rPr>
                          <a:t>iris   %&gt;%   group_by(Species)   %&gt;%   mutate(…)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90000"/>
                          </a:lnSpc>
                          <a:spcBef>
                            <a:spcPts val="300"/>
                          </a:spcBef>
                          <a:defRPr sz="14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defRPr>
                        </a:pPr>
                        <a:r>
                          <a:rPr>
                            <a:latin typeface="Source Sans Pro Light"/>
                            <a:ea typeface="Source Sans Pro Light"/>
                            <a:cs typeface="Source Sans Pro Light"/>
                            <a:sym typeface="Source Sans Pro Light"/>
                          </a:rPr>
                          <a:t>Compute variable in group-wise fashion.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0795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775" name="Table"/>
            <p:cNvGraphicFramePr/>
            <p:nvPr/>
          </p:nvGraphicFramePr>
          <p:xfrm>
            <a:off x="25400" y="25400"/>
            <a:ext cx="1029319" cy="839532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085"/>
                  <a:gridCol w="192411"/>
                  <a:gridCol w="278513"/>
                  <a:gridCol w="342607"/>
                </a:tblGrid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776" name="Line"/>
            <p:cNvSpPr/>
            <p:nvPr/>
          </p:nvSpPr>
          <p:spPr>
            <a:xfrm>
              <a:off x="1108990" y="179218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783" name="Group"/>
          <p:cNvGrpSpPr/>
          <p:nvPr/>
        </p:nvGrpSpPr>
        <p:grpSpPr>
          <a:xfrm>
            <a:off x="4889855" y="9427525"/>
            <a:ext cx="4041453" cy="840198"/>
            <a:chOff x="25400" y="25400"/>
            <a:chExt cx="4041451" cy="840197"/>
          </a:xfrm>
        </p:grpSpPr>
        <p:sp>
          <p:nvSpPr>
            <p:cNvPr id="778" name="Line"/>
            <p:cNvSpPr/>
            <p:nvPr/>
          </p:nvSpPr>
          <p:spPr>
            <a:xfrm>
              <a:off x="2449957" y="439481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779" name="Table"/>
            <p:cNvGraphicFramePr/>
            <p:nvPr/>
          </p:nvGraphicFramePr>
          <p:xfrm>
            <a:off x="1385416" y="26065"/>
            <a:ext cx="1029319" cy="839533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085"/>
                  <a:gridCol w="192411"/>
                  <a:gridCol w="278513"/>
                  <a:gridCol w="342607"/>
                </a:tblGrid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780" name="Table"/>
            <p:cNvGraphicFramePr/>
            <p:nvPr/>
          </p:nvGraphicFramePr>
          <p:xfrm>
            <a:off x="25400" y="25400"/>
            <a:ext cx="1029319" cy="839532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085"/>
                  <a:gridCol w="192411"/>
                  <a:gridCol w="278513"/>
                  <a:gridCol w="342607"/>
                </a:tblGrid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781" name="Line"/>
            <p:cNvSpPr/>
            <p:nvPr/>
          </p:nvSpPr>
          <p:spPr>
            <a:xfrm>
              <a:off x="1108990" y="439481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782" name="Table"/>
            <p:cNvGraphicFramePr/>
            <p:nvPr/>
          </p:nvGraphicFramePr>
          <p:xfrm>
            <a:off x="2720033" y="26065"/>
            <a:ext cx="1346819" cy="839533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169"/>
                  <a:gridCol w="195161"/>
                  <a:gridCol w="285161"/>
                  <a:gridCol w="345948"/>
                  <a:gridCol w="307848"/>
                </a:tblGrid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742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742"/>
                      </a:solidFill>
                    </a:tcPr>
                  </a:tc>
                </a:tr>
              </a:tbl>
            </a:graphicData>
          </a:graphic>
        </p:graphicFrame>
      </p:grpSp>
      <p:sp>
        <p:nvSpPr>
          <p:cNvPr id="784" name="dplyr::summarise(iris, avg = mean(Sepal.Length))…"/>
          <p:cNvSpPr txBox="1"/>
          <p:nvPr/>
        </p:nvSpPr>
        <p:spPr>
          <a:xfrm>
            <a:off x="241971" y="1289891"/>
            <a:ext cx="4278493" cy="1768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summarise(iris, avg = mean(Sepal.Length))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Summarise data into single row of values.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summarise_each(iris, funs(mean))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summary function to each column.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count(iris, Species, wt = Sepal.Length)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Count number of rows with each unique value of variable (with or without weights).</a:t>
            </a:r>
          </a:p>
        </p:txBody>
      </p:sp>
      <p:sp>
        <p:nvSpPr>
          <p:cNvPr id="785" name="dplyr::mutate(iris, sepal = Sepal.Length + Sepal. Width)…"/>
          <p:cNvSpPr txBox="1"/>
          <p:nvPr/>
        </p:nvSpPr>
        <p:spPr>
          <a:xfrm>
            <a:off x="4705420" y="1289891"/>
            <a:ext cx="4555943" cy="1768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mutate(iris, sepal = Sepal.Length + Sepal. Width)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and append one or more new columns.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mutate_each(iris, funs(min_rank))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window function to each column.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transmute(iris, sepal = Sepal.Length + Sepal. Width)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one or more new columns. Drop original columns.</a:t>
            </a:r>
          </a:p>
        </p:txBody>
      </p:sp>
      <p:sp>
        <p:nvSpPr>
          <p:cNvPr id="786" name="Summarise uses summary functions, functions that take a vector of values and return a single value, such as:"/>
          <p:cNvSpPr txBox="1"/>
          <p:nvPr/>
        </p:nvSpPr>
        <p:spPr>
          <a:xfrm>
            <a:off x="272527" y="3714310"/>
            <a:ext cx="4217381" cy="5629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Summarise uses </a:t>
            </a:r>
            <a:r>
              <a:rPr b="1"/>
              <a:t>summary functions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functions that take a vector of values and return a single value, such as:</a:t>
            </a:r>
          </a:p>
        </p:txBody>
      </p:sp>
      <p:sp>
        <p:nvSpPr>
          <p:cNvPr id="787" name="Mutate uses window functions, functions that take a vector of values and return another vector of values, such as:"/>
          <p:cNvSpPr txBox="1"/>
          <p:nvPr/>
        </p:nvSpPr>
        <p:spPr>
          <a:xfrm>
            <a:off x="4714762" y="3670733"/>
            <a:ext cx="4589743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Mutate uses </a:t>
            </a:r>
            <a:r>
              <a:rPr b="1"/>
              <a:t>window functions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functions that take a vector of values and return another vector of values, such as:</a:t>
            </a:r>
          </a:p>
        </p:txBody>
      </p:sp>
      <p:grpSp>
        <p:nvGrpSpPr>
          <p:cNvPr id="793" name="Group"/>
          <p:cNvGrpSpPr/>
          <p:nvPr/>
        </p:nvGrpSpPr>
        <p:grpSpPr>
          <a:xfrm>
            <a:off x="5817630" y="3113331"/>
            <a:ext cx="2404982" cy="596932"/>
            <a:chOff x="25400" y="12669"/>
            <a:chExt cx="2404980" cy="596930"/>
          </a:xfrm>
        </p:grpSpPr>
        <p:grpSp>
          <p:nvGrpSpPr>
            <p:cNvPr id="791" name="Group"/>
            <p:cNvGrpSpPr/>
            <p:nvPr/>
          </p:nvGrpSpPr>
          <p:grpSpPr>
            <a:xfrm>
              <a:off x="25400" y="12669"/>
              <a:ext cx="2404981" cy="596931"/>
              <a:chOff x="25400" y="12669"/>
              <a:chExt cx="2404980" cy="596930"/>
            </a:xfrm>
          </p:grpSpPr>
          <p:graphicFrame>
            <p:nvGraphicFramePr>
              <p:cNvPr id="788" name="Table"/>
              <p:cNvGraphicFramePr/>
              <p:nvPr/>
            </p:nvGraphicFramePr>
            <p:xfrm>
              <a:off x="2188462" y="25400"/>
              <a:ext cx="241919" cy="584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81337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789" name="Table"/>
              <p:cNvGraphicFramePr/>
              <p:nvPr/>
            </p:nvGraphicFramePr>
            <p:xfrm>
              <a:off x="25400" y="25400"/>
              <a:ext cx="241919" cy="584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81337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</a:tbl>
              </a:graphicData>
            </a:graphic>
          </p:graphicFrame>
          <p:sp>
            <p:nvSpPr>
              <p:cNvPr id="790" name="Arrow"/>
              <p:cNvSpPr/>
              <p:nvPr/>
            </p:nvSpPr>
            <p:spPr>
              <a:xfrm>
                <a:off x="303728" y="12669"/>
                <a:ext cx="1794094" cy="588787"/>
              </a:xfrm>
              <a:prstGeom prst="rightArrow">
                <a:avLst>
                  <a:gd name="adj1" fmla="val 74294"/>
                  <a:gd name="adj2" fmla="val 30166"/>
                </a:avLst>
              </a:prstGeom>
              <a:gradFill flip="none" rotWithShape="1">
                <a:gsLst>
                  <a:gs pos="0">
                    <a:schemeClr val="accent1"/>
                  </a:gs>
                  <a:gs pos="50845">
                    <a:srgbClr val="6C9DCB"/>
                  </a:gs>
                  <a:gs pos="100000">
                    <a:srgbClr val="D6D6D6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792" name="window…"/>
            <p:cNvSpPr txBox="1"/>
            <p:nvPr/>
          </p:nvSpPr>
          <p:spPr>
            <a:xfrm>
              <a:off x="803847" y="54649"/>
              <a:ext cx="783969" cy="5130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60000"/>
                </a:lnSpc>
                <a:spcBef>
                  <a:spcPts val="300"/>
                </a:spcBef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window</a:t>
              </a:r>
              <a:endParaRPr b="1"/>
            </a:p>
            <a:p>
              <a:pPr>
                <a:lnSpc>
                  <a:spcPct val="60000"/>
                </a:lnSpc>
                <a:spcBef>
                  <a:spcPts val="300"/>
                </a:spcBef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function</a:t>
              </a:r>
            </a:p>
          </p:txBody>
        </p:sp>
      </p:grpSp>
      <p:grpSp>
        <p:nvGrpSpPr>
          <p:cNvPr id="800" name="Group"/>
          <p:cNvGrpSpPr/>
          <p:nvPr/>
        </p:nvGrpSpPr>
        <p:grpSpPr>
          <a:xfrm>
            <a:off x="1213073" y="3135103"/>
            <a:ext cx="2404981" cy="584201"/>
            <a:chOff x="25400" y="25400"/>
            <a:chExt cx="2404980" cy="584199"/>
          </a:xfrm>
        </p:grpSpPr>
        <p:sp>
          <p:nvSpPr>
            <p:cNvPr id="794" name="Triangle"/>
            <p:cNvSpPr/>
            <p:nvPr/>
          </p:nvSpPr>
          <p:spPr>
            <a:xfrm rot="5400000">
              <a:off x="910142" y="-591368"/>
              <a:ext cx="566803" cy="180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10020">
                  <a:schemeClr val="accent1"/>
                </a:gs>
                <a:gs pos="54709">
                  <a:srgbClr val="6C9DCB"/>
                </a:gs>
                <a:gs pos="100000">
                  <a:srgbClr val="D6D6D6"/>
                </a:gs>
              </a:gsLst>
              <a:path path="shape">
                <a:fillToRect l="50000" t="22662" r="50000" b="77337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797" name="Group"/>
            <p:cNvGrpSpPr/>
            <p:nvPr/>
          </p:nvGrpSpPr>
          <p:grpSpPr>
            <a:xfrm>
              <a:off x="25400" y="25400"/>
              <a:ext cx="2404981" cy="584200"/>
              <a:chOff x="25400" y="25400"/>
              <a:chExt cx="2404980" cy="584199"/>
            </a:xfrm>
          </p:grpSpPr>
          <p:graphicFrame>
            <p:nvGraphicFramePr>
              <p:cNvPr id="795" name="Table"/>
              <p:cNvGraphicFramePr/>
              <p:nvPr/>
            </p:nvGraphicFramePr>
            <p:xfrm>
              <a:off x="25400" y="25400"/>
              <a:ext cx="241919" cy="584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81337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</a:tbl>
              </a:graphicData>
            </a:graphic>
          </p:graphicFrame>
          <p:graphicFrame>
            <p:nvGraphicFramePr>
              <p:cNvPr id="796" name="Table"/>
              <p:cNvGraphicFramePr/>
              <p:nvPr/>
            </p:nvGraphicFramePr>
            <p:xfrm>
              <a:off x="2188462" y="254000"/>
              <a:ext cx="241919" cy="1270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81337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</a:tbl>
              </a:graphicData>
            </a:graphic>
          </p:graphicFrame>
        </p:grpSp>
        <p:sp>
          <p:nvSpPr>
            <p:cNvPr id="798" name="Triangle"/>
            <p:cNvSpPr/>
            <p:nvPr/>
          </p:nvSpPr>
          <p:spPr>
            <a:xfrm rot="5400000">
              <a:off x="1818624" y="166581"/>
              <a:ext cx="251183" cy="289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9" name="summary…"/>
            <p:cNvSpPr txBox="1"/>
            <p:nvPr/>
          </p:nvSpPr>
          <p:spPr>
            <a:xfrm>
              <a:off x="320604" y="32908"/>
              <a:ext cx="900250" cy="5130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60000"/>
                </a:lnSpc>
                <a:spcBef>
                  <a:spcPts val="300"/>
                </a:spcBef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summary</a:t>
              </a:r>
              <a:endParaRPr b="1"/>
            </a:p>
            <a:p>
              <a:pPr>
                <a:lnSpc>
                  <a:spcPct val="60000"/>
                </a:lnSpc>
                <a:spcBef>
                  <a:spcPts val="300"/>
                </a:spcBef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function</a:t>
              </a:r>
            </a:p>
          </p:txBody>
        </p:sp>
      </p:grpSp>
      <p:sp>
        <p:nvSpPr>
          <p:cNvPr id="801" name="dplyr::first…"/>
          <p:cNvSpPr txBox="1"/>
          <p:nvPr/>
        </p:nvSpPr>
        <p:spPr>
          <a:xfrm>
            <a:off x="348418" y="4243019"/>
            <a:ext cx="1786810" cy="3093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first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First value of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last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Last value of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nth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Nth value of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# of values in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n_distinct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# of distinct values in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IQR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IQR of a vector.</a:t>
            </a:r>
          </a:p>
        </p:txBody>
      </p:sp>
      <p:sp>
        <p:nvSpPr>
          <p:cNvPr id="802" name="min…"/>
          <p:cNvSpPr txBox="1"/>
          <p:nvPr/>
        </p:nvSpPr>
        <p:spPr>
          <a:xfrm>
            <a:off x="2277041" y="4243019"/>
            <a:ext cx="2141550" cy="3093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min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Minimum value in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max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Maximum value in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mean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Mean value of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median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Median value of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var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Variance of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sd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Standard deviation of a vector.</a:t>
            </a:r>
          </a:p>
        </p:txBody>
      </p:sp>
      <p:sp>
        <p:nvSpPr>
          <p:cNvPr id="803" name="Rounded Rectangle"/>
          <p:cNvSpPr/>
          <p:nvPr/>
        </p:nvSpPr>
        <p:spPr>
          <a:xfrm>
            <a:off x="4522305" y="5809678"/>
            <a:ext cx="4820300" cy="2991594"/>
          </a:xfrm>
          <a:prstGeom prst="roundRect">
            <a:avLst>
              <a:gd name="adj" fmla="val 211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804" name="dplyr::lead…"/>
          <p:cNvSpPr txBox="1"/>
          <p:nvPr/>
        </p:nvSpPr>
        <p:spPr>
          <a:xfrm>
            <a:off x="4983445" y="3506297"/>
            <a:ext cx="2391664" cy="6082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lead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Copy with values shifted by 1.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lag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Copy with values lagged by 1.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dense_rank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Ranks with no gaps.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min_rank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Ranks. Ties get min rank.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percent_rank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Ranks rescaled to [0, 1].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row_number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Ranks. Ties got to first value.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D77A00"/>
                </a:solidFill>
              </a:rPr>
              <a:t>dplyr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ntile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Bin vector into n buckets.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between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Are values between a and b?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cume_dist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distribution.</a:t>
            </a:r>
          </a:p>
        </p:txBody>
      </p:sp>
      <p:sp>
        <p:nvSpPr>
          <p:cNvPr id="805" name="dplyr::cumall…"/>
          <p:cNvSpPr txBox="1"/>
          <p:nvPr/>
        </p:nvSpPr>
        <p:spPr>
          <a:xfrm>
            <a:off x="7388496" y="3506297"/>
            <a:ext cx="1554893" cy="6082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cumall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all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cumany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any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cummean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mean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cumsum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sum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cummax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max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cummin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min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cumprod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prod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pmax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Element-wise </a:t>
            </a:r>
            <a:r>
              <a:rPr>
                <a:latin typeface="Menlo"/>
                <a:ea typeface="Menlo"/>
                <a:cs typeface="Menlo"/>
                <a:sym typeface="Menlo"/>
              </a:rPr>
              <a:t>max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pmin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Element-wise </a:t>
            </a:r>
            <a:r>
              <a:rPr>
                <a:latin typeface="Menlo"/>
                <a:ea typeface="Menlo"/>
                <a:cs typeface="Menlo"/>
                <a:sym typeface="Menlo"/>
              </a:rPr>
              <a:t>min</a:t>
            </a:r>
          </a:p>
        </p:txBody>
      </p:sp>
      <p:sp>
        <p:nvSpPr>
          <p:cNvPr id="806" name="iris   %&gt;%   group_by(Species)   %&gt;%   mutate(…)…"/>
          <p:cNvSpPr txBox="1"/>
          <p:nvPr/>
        </p:nvSpPr>
        <p:spPr>
          <a:xfrm>
            <a:off x="4870387" y="8771479"/>
            <a:ext cx="4278493" cy="650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iris   %&gt;%   group_by(Species)   %&gt;%   mutate(…)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new variables by group.</a:t>
            </a:r>
          </a:p>
        </p:txBody>
      </p:sp>
      <p:grpSp>
        <p:nvGrpSpPr>
          <p:cNvPr id="811" name="Group"/>
          <p:cNvGrpSpPr/>
          <p:nvPr/>
        </p:nvGrpSpPr>
        <p:grpSpPr>
          <a:xfrm>
            <a:off x="10429167" y="840947"/>
            <a:ext cx="2361957" cy="703557"/>
            <a:chOff x="25400" y="25400"/>
            <a:chExt cx="2361956" cy="703556"/>
          </a:xfrm>
        </p:grpSpPr>
        <p:graphicFrame>
          <p:nvGraphicFramePr>
            <p:cNvPr id="807" name="Table"/>
            <p:cNvGraphicFramePr/>
            <p:nvPr/>
          </p:nvGraphicFramePr>
          <p:xfrm>
            <a:off x="25400" y="30495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66215"/>
                  <a:gridCol w="366872"/>
                </a:tblGrid>
                <a:tr h="1524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x2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808" name="Table"/>
            <p:cNvGraphicFramePr/>
            <p:nvPr/>
          </p:nvGraphicFramePr>
          <p:xfrm>
            <a:off x="1281313" y="25400"/>
            <a:ext cx="650940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66215"/>
                  <a:gridCol w="366872"/>
                </a:tblGrid>
                <a:tr h="152400"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F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809" name="+"/>
            <p:cNvSpPr txBox="1"/>
            <p:nvPr/>
          </p:nvSpPr>
          <p:spPr>
            <a:xfrm>
              <a:off x="756719" y="119435"/>
              <a:ext cx="426363" cy="6095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defRPr>
              </a:lvl1pPr>
            </a:lstStyle>
            <a:p>
              <a:pPr/>
              <a:r>
                <a:t>+</a:t>
              </a:r>
            </a:p>
          </p:txBody>
        </p:sp>
        <p:sp>
          <p:nvSpPr>
            <p:cNvPr id="810" name="="/>
            <p:cNvSpPr txBox="1"/>
            <p:nvPr/>
          </p:nvSpPr>
          <p:spPr>
            <a:xfrm>
              <a:off x="2023250" y="119435"/>
              <a:ext cx="364107" cy="6095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defRPr>
              </a:lvl1pPr>
            </a:lstStyle>
            <a:p>
              <a:pPr/>
              <a:r>
                <a:t>=</a:t>
              </a:r>
            </a:p>
          </p:txBody>
        </p:sp>
      </p:grpSp>
      <p:graphicFrame>
        <p:nvGraphicFramePr>
          <p:cNvPr id="812" name="Table"/>
          <p:cNvGraphicFramePr/>
          <p:nvPr/>
        </p:nvGraphicFramePr>
        <p:xfrm>
          <a:off x="9578825" y="1734382"/>
          <a:ext cx="727139" cy="508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1057"/>
                <a:gridCol w="234632"/>
                <a:gridCol w="260032"/>
              </a:tblGrid>
              <a:tr h="127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x3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F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solidFill>
                            <a:srgbClr val="A6AAA9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</a:tbl>
          </a:graphicData>
        </a:graphic>
      </p:graphicFrame>
      <p:graphicFrame>
        <p:nvGraphicFramePr>
          <p:cNvPr id="813" name="Table"/>
          <p:cNvGraphicFramePr/>
          <p:nvPr/>
        </p:nvGraphicFramePr>
        <p:xfrm>
          <a:off x="9578825" y="2366784"/>
          <a:ext cx="727139" cy="508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1057"/>
                <a:gridCol w="234632"/>
                <a:gridCol w="260032"/>
              </a:tblGrid>
              <a:tr h="127000"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x3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F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solidFill>
                            <a:srgbClr val="A6AAA9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</a:tbl>
          </a:graphicData>
        </a:graphic>
      </p:graphicFrame>
      <p:graphicFrame>
        <p:nvGraphicFramePr>
          <p:cNvPr id="814" name="Table"/>
          <p:cNvGraphicFramePr/>
          <p:nvPr/>
        </p:nvGraphicFramePr>
        <p:xfrm>
          <a:off x="9578825" y="2990252"/>
          <a:ext cx="727139" cy="381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1057"/>
                <a:gridCol w="234632"/>
                <a:gridCol w="260032"/>
              </a:tblGrid>
              <a:tr h="127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x3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F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sp>
        <p:nvSpPr>
          <p:cNvPr id="815" name="Rounded Rectangle"/>
          <p:cNvSpPr/>
          <p:nvPr/>
        </p:nvSpPr>
        <p:spPr>
          <a:xfrm>
            <a:off x="9436927" y="5556956"/>
            <a:ext cx="4300838" cy="4824998"/>
          </a:xfrm>
          <a:prstGeom prst="roundRect">
            <a:avLst>
              <a:gd name="adj" fmla="val 1472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graphicFrame>
        <p:nvGraphicFramePr>
          <p:cNvPr id="816" name="Table"/>
          <p:cNvGraphicFramePr/>
          <p:nvPr/>
        </p:nvGraphicFramePr>
        <p:xfrm>
          <a:off x="9555953" y="3524486"/>
          <a:ext cx="7525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1057"/>
                <a:gridCol w="260032"/>
                <a:gridCol w="260032"/>
              </a:tblGrid>
              <a:tr h="12192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x3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F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solidFill>
                            <a:srgbClr val="A6AAA9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solidFill>
                            <a:srgbClr val="A6AAA9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grpSp>
        <p:nvGrpSpPr>
          <p:cNvPr id="821" name="Group"/>
          <p:cNvGrpSpPr/>
          <p:nvPr/>
        </p:nvGrpSpPr>
        <p:grpSpPr>
          <a:xfrm>
            <a:off x="10429167" y="5829639"/>
            <a:ext cx="2361957" cy="703557"/>
            <a:chOff x="25400" y="25400"/>
            <a:chExt cx="2361956" cy="703556"/>
          </a:xfrm>
        </p:grpSpPr>
        <p:graphicFrame>
          <p:nvGraphicFramePr>
            <p:cNvPr id="817" name="Table"/>
            <p:cNvGraphicFramePr/>
            <p:nvPr/>
          </p:nvGraphicFramePr>
          <p:xfrm>
            <a:off x="25400" y="30495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66215"/>
                  <a:gridCol w="366872"/>
                </a:tblGrid>
                <a:tr h="1524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x2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818" name="Table"/>
            <p:cNvGraphicFramePr/>
            <p:nvPr/>
          </p:nvGraphicFramePr>
          <p:xfrm>
            <a:off x="1281313" y="25400"/>
            <a:ext cx="650940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66215"/>
                  <a:gridCol w="366872"/>
                </a:tblGrid>
                <a:tr h="152400"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4077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407742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819" name="+"/>
            <p:cNvSpPr txBox="1"/>
            <p:nvPr/>
          </p:nvSpPr>
          <p:spPr>
            <a:xfrm>
              <a:off x="756719" y="119435"/>
              <a:ext cx="426363" cy="6095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defRPr>
              </a:lvl1pPr>
            </a:lstStyle>
            <a:p>
              <a:pPr/>
              <a:r>
                <a:t>+</a:t>
              </a:r>
            </a:p>
          </p:txBody>
        </p:sp>
        <p:sp>
          <p:nvSpPr>
            <p:cNvPr id="820" name="="/>
            <p:cNvSpPr txBox="1"/>
            <p:nvPr/>
          </p:nvSpPr>
          <p:spPr>
            <a:xfrm>
              <a:off x="2023250" y="119435"/>
              <a:ext cx="364107" cy="6095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defRPr>
              </a:lvl1pPr>
            </a:lstStyle>
            <a:p>
              <a:pPr/>
              <a:r>
                <a:t>=</a:t>
              </a:r>
            </a:p>
          </p:txBody>
        </p:sp>
      </p:grpSp>
      <p:graphicFrame>
        <p:nvGraphicFramePr>
          <p:cNvPr id="822" name="Table"/>
          <p:cNvGraphicFramePr/>
          <p:nvPr/>
        </p:nvGraphicFramePr>
        <p:xfrm>
          <a:off x="9562303" y="6788047"/>
          <a:ext cx="650940" cy="381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215"/>
                <a:gridCol w="366872"/>
              </a:tblGrid>
              <a:tr h="127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823" name="Table"/>
          <p:cNvGraphicFramePr/>
          <p:nvPr/>
        </p:nvGraphicFramePr>
        <p:xfrm>
          <a:off x="9562303" y="7310654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215"/>
                <a:gridCol w="366872"/>
              </a:tblGrid>
              <a:tr h="12192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4" name="Table"/>
          <p:cNvGraphicFramePr/>
          <p:nvPr/>
        </p:nvGraphicFramePr>
        <p:xfrm>
          <a:off x="9562303" y="8065281"/>
          <a:ext cx="650940" cy="254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215"/>
                <a:gridCol w="366872"/>
              </a:tblGrid>
              <a:tr h="127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825" name="Table"/>
          <p:cNvGraphicFramePr/>
          <p:nvPr/>
        </p:nvGraphicFramePr>
        <p:xfrm>
          <a:off x="10197303" y="8863036"/>
          <a:ext cx="650940" cy="79375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215"/>
                <a:gridCol w="366872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7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7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6" name="Table"/>
          <p:cNvGraphicFramePr/>
          <p:nvPr/>
        </p:nvGraphicFramePr>
        <p:xfrm>
          <a:off x="9553666" y="9794141"/>
          <a:ext cx="1278393" cy="508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700"/>
                <a:gridCol w="368300"/>
                <a:gridCol w="266700"/>
                <a:gridCol w="368300"/>
              </a:tblGrid>
              <a:tr h="127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>
                    <a:solidFill>
                      <a:srgbClr val="40774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407742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grpSp>
        <p:nvGrpSpPr>
          <p:cNvPr id="829" name="Group"/>
          <p:cNvGrpSpPr/>
          <p:nvPr/>
        </p:nvGrpSpPr>
        <p:grpSpPr>
          <a:xfrm>
            <a:off x="9435399" y="1431578"/>
            <a:ext cx="4303893" cy="286942"/>
            <a:chOff x="0" y="0"/>
            <a:chExt cx="4303891" cy="286940"/>
          </a:xfrm>
        </p:grpSpPr>
        <p:sp>
          <p:nvSpPr>
            <p:cNvPr id="827" name="Line"/>
            <p:cNvSpPr/>
            <p:nvPr/>
          </p:nvSpPr>
          <p:spPr>
            <a:xfrm flipV="1">
              <a:off x="0" y="232885"/>
              <a:ext cx="4303892" cy="1"/>
            </a:xfrm>
            <a:prstGeom prst="line">
              <a:avLst/>
            </a:prstGeom>
            <a:noFill/>
            <a:ln w="12700" cap="flat">
              <a:solidFill>
                <a:schemeClr val="accent4">
                  <a:hueOff val="384618"/>
                  <a:satOff val="3869"/>
                  <a:lumOff val="5802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828" name="Mutating Joins"/>
            <p:cNvSpPr txBox="1"/>
            <p:nvPr/>
          </p:nvSpPr>
          <p:spPr>
            <a:xfrm>
              <a:off x="75870" y="-1"/>
              <a:ext cx="1112747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200"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</a:defRPr>
              </a:lvl1pPr>
            </a:lstStyle>
            <a:p>
              <a:pPr/>
              <a:r>
                <a:t>Mutating Joins</a:t>
              </a:r>
            </a:p>
          </p:txBody>
        </p:sp>
      </p:grpSp>
      <p:grpSp>
        <p:nvGrpSpPr>
          <p:cNvPr id="832" name="Group"/>
          <p:cNvGrpSpPr/>
          <p:nvPr/>
        </p:nvGrpSpPr>
        <p:grpSpPr>
          <a:xfrm>
            <a:off x="9435399" y="4207281"/>
            <a:ext cx="4303893" cy="286941"/>
            <a:chOff x="0" y="0"/>
            <a:chExt cx="4303891" cy="286940"/>
          </a:xfrm>
        </p:grpSpPr>
        <p:sp>
          <p:nvSpPr>
            <p:cNvPr id="830" name="Line"/>
            <p:cNvSpPr/>
            <p:nvPr/>
          </p:nvSpPr>
          <p:spPr>
            <a:xfrm flipV="1">
              <a:off x="0" y="232885"/>
              <a:ext cx="4303892" cy="1"/>
            </a:xfrm>
            <a:prstGeom prst="line">
              <a:avLst/>
            </a:prstGeom>
            <a:noFill/>
            <a:ln w="12700" cap="flat">
              <a:solidFill>
                <a:schemeClr val="accent4">
                  <a:hueOff val="384618"/>
                  <a:satOff val="3869"/>
                  <a:lumOff val="5802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831" name="Filtering Joins"/>
            <p:cNvSpPr txBox="1"/>
            <p:nvPr/>
          </p:nvSpPr>
          <p:spPr>
            <a:xfrm>
              <a:off x="101321" y="-1"/>
              <a:ext cx="1061845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200"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</a:defRPr>
              </a:lvl1pPr>
            </a:lstStyle>
            <a:p>
              <a:pPr/>
              <a:r>
                <a:t>Filtering Joins</a:t>
              </a:r>
            </a:p>
          </p:txBody>
        </p:sp>
      </p:grpSp>
      <p:grpSp>
        <p:nvGrpSpPr>
          <p:cNvPr id="835" name="Group"/>
          <p:cNvGrpSpPr/>
          <p:nvPr/>
        </p:nvGrpSpPr>
        <p:grpSpPr>
          <a:xfrm>
            <a:off x="9447083" y="8540234"/>
            <a:ext cx="4303893" cy="286942"/>
            <a:chOff x="0" y="0"/>
            <a:chExt cx="4303891" cy="286940"/>
          </a:xfrm>
        </p:grpSpPr>
        <p:sp>
          <p:nvSpPr>
            <p:cNvPr id="833" name="Line"/>
            <p:cNvSpPr/>
            <p:nvPr/>
          </p:nvSpPr>
          <p:spPr>
            <a:xfrm flipV="1">
              <a:off x="0" y="232885"/>
              <a:ext cx="4303892" cy="1"/>
            </a:xfrm>
            <a:prstGeom prst="line">
              <a:avLst/>
            </a:prstGeom>
            <a:noFill/>
            <a:ln w="12700" cap="flat">
              <a:solidFill>
                <a:schemeClr val="accent4">
                  <a:hueOff val="384618"/>
                  <a:satOff val="3869"/>
                  <a:lumOff val="5802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834" name="Binding"/>
            <p:cNvSpPr txBox="1"/>
            <p:nvPr/>
          </p:nvSpPr>
          <p:spPr>
            <a:xfrm>
              <a:off x="54814" y="-1"/>
              <a:ext cx="646859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200"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</a:defRPr>
              </a:lvl1pPr>
            </a:lstStyle>
            <a:p>
              <a:pPr/>
              <a:r>
                <a:t>Binding</a:t>
              </a:r>
            </a:p>
          </p:txBody>
        </p:sp>
      </p:grpSp>
      <p:grpSp>
        <p:nvGrpSpPr>
          <p:cNvPr id="838" name="Group"/>
          <p:cNvGrpSpPr/>
          <p:nvPr/>
        </p:nvGrpSpPr>
        <p:grpSpPr>
          <a:xfrm>
            <a:off x="9436927" y="6412109"/>
            <a:ext cx="4303893" cy="286942"/>
            <a:chOff x="0" y="0"/>
            <a:chExt cx="4303891" cy="286940"/>
          </a:xfrm>
        </p:grpSpPr>
        <p:sp>
          <p:nvSpPr>
            <p:cNvPr id="836" name="Line"/>
            <p:cNvSpPr/>
            <p:nvPr/>
          </p:nvSpPr>
          <p:spPr>
            <a:xfrm flipV="1">
              <a:off x="0" y="232885"/>
              <a:ext cx="4303892" cy="1"/>
            </a:xfrm>
            <a:prstGeom prst="line">
              <a:avLst/>
            </a:prstGeom>
            <a:noFill/>
            <a:ln w="12700" cap="flat">
              <a:solidFill>
                <a:schemeClr val="accent4">
                  <a:hueOff val="384618"/>
                  <a:satOff val="3869"/>
                  <a:lumOff val="5802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837" name="Set Operations"/>
            <p:cNvSpPr txBox="1"/>
            <p:nvPr/>
          </p:nvSpPr>
          <p:spPr>
            <a:xfrm>
              <a:off x="75845" y="-1"/>
              <a:ext cx="1138197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200"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</a:defRPr>
              </a:lvl1pPr>
            </a:lstStyle>
            <a:p>
              <a:pPr/>
              <a:r>
                <a:t>Set Operations</a:t>
              </a:r>
            </a:p>
          </p:txBody>
        </p:sp>
      </p:grpSp>
      <p:sp>
        <p:nvSpPr>
          <p:cNvPr id="839" name="dplyr::left_join(a, b, by = &quot;x1&quot;)…"/>
          <p:cNvSpPr txBox="1"/>
          <p:nvPr/>
        </p:nvSpPr>
        <p:spPr>
          <a:xfrm>
            <a:off x="10403767" y="1673050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left_join(a, b, by = "x1")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rows from b to a.</a:t>
            </a:r>
          </a:p>
        </p:txBody>
      </p:sp>
      <p:sp>
        <p:nvSpPr>
          <p:cNvPr id="840" name="a"/>
          <p:cNvSpPr txBox="1"/>
          <p:nvPr/>
        </p:nvSpPr>
        <p:spPr>
          <a:xfrm>
            <a:off x="10624164" y="597669"/>
            <a:ext cx="206576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841" name="b"/>
          <p:cNvSpPr txBox="1"/>
          <p:nvPr/>
        </p:nvSpPr>
        <p:spPr>
          <a:xfrm>
            <a:off x="11887506" y="597744"/>
            <a:ext cx="214958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842" name="dplyr::right_join(a, b, by = &quot;x1&quot;)…"/>
          <p:cNvSpPr txBox="1"/>
          <p:nvPr/>
        </p:nvSpPr>
        <p:spPr>
          <a:xfrm>
            <a:off x="10403767" y="2253235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right_join(a, b, by = "x1")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rows from a to b.</a:t>
            </a:r>
          </a:p>
        </p:txBody>
      </p:sp>
      <p:sp>
        <p:nvSpPr>
          <p:cNvPr id="843" name="dplyr::inner_join(a, b, by = &quot;x1&quot;)…"/>
          <p:cNvSpPr txBox="1"/>
          <p:nvPr/>
        </p:nvSpPr>
        <p:spPr>
          <a:xfrm>
            <a:off x="10403767" y="2833420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inner_join(a, b, by = "x1")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only rows in both sets.</a:t>
            </a:r>
          </a:p>
        </p:txBody>
      </p:sp>
      <p:sp>
        <p:nvSpPr>
          <p:cNvPr id="844" name="dplyr::full_join(a, b, by = &quot;x1&quot;)…"/>
          <p:cNvSpPr txBox="1"/>
          <p:nvPr/>
        </p:nvSpPr>
        <p:spPr>
          <a:xfrm>
            <a:off x="10403767" y="3413605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full_join(a, b, by = "x1")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all values, all rows.</a:t>
            </a:r>
          </a:p>
        </p:txBody>
      </p:sp>
      <p:graphicFrame>
        <p:nvGraphicFramePr>
          <p:cNvPr id="845" name="Table"/>
          <p:cNvGraphicFramePr/>
          <p:nvPr/>
        </p:nvGraphicFramePr>
        <p:xfrm>
          <a:off x="9562303" y="4550125"/>
          <a:ext cx="650940" cy="3937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215"/>
                <a:gridCol w="366872"/>
              </a:tblGrid>
              <a:tr h="131233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31233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31233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846" name="Table"/>
          <p:cNvGraphicFramePr/>
          <p:nvPr/>
        </p:nvGraphicFramePr>
        <p:xfrm>
          <a:off x="9555953" y="5084402"/>
          <a:ext cx="650940" cy="254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215"/>
                <a:gridCol w="366872"/>
              </a:tblGrid>
              <a:tr h="127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sp>
        <p:nvSpPr>
          <p:cNvPr id="847" name="y"/>
          <p:cNvSpPr txBox="1"/>
          <p:nvPr/>
        </p:nvSpPr>
        <p:spPr>
          <a:xfrm>
            <a:off x="10615731" y="5558152"/>
            <a:ext cx="198042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defRPr>
            </a:lvl1pPr>
          </a:lstStyle>
          <a:p>
            <a:pPr/>
            <a:r>
              <a:t>y</a:t>
            </a:r>
          </a:p>
        </p:txBody>
      </p:sp>
      <p:sp>
        <p:nvSpPr>
          <p:cNvPr id="848" name="z"/>
          <p:cNvSpPr txBox="1"/>
          <p:nvPr/>
        </p:nvSpPr>
        <p:spPr>
          <a:xfrm>
            <a:off x="11883264" y="5558227"/>
            <a:ext cx="198042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defRPr>
            </a:lvl1pPr>
          </a:lstStyle>
          <a:p>
            <a:pPr/>
            <a:r>
              <a:t>z</a:t>
            </a:r>
          </a:p>
        </p:txBody>
      </p:sp>
      <p:sp>
        <p:nvSpPr>
          <p:cNvPr id="849" name="dplyr::semi_join(a, b, by = &quot;x1&quot;)…"/>
          <p:cNvSpPr txBox="1"/>
          <p:nvPr/>
        </p:nvSpPr>
        <p:spPr>
          <a:xfrm>
            <a:off x="10403767" y="4390467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semi_join(a, b, by = "x1")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All rows in a that have a match in b.</a:t>
            </a:r>
          </a:p>
        </p:txBody>
      </p:sp>
      <p:sp>
        <p:nvSpPr>
          <p:cNvPr id="850" name="dplyr::anti_join(a, b, by = &quot;x1&quot;)…"/>
          <p:cNvSpPr txBox="1"/>
          <p:nvPr/>
        </p:nvSpPr>
        <p:spPr>
          <a:xfrm>
            <a:off x="10403767" y="4912857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anti_join(a, b, by = "x1")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All rows in a that do not have a match in b.</a:t>
            </a:r>
          </a:p>
        </p:txBody>
      </p:sp>
      <p:sp>
        <p:nvSpPr>
          <p:cNvPr id="851" name="dplyr::intersect(y, z)…"/>
          <p:cNvSpPr txBox="1"/>
          <p:nvPr/>
        </p:nvSpPr>
        <p:spPr>
          <a:xfrm>
            <a:off x="10403767" y="6704294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intersect(y, z)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both y and z.</a:t>
            </a:r>
          </a:p>
        </p:txBody>
      </p:sp>
      <p:sp>
        <p:nvSpPr>
          <p:cNvPr id="852" name="dplyr::union(y, z)…"/>
          <p:cNvSpPr txBox="1"/>
          <p:nvPr/>
        </p:nvSpPr>
        <p:spPr>
          <a:xfrm>
            <a:off x="10403767" y="7310191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union(y, z)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either or both y and z.</a:t>
            </a:r>
          </a:p>
        </p:txBody>
      </p:sp>
      <p:sp>
        <p:nvSpPr>
          <p:cNvPr id="853" name="dplyr::setdiff(y, z)…"/>
          <p:cNvSpPr txBox="1"/>
          <p:nvPr/>
        </p:nvSpPr>
        <p:spPr>
          <a:xfrm>
            <a:off x="10403767" y="7916088"/>
            <a:ext cx="4278492" cy="650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setdiff(y, z)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y but not z.</a:t>
            </a:r>
          </a:p>
        </p:txBody>
      </p:sp>
      <p:sp>
        <p:nvSpPr>
          <p:cNvPr id="854" name="dplyr::bind_rows(y, z)…"/>
          <p:cNvSpPr txBox="1"/>
          <p:nvPr/>
        </p:nvSpPr>
        <p:spPr>
          <a:xfrm>
            <a:off x="10966170" y="8930568"/>
            <a:ext cx="4278493" cy="650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bind_rows(y, z)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Append z to y as new rows.</a:t>
            </a:r>
          </a:p>
        </p:txBody>
      </p:sp>
      <p:sp>
        <p:nvSpPr>
          <p:cNvPr id="855" name="dplyr::bind_cols(y, z)…"/>
          <p:cNvSpPr txBox="1"/>
          <p:nvPr/>
        </p:nvSpPr>
        <p:spPr>
          <a:xfrm>
            <a:off x="10966170" y="9578823"/>
            <a:ext cx="4278493" cy="806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bind_cols(y, z)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Append z to y as new columns.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Caution: matches rows by position.</a:t>
            </a:r>
          </a:p>
        </p:txBody>
      </p:sp>
      <p:sp>
        <p:nvSpPr>
          <p:cNvPr id="856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857" name="Learn more with browseVignettes(package = c(&quot;dplyr&quot;, &quot;tidyr&quot;))  •  dplyr  0.4.0•  tidyr  0.2.0  •  Updated: 1/15"/>
          <p:cNvSpPr txBox="1"/>
          <p:nvPr/>
        </p:nvSpPr>
        <p:spPr>
          <a:xfrm>
            <a:off x="7502778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"tidyr"))  </a:t>
            </a:r>
            <a:r>
              <a:t>•  dplyr  0.4.0•  tidyr  0.2.0  •  Updated: 1/15</a:t>
            </a:r>
          </a:p>
        </p:txBody>
      </p:sp>
      <p:sp>
        <p:nvSpPr>
          <p:cNvPr id="858" name="devtools::install_github(&quot;rstudio/EDAWR&quot;) for data sets"/>
          <p:cNvSpPr txBox="1"/>
          <p:nvPr/>
        </p:nvSpPr>
        <p:spPr>
          <a:xfrm>
            <a:off x="5618955" y="10340910"/>
            <a:ext cx="286439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devtools::install_github("rstudio/EDAWR")</a:t>
            </a:r>
            <a:r>
              <a:t> for data sets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