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</p:sldIdLst>
  <p:sldSz cx="13970000" cy="10795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 b="def" i="def"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 b="def" i="def"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1pPr>
    <a:lvl2pPr indent="228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2pPr>
    <a:lvl3pPr indent="457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3pPr>
    <a:lvl4pPr indent="685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4pPr>
    <a:lvl5pPr indent="9144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5pPr>
    <a:lvl6pPr indent="11430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6pPr>
    <a:lvl7pPr indent="13716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7pPr>
    <a:lvl8pPr indent="16002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8pPr>
    <a:lvl9pPr indent="1828800" defTabSz="457200" latinLnBrk="0">
      <a:lnSpc>
        <a:spcPct val="125000"/>
      </a:lnSpc>
      <a:defRPr sz="26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364257" y="1918642"/>
            <a:ext cx="11241486" cy="3547071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64257" y="5561210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/>
          <p:nvPr>
            <p:ph type="body" sz="quarter" idx="13"/>
          </p:nvPr>
        </p:nvSpPr>
        <p:spPr>
          <a:xfrm>
            <a:off x="1364257" y="6993681"/>
            <a:ext cx="11241486" cy="50800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6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/>
          <p:nvPr>
            <p:ph type="body" sz="quarter" idx="14"/>
          </p:nvPr>
        </p:nvSpPr>
        <p:spPr>
          <a:xfrm>
            <a:off x="1364257" y="4738935"/>
            <a:ext cx="11241486" cy="744142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200"/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158750"/>
            <a:ext cx="13964218" cy="1047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725786" y="840878"/>
            <a:ext cx="10504786" cy="6357443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364257" y="7375673"/>
            <a:ext cx="11241486" cy="152797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364257" y="8958212"/>
            <a:ext cx="11241486" cy="1214191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xfrm>
            <a:off x="6790156" y="10090546"/>
            <a:ext cx="376045" cy="388542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364257" y="3623964"/>
            <a:ext cx="11241486" cy="3547072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7216923" y="840878"/>
            <a:ext cx="5729884" cy="884039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023193" y="840878"/>
            <a:ext cx="5729884" cy="4283771"/>
          </a:xfrm>
          <a:prstGeom prst="rect">
            <a:avLst/>
          </a:prstGeom>
        </p:spPr>
        <p:txBody>
          <a:bodyPr anchor="b"/>
          <a:lstStyle>
            <a:lvl1pPr>
              <a:defRPr sz="66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023193" y="5274716"/>
            <a:ext cx="5729884" cy="4406554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228600" algn="ctr">
              <a:spcBef>
                <a:spcPts val="0"/>
              </a:spcBef>
              <a:buSzTx/>
              <a:buNone/>
              <a:defRPr sz="3400"/>
            </a:lvl2pPr>
            <a:lvl3pPr marL="0" indent="457200" algn="ctr">
              <a:spcBef>
                <a:spcPts val="0"/>
              </a:spcBef>
              <a:buSzTx/>
              <a:buNone/>
              <a:defRPr sz="3400"/>
            </a:lvl3pPr>
            <a:lvl4pPr marL="0" indent="685800" algn="ctr">
              <a:spcBef>
                <a:spcPts val="0"/>
              </a:spcBef>
              <a:buSzTx/>
              <a:buNone/>
              <a:defRPr sz="3400"/>
            </a:lvl4pPr>
            <a:lvl5pPr marL="0" indent="914400" algn="ctr">
              <a:spcBef>
                <a:spcPts val="0"/>
              </a:spcBef>
              <a:buSzTx/>
              <a:buNone/>
              <a:defRPr sz="3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7216923" y="2955478"/>
            <a:ext cx="5729884" cy="675307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023193" y="2955478"/>
            <a:ext cx="5729884" cy="6753077"/>
          </a:xfrm>
          <a:prstGeom prst="rect">
            <a:avLst/>
          </a:prstGeom>
        </p:spPr>
        <p:txBody>
          <a:bodyPr/>
          <a:lstStyle>
            <a:lvl1pPr marL="367392" indent="-367392">
              <a:spcBef>
                <a:spcPts val="3200"/>
              </a:spcBef>
              <a:defRPr sz="3000"/>
            </a:lvl1pPr>
            <a:lvl2pPr marL="710292" indent="-367392">
              <a:spcBef>
                <a:spcPts val="3200"/>
              </a:spcBef>
              <a:defRPr sz="3000"/>
            </a:lvl2pPr>
            <a:lvl3pPr marL="1053192" indent="-367392">
              <a:spcBef>
                <a:spcPts val="3200"/>
              </a:spcBef>
              <a:defRPr sz="3000"/>
            </a:lvl3pPr>
            <a:lvl4pPr marL="1396092" indent="-367392">
              <a:spcBef>
                <a:spcPts val="3200"/>
              </a:spcBef>
              <a:defRPr sz="3000"/>
            </a:lvl4pPr>
            <a:lvl5pPr marL="1738992" indent="-367392">
              <a:spcBef>
                <a:spcPts val="3200"/>
              </a:spcBef>
              <a:defRPr sz="30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023193" y="1523007"/>
            <a:ext cx="11923614" cy="7748986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half" idx="13"/>
          </p:nvPr>
        </p:nvSpPr>
        <p:spPr>
          <a:xfrm>
            <a:off x="1023193" y="1113730"/>
            <a:ext cx="5729884" cy="856754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7216923" y="5629423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quarter" idx="15"/>
          </p:nvPr>
        </p:nvSpPr>
        <p:spPr>
          <a:xfrm>
            <a:off x="7223603" y="1113730"/>
            <a:ext cx="5729884" cy="405184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023193" y="636240"/>
            <a:ext cx="11923614" cy="23192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023193" y="2955478"/>
            <a:ext cx="11923614" cy="67530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790156" y="10097368"/>
            <a:ext cx="376045" cy="388541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>
            <a:spAutoFit/>
          </a:bodyPr>
          <a:lstStyle>
            <a:lvl1pPr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469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913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358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1802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2247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2691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3136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35806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4025194" marR="0" indent="-469194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75000"/>
        <a:buFontTx/>
        <a:buChar char="•"/>
        <a:tabLst/>
        <a:defRPr b="0" baseline="0" cap="none" i="0" spc="0" strike="noStrike" sz="38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Relationship Id="rId3" Type="http://schemas.openxmlformats.org/officeDocument/2006/relationships/hyperlink" Target="https://creativecommons.org/licenses/by/4.0/" TargetMode="External"/><Relationship Id="rId4" Type="http://schemas.openxmlformats.org/officeDocument/2006/relationships/hyperlink" Target="mailto:info@rstudio.com" TargetMode="External"/><Relationship Id="rId5" Type="http://schemas.openxmlformats.org/officeDocument/2006/relationships/hyperlink" Target="http://rstudio.com" TargetMode="External"/><Relationship Id="rId6" Type="http://schemas.openxmlformats.org/officeDocument/2006/relationships/image" Target="../media/image3.png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creativecommons.org/licenses/by/4.0/" TargetMode="External"/><Relationship Id="rId3" Type="http://schemas.openxmlformats.org/officeDocument/2006/relationships/hyperlink" Target="mailto:info@rstudio.com" TargetMode="External"/><Relationship Id="rId4" Type="http://schemas.openxmlformats.org/officeDocument/2006/relationships/hyperlink" Target="http://rstudio.com" TargetMode="Externa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"/>
          <p:cNvSpPr/>
          <p:nvPr/>
        </p:nvSpPr>
        <p:spPr>
          <a:xfrm>
            <a:off x="237204" y="253999"/>
            <a:ext cx="4292601" cy="10287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20" name="Rounded Rectangle"/>
          <p:cNvSpPr/>
          <p:nvPr/>
        </p:nvSpPr>
        <p:spPr>
          <a:xfrm>
            <a:off x="237686" y="1901745"/>
            <a:ext cx="4288137" cy="8467049"/>
          </a:xfrm>
          <a:prstGeom prst="roundRect">
            <a:avLst>
              <a:gd name="adj" fmla="val 1477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pic>
        <p:nvPicPr>
          <p:cNvPr id="121" name="Screen Shot 2014-12-15 at 1.40.24 PM.png" descr="Screen Shot 2014-12-15 at 1.40.24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05884" y="6112907"/>
            <a:ext cx="2946401" cy="1587995"/>
          </a:xfrm>
          <a:prstGeom prst="rect">
            <a:avLst/>
          </a:prstGeom>
          <a:ln w="12700">
            <a:solidFill>
              <a:srgbClr val="A6AAA9"/>
            </a:solidFill>
            <a:miter lim="400000"/>
          </a:ln>
        </p:spPr>
      </p:pic>
      <p:sp>
        <p:nvSpPr>
          <p:cNvPr id="122" name="Rectangle"/>
          <p:cNvSpPr/>
          <p:nvPr/>
        </p:nvSpPr>
        <p:spPr>
          <a:xfrm>
            <a:off x="4714762" y="266699"/>
            <a:ext cx="4546601" cy="10287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23" name="Rectangle"/>
          <p:cNvSpPr/>
          <p:nvPr/>
        </p:nvSpPr>
        <p:spPr>
          <a:xfrm>
            <a:off x="9446319" y="253999"/>
            <a:ext cx="4292601" cy="10287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24" name="Rounded Rectangle"/>
          <p:cNvSpPr/>
          <p:nvPr/>
        </p:nvSpPr>
        <p:spPr>
          <a:xfrm>
            <a:off x="4702062" y="1901745"/>
            <a:ext cx="9049076" cy="2949848"/>
          </a:xfrm>
          <a:prstGeom prst="roundRect">
            <a:avLst>
              <a:gd name="adj" fmla="val 2147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25" name="Data Wrangling…"/>
          <p:cNvSpPr txBox="1"/>
          <p:nvPr>
            <p:ph type="title"/>
          </p:nvPr>
        </p:nvSpPr>
        <p:spPr>
          <a:xfrm>
            <a:off x="799613" y="27222"/>
            <a:ext cx="3167783" cy="1413906"/>
          </a:xfrm>
          <a:prstGeom prst="rect">
            <a:avLst/>
          </a:prstGeom>
        </p:spPr>
        <p:txBody>
          <a:bodyPr/>
          <a:lstStyle/>
          <a:p>
            <a:pPr defTabSz="303783">
              <a:lnSpc>
                <a:spcPct val="80000"/>
              </a:lnSpc>
              <a:defRPr sz="4576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3432"/>
              <a:t>Data Wrangling</a:t>
            </a:r>
            <a:r>
              <a:t> </a:t>
            </a:r>
          </a:p>
          <a:p>
            <a:pPr defTabSz="303783">
              <a:lnSpc>
                <a:spcPct val="90000"/>
              </a:lnSpc>
              <a:defRPr sz="2496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with dplyr and tidyr</a:t>
            </a: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endParaRPr b="1"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defTabSz="303783">
              <a:lnSpc>
                <a:spcPct val="90000"/>
              </a:lnSpc>
              <a:defRPr sz="2132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Cheat Sheet </a:t>
            </a:r>
          </a:p>
        </p:txBody>
      </p:sp>
      <p:sp>
        <p:nvSpPr>
          <p:cNvPr id="126" name="RStudio® is a trademark of RStudio, Inc.  •  CC BY RStudio •  info@rstudio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3" invalidUrl="" action="" tgtFrame="" tooltip="" history="1" highlightClick="0" endSnd="0"/>
              </a:rPr>
              <a:t>CC BY </a:t>
            </a:r>
            <a:r>
              <a:t>RStudio •  </a:t>
            </a:r>
            <a:r>
              <a:rPr u="sng">
                <a:hlinkClick r:id="rId4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 u="sng">
                <a:hlinkClick r:id="rId5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pic>
        <p:nvPicPr>
          <p:cNvPr id="127" name="Group" descr="Group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854758" y="1404739"/>
            <a:ext cx="1057493" cy="371181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Syntax  - Helpful conventions for  wrangling"/>
          <p:cNvSpPr/>
          <p:nvPr/>
        </p:nvSpPr>
        <p:spPr>
          <a:xfrm>
            <a:off x="235534" y="1901745"/>
            <a:ext cx="4287217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Syntax</a:t>
            </a:r>
            <a:r>
              <a:t>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 - Helpful conventions for  wrangling</a:t>
            </a:r>
          </a:p>
        </p:txBody>
      </p:sp>
      <p:sp>
        <p:nvSpPr>
          <p:cNvPr id="129" name="dplyr::tbl_df(iris)…"/>
          <p:cNvSpPr txBox="1"/>
          <p:nvPr/>
        </p:nvSpPr>
        <p:spPr>
          <a:xfrm>
            <a:off x="237908" y="2276951"/>
            <a:ext cx="4278493" cy="9672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78358">
              <a:lnSpc>
                <a:spcPct val="90000"/>
              </a:lnSpc>
              <a:spcBef>
                <a:spcPts val="200"/>
              </a:spcBef>
              <a:defRPr sz="1386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tbl_df(iris)</a:t>
            </a:r>
          </a:p>
          <a:p>
            <a:pPr algn="l" defTabSz="578358">
              <a:lnSpc>
                <a:spcPct val="90000"/>
              </a:lnSpc>
              <a:spcBef>
                <a:spcPts val="200"/>
              </a:spcBef>
              <a:defRPr sz="1386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Converts data to tbl class. tbl’s are easier to examine than data frames. R displays only the data that fits onscreen:</a:t>
            </a:r>
          </a:p>
        </p:txBody>
      </p:sp>
      <p:sp>
        <p:nvSpPr>
          <p:cNvPr id="130" name="dplyr::glimpse(iris)…"/>
          <p:cNvSpPr txBox="1"/>
          <p:nvPr/>
        </p:nvSpPr>
        <p:spPr>
          <a:xfrm>
            <a:off x="237908" y="4866950"/>
            <a:ext cx="4278493" cy="12751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glimpse(iris)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Information dense summary of tbl data.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utils::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View(iris)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View data set in spreadsheet-like display (note capital V).</a:t>
            </a:r>
          </a:p>
        </p:txBody>
      </p:sp>
      <p:sp>
        <p:nvSpPr>
          <p:cNvPr id="131" name="Text"/>
          <p:cNvSpPr txBox="1"/>
          <p:nvPr/>
        </p:nvSpPr>
        <p:spPr>
          <a:xfrm>
            <a:off x="-3058936" y="6334843"/>
            <a:ext cx="427683" cy="248842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 anchor="ctr">
            <a:spAutoFit/>
          </a:bodyPr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132" name="Source: local data frame [150 x 5]…"/>
          <p:cNvSpPr txBox="1"/>
          <p:nvPr/>
        </p:nvSpPr>
        <p:spPr>
          <a:xfrm>
            <a:off x="905942" y="3296179"/>
            <a:ext cx="2946401" cy="1518842"/>
          </a:xfrm>
          <a:prstGeom prst="rect">
            <a:avLst/>
          </a:prstGeom>
          <a:solidFill>
            <a:srgbClr val="FFFFFF"/>
          </a:solidFill>
          <a:ln w="12700">
            <a:solidFill>
              <a:srgbClr val="A6AAA9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defRPr sz="900">
                <a:latin typeface="Menlo"/>
                <a:ea typeface="Menlo"/>
                <a:cs typeface="Menlo"/>
                <a:sym typeface="Menlo"/>
              </a:defRPr>
            </a:pPr>
            <a:r>
              <a:t>Source: local data frame [150 x 5]</a:t>
            </a:r>
          </a:p>
          <a:p>
            <a:pPr algn="l">
              <a:defRPr sz="900">
                <a:latin typeface="Menlo"/>
                <a:ea typeface="Menlo"/>
                <a:cs typeface="Menlo"/>
                <a:sym typeface="Menlo"/>
              </a:defRPr>
            </a:pPr>
          </a:p>
          <a:p>
            <a:pPr algn="l">
              <a:defRPr sz="900">
                <a:latin typeface="Menlo"/>
                <a:ea typeface="Menlo"/>
                <a:cs typeface="Menlo"/>
                <a:sym typeface="Menlo"/>
              </a:defRPr>
            </a:pPr>
            <a:r>
              <a:t>   Sepal.Length Sepal.Width Petal.Length</a:t>
            </a:r>
          </a:p>
          <a:p>
            <a:pPr algn="l">
              <a:defRPr sz="900">
                <a:latin typeface="Menlo"/>
                <a:ea typeface="Menlo"/>
                <a:cs typeface="Menlo"/>
                <a:sym typeface="Menlo"/>
              </a:defRPr>
            </a:pPr>
            <a:r>
              <a:t>1           5.1         3.5          1.4</a:t>
            </a:r>
          </a:p>
          <a:p>
            <a:pPr algn="l">
              <a:defRPr sz="900">
                <a:latin typeface="Menlo"/>
                <a:ea typeface="Menlo"/>
                <a:cs typeface="Menlo"/>
                <a:sym typeface="Menlo"/>
              </a:defRPr>
            </a:pPr>
            <a:r>
              <a:t>2           4.9         3.0          1.4</a:t>
            </a:r>
          </a:p>
          <a:p>
            <a:pPr algn="l">
              <a:defRPr sz="900">
                <a:latin typeface="Menlo"/>
                <a:ea typeface="Menlo"/>
                <a:cs typeface="Menlo"/>
                <a:sym typeface="Menlo"/>
              </a:defRPr>
            </a:pPr>
            <a:r>
              <a:t>3           4.7         3.2          1.3</a:t>
            </a:r>
          </a:p>
          <a:p>
            <a:pPr algn="l">
              <a:defRPr sz="900">
                <a:latin typeface="Menlo"/>
                <a:ea typeface="Menlo"/>
                <a:cs typeface="Menlo"/>
                <a:sym typeface="Menlo"/>
              </a:defRPr>
            </a:pPr>
            <a:r>
              <a:t>4           4.6         3.1          1.5</a:t>
            </a:r>
          </a:p>
          <a:p>
            <a:pPr algn="l">
              <a:defRPr sz="900">
                <a:latin typeface="Menlo"/>
                <a:ea typeface="Menlo"/>
                <a:cs typeface="Menlo"/>
                <a:sym typeface="Menlo"/>
              </a:defRPr>
            </a:pPr>
            <a:r>
              <a:t>5           5.0         3.6          1.4</a:t>
            </a:r>
          </a:p>
          <a:p>
            <a:pPr algn="l">
              <a:defRPr sz="900">
                <a:latin typeface="Menlo"/>
                <a:ea typeface="Menlo"/>
                <a:cs typeface="Menlo"/>
                <a:sym typeface="Menlo"/>
              </a:defRPr>
            </a:pPr>
            <a:r>
              <a:t>..          ...         ...          ...</a:t>
            </a:r>
          </a:p>
          <a:p>
            <a:pPr algn="l">
              <a:defRPr sz="900">
                <a:latin typeface="Menlo"/>
                <a:ea typeface="Menlo"/>
                <a:cs typeface="Menlo"/>
                <a:sym typeface="Menlo"/>
              </a:defRPr>
            </a:pPr>
            <a:r>
              <a:t>Variables not shown: Petal.Width (dbl),</a:t>
            </a:r>
          </a:p>
          <a:p>
            <a:pPr algn="l">
              <a:defRPr sz="900">
                <a:latin typeface="Menlo"/>
                <a:ea typeface="Menlo"/>
                <a:cs typeface="Menlo"/>
                <a:sym typeface="Menlo"/>
              </a:defRPr>
            </a:pPr>
            <a:r>
              <a:t>  Species (fctr)</a:t>
            </a:r>
          </a:p>
        </p:txBody>
      </p:sp>
      <p:sp>
        <p:nvSpPr>
          <p:cNvPr id="133" name="dplyr::%&gt;%…"/>
          <p:cNvSpPr txBox="1"/>
          <p:nvPr/>
        </p:nvSpPr>
        <p:spPr>
          <a:xfrm>
            <a:off x="235352" y="7757948"/>
            <a:ext cx="4278493" cy="8637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 b="1"/>
              <a:t>%&gt;%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Passes object on left hand side as first argument (or . argument) of function on righthand side. </a:t>
            </a:r>
          </a:p>
        </p:txBody>
      </p:sp>
      <p:sp>
        <p:nvSpPr>
          <p:cNvPr id="134" name="&quot;Piping&quot; with %&gt;% makes code more readable, e.g.…"/>
          <p:cNvSpPr txBox="1"/>
          <p:nvPr/>
        </p:nvSpPr>
        <p:spPr>
          <a:xfrm>
            <a:off x="244258" y="9270279"/>
            <a:ext cx="4278493" cy="10969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"Piping" with %&gt;% makes code more readable, e.g.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spcBef>
                <a:spcPts val="900"/>
              </a:spcBef>
              <a:defRPr sz="1000">
                <a:latin typeface="Menlo"/>
                <a:ea typeface="Menlo"/>
                <a:cs typeface="Menlo"/>
                <a:sym typeface="Menlo"/>
              </a:defRPr>
            </a:pPr>
            <a:r>
              <a:t>iris %&gt;% </a:t>
            </a:r>
          </a:p>
          <a:p>
            <a:pPr algn="l">
              <a:spcBef>
                <a:spcPts val="200"/>
              </a:spcBef>
              <a:defRPr sz="1000">
                <a:latin typeface="Menlo"/>
                <a:ea typeface="Menlo"/>
                <a:cs typeface="Menlo"/>
                <a:sym typeface="Menlo"/>
              </a:defRPr>
            </a:pPr>
            <a:r>
              <a:t>  group_by(Species) %&gt;%</a:t>
            </a:r>
          </a:p>
          <a:p>
            <a:pPr algn="l">
              <a:spcBef>
                <a:spcPts val="200"/>
              </a:spcBef>
              <a:defRPr sz="1000">
                <a:latin typeface="Menlo"/>
                <a:ea typeface="Menlo"/>
                <a:cs typeface="Menlo"/>
                <a:sym typeface="Menlo"/>
              </a:defRPr>
            </a:pPr>
            <a:r>
              <a:t>  summarise(avg = mean(Sepal.Width)) %&gt;%</a:t>
            </a:r>
          </a:p>
          <a:p>
            <a:pPr algn="l">
              <a:spcBef>
                <a:spcPts val="200"/>
              </a:spcBef>
              <a:defRPr sz="1000">
                <a:latin typeface="Menlo"/>
                <a:ea typeface="Menlo"/>
                <a:cs typeface="Menlo"/>
                <a:sym typeface="Menlo"/>
              </a:defRPr>
            </a:pPr>
            <a:r>
              <a:t>  arrange(avg)</a:t>
            </a:r>
          </a:p>
        </p:txBody>
      </p:sp>
      <p:sp>
        <p:nvSpPr>
          <p:cNvPr id="135" name="x %&gt;% f(y) is the same as   f(x, y)…"/>
          <p:cNvSpPr txBox="1"/>
          <p:nvPr/>
        </p:nvSpPr>
        <p:spPr>
          <a:xfrm>
            <a:off x="251313" y="8429935"/>
            <a:ext cx="4278492" cy="9672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>
              <a:defRPr i="1" sz="1000">
                <a:latin typeface="Menlo"/>
                <a:ea typeface="Menlo"/>
                <a:cs typeface="Menlo"/>
                <a:sym typeface="Menlo"/>
              </a:defRPr>
            </a:pPr>
            <a:r>
              <a:t> </a:t>
            </a:r>
            <a:r>
              <a:rPr b="1"/>
              <a:t> </a:t>
            </a:r>
            <a:r>
              <a:rPr b="1" i="0"/>
              <a:t>x %&gt;% f(y)</a:t>
            </a:r>
            <a:r>
              <a:t> </a:t>
            </a:r>
            <a:r>
              <a:rPr sz="1300">
                <a:latin typeface="Source Sans Pro"/>
                <a:ea typeface="Source Sans Pro"/>
                <a:cs typeface="Source Sans Pro"/>
                <a:sym typeface="Source Sans Pro"/>
              </a:rPr>
              <a:t>is the same as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  </a:t>
            </a:r>
            <a:r>
              <a:rPr b="1" i="0"/>
              <a:t>f(x, y)</a:t>
            </a:r>
          </a:p>
          <a:p>
            <a:pPr>
              <a:defRPr i="1" sz="1000">
                <a:latin typeface="Menlo"/>
                <a:ea typeface="Menlo"/>
                <a:cs typeface="Menlo"/>
                <a:sym typeface="Menlo"/>
              </a:defRPr>
            </a:pPr>
            <a:r>
              <a:rPr b="1" i="0"/>
              <a:t>y %&gt;% f(x, ., z)</a:t>
            </a:r>
            <a:r>
              <a:t> </a:t>
            </a:r>
            <a:r>
              <a:rPr sz="1300">
                <a:latin typeface="Source Sans Pro"/>
                <a:ea typeface="Source Sans Pro"/>
                <a:cs typeface="Source Sans Pro"/>
                <a:sym typeface="Source Sans Pro"/>
              </a:rPr>
              <a:t>is the same as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  </a:t>
            </a:r>
            <a:r>
              <a:rPr b="1" i="0"/>
              <a:t>f(x, y, z )</a:t>
            </a:r>
          </a:p>
        </p:txBody>
      </p:sp>
      <p:sp>
        <p:nvSpPr>
          <p:cNvPr id="136" name="Reshaping Data  - Change the layout of a data set"/>
          <p:cNvSpPr/>
          <p:nvPr/>
        </p:nvSpPr>
        <p:spPr>
          <a:xfrm>
            <a:off x="4715466" y="1901745"/>
            <a:ext cx="9022268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Reshaping Data</a:t>
            </a:r>
            <a:r>
              <a:t>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- Change the layout of a data set</a:t>
            </a:r>
          </a:p>
        </p:txBody>
      </p:sp>
      <p:sp>
        <p:nvSpPr>
          <p:cNvPr id="137" name="Subset Observations (Rows)"/>
          <p:cNvSpPr/>
          <p:nvPr/>
        </p:nvSpPr>
        <p:spPr>
          <a:xfrm>
            <a:off x="4714762" y="4962676"/>
            <a:ext cx="4546601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Subset Observations </a:t>
            </a:r>
            <a:r>
              <a:rPr sz="2300"/>
              <a:t>(Rows)</a:t>
            </a:r>
          </a:p>
        </p:txBody>
      </p:sp>
      <p:sp>
        <p:nvSpPr>
          <p:cNvPr id="138" name="Subset Variables (Columns)"/>
          <p:cNvSpPr/>
          <p:nvPr/>
        </p:nvSpPr>
        <p:spPr>
          <a:xfrm>
            <a:off x="9459724" y="4962676"/>
            <a:ext cx="4267658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Subset Variables </a:t>
            </a:r>
            <a:r>
              <a:rPr sz="2300"/>
              <a:t>(Columns)</a:t>
            </a:r>
          </a:p>
        </p:txBody>
      </p:sp>
      <p:grpSp>
        <p:nvGrpSpPr>
          <p:cNvPr id="145" name="Group"/>
          <p:cNvGrpSpPr/>
          <p:nvPr/>
        </p:nvGrpSpPr>
        <p:grpSpPr>
          <a:xfrm>
            <a:off x="5485271" y="647030"/>
            <a:ext cx="1620562" cy="1339901"/>
            <a:chOff x="-191039" y="0"/>
            <a:chExt cx="1620560" cy="1339899"/>
          </a:xfrm>
        </p:grpSpPr>
        <p:graphicFrame>
          <p:nvGraphicFramePr>
            <p:cNvPr id="139" name="Table"/>
            <p:cNvGraphicFramePr/>
            <p:nvPr/>
          </p:nvGraphicFramePr>
          <p:xfrm>
            <a:off x="265199" y="56485"/>
            <a:ext cx="712910" cy="712909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33402"/>
                  <a:gridCol w="233402"/>
                  <a:gridCol w="233402"/>
                </a:tblGrid>
                <a:tr h="235352"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F</a:t>
                        </a:r>
                      </a:p>
                    </a:txBody>
                    <a:tcPr marL="12700" marR="12700" marT="12700" marB="127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M</a:t>
                        </a:r>
                      </a:p>
                    </a:txBody>
                    <a:tcPr marL="12700" marR="12700" marT="12700" marB="127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A</a:t>
                        </a:r>
                      </a:p>
                    </a:txBody>
                    <a:tcPr marL="12700" marR="12700" marT="12700" marB="127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140" name="Rectangle"/>
            <p:cNvSpPr/>
            <p:nvPr/>
          </p:nvSpPr>
          <p:spPr>
            <a:xfrm>
              <a:off x="250223" y="0"/>
              <a:ext cx="735185" cy="767058"/>
            </a:xfrm>
            <a:prstGeom prst="rect">
              <a:avLst/>
            </a:prstGeom>
            <a:solidFill>
              <a:srgbClr val="FFFFFF">
                <a:alpha val="41896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141" name="Each variable is saved in its own column"/>
            <p:cNvSpPr txBox="1"/>
            <p:nvPr/>
          </p:nvSpPr>
          <p:spPr>
            <a:xfrm>
              <a:off x="-191040" y="721367"/>
              <a:ext cx="1620561" cy="61853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l" defTabSz="537463">
                <a:lnSpc>
                  <a:spcPct val="90000"/>
                </a:lnSpc>
                <a:spcBef>
                  <a:spcPts val="2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288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Each 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variable</a:t>
              </a:r>
              <a:r>
                <a:t> is saved in its own 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column</a:t>
              </a:r>
            </a:p>
          </p:txBody>
        </p:sp>
        <p:sp>
          <p:nvSpPr>
            <p:cNvPr id="142" name="Line"/>
            <p:cNvSpPr/>
            <p:nvPr/>
          </p:nvSpPr>
          <p:spPr>
            <a:xfrm flipV="1">
              <a:off x="405290" y="271949"/>
              <a:ext cx="1" cy="529265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 flipV="1">
              <a:off x="618087" y="271949"/>
              <a:ext cx="1" cy="529265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 flipV="1">
              <a:off x="833190" y="271949"/>
              <a:ext cx="1" cy="529265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sz="16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  <p:grpSp>
        <p:nvGrpSpPr>
          <p:cNvPr id="152" name="Group"/>
          <p:cNvGrpSpPr/>
          <p:nvPr/>
        </p:nvGrpSpPr>
        <p:grpSpPr>
          <a:xfrm>
            <a:off x="7348729" y="647030"/>
            <a:ext cx="1510672" cy="1285592"/>
            <a:chOff x="-91097" y="0"/>
            <a:chExt cx="1510671" cy="1285591"/>
          </a:xfrm>
        </p:grpSpPr>
        <p:graphicFrame>
          <p:nvGraphicFramePr>
            <p:cNvPr id="146" name="Table"/>
            <p:cNvGraphicFramePr/>
            <p:nvPr/>
          </p:nvGraphicFramePr>
          <p:xfrm>
            <a:off x="314133" y="56485"/>
            <a:ext cx="712910" cy="712909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33402"/>
                  <a:gridCol w="233402"/>
                  <a:gridCol w="233402"/>
                </a:tblGrid>
                <a:tr h="235352"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F</a:t>
                        </a:r>
                      </a:p>
                    </a:txBody>
                    <a:tcPr marL="12700" marR="12700" marT="12700" marB="127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M</a:t>
                        </a:r>
                      </a:p>
                    </a:txBody>
                    <a:tcPr marL="12700" marR="12700" marT="12700" marB="12700" anchor="ctr" anchorCtr="0" horzOverflow="overflow"/>
                  </a:tc>
                  <a:tc>
                    <a:txBody>
                      <a:bodyPr/>
                      <a:lstStyle/>
                      <a:p>
                        <a:pPr>
                          <a:spcBef>
                            <a:spcPts val="2400"/>
                          </a:spcBef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400">
                            <a:solidFill>
                              <a:srgbClr val="FFFFFF"/>
                            </a:solidFill>
                            <a:latin typeface="ChunkFive-Roman"/>
                            <a:ea typeface="ChunkFive-Roman"/>
                            <a:cs typeface="ChunkFive-Roman"/>
                            <a:sym typeface="ChunkFive-Roman"/>
                          </a:rPr>
                          <a:t>A</a:t>
                        </a:r>
                      </a:p>
                    </a:txBody>
                    <a:tcPr marL="12700" marR="12700" marT="12700" marB="127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54952"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6800"/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147" name="Rectangle"/>
            <p:cNvSpPr/>
            <p:nvPr/>
          </p:nvSpPr>
          <p:spPr>
            <a:xfrm>
              <a:off x="299157" y="0"/>
              <a:ext cx="735185" cy="767058"/>
            </a:xfrm>
            <a:prstGeom prst="rect">
              <a:avLst/>
            </a:prstGeom>
            <a:solidFill>
              <a:srgbClr val="FFFFFF">
                <a:alpha val="41896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71437" tIns="71437" rIns="71437" bIns="71437" numCol="1" anchor="ctr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308022" y="363273"/>
              <a:ext cx="715236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149" name="Each observation is saved in its own row"/>
            <p:cNvSpPr txBox="1"/>
            <p:nvPr/>
          </p:nvSpPr>
          <p:spPr>
            <a:xfrm>
              <a:off x="-91098" y="735347"/>
              <a:ext cx="1510672" cy="5502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4570" tIns="54570" rIns="54570" bIns="54570" numCol="1" anchor="ctr">
              <a:normAutofit fontScale="100000" lnSpcReduction="0"/>
            </a:bodyPr>
            <a:lstStyle/>
            <a:p>
              <a:pPr algn="l" defTabSz="549148">
                <a:lnSpc>
                  <a:spcPct val="90000"/>
                </a:lnSpc>
                <a:spcBef>
                  <a:spcPts val="200"/>
                </a:spcBef>
                <a:buClr>
                  <a:schemeClr val="accent4">
                    <a:hueOff val="384618"/>
                    <a:satOff val="3869"/>
                    <a:lumOff val="5802"/>
                  </a:schemeClr>
                </a:buClr>
                <a:defRPr sz="1316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pPr>
              <a:r>
                <a:t>Each 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observation</a:t>
              </a:r>
              <a:r>
                <a:t> is saved in its own </a:t>
              </a:r>
              <a:r>
                <a:rPr b="1">
                  <a:latin typeface="Source Sans Pro"/>
                  <a:ea typeface="Source Sans Pro"/>
                  <a:cs typeface="Source Sans Pro"/>
                  <a:sym typeface="Source Sans Pro"/>
                </a:rPr>
                <a:t>row</a:t>
              </a:r>
            </a:p>
          </p:txBody>
        </p:sp>
        <p:sp>
          <p:nvSpPr>
            <p:cNvPr id="150" name="Line"/>
            <p:cNvSpPr/>
            <p:nvPr/>
          </p:nvSpPr>
          <p:spPr>
            <a:xfrm>
              <a:off x="308022" y="514509"/>
              <a:ext cx="715236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308022" y="675204"/>
              <a:ext cx="715236" cy="1"/>
            </a:xfrm>
            <a:prstGeom prst="line">
              <a:avLst/>
            </a:prstGeom>
            <a:noFill/>
            <a:ln w="38100" cap="flat">
              <a:solidFill>
                <a:srgbClr val="000000"/>
              </a:solidFill>
              <a:prstDash val="solid"/>
              <a:miter lim="400000"/>
              <a:headEnd type="stealth" w="med" len="med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153" name="In a tidy data set:"/>
          <p:cNvSpPr txBox="1"/>
          <p:nvPr/>
        </p:nvSpPr>
        <p:spPr>
          <a:xfrm>
            <a:off x="4702062" y="878882"/>
            <a:ext cx="777143" cy="6764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>
            <a:lvl1pPr algn="l" defTabSz="572516">
              <a:lnSpc>
                <a:spcPct val="90000"/>
              </a:lnSpc>
              <a:spcBef>
                <a:spcPts val="200"/>
              </a:spcBef>
              <a:buClr>
                <a:schemeClr val="accent4">
                  <a:hueOff val="384618"/>
                  <a:satOff val="3869"/>
                  <a:lumOff val="5802"/>
                </a:schemeClr>
              </a:buClr>
              <a:defRPr sz="1470">
                <a:latin typeface="Source Sans Pro"/>
                <a:ea typeface="Source Sans Pro"/>
                <a:cs typeface="Source Sans Pro"/>
                <a:sym typeface="Source Sans Pro"/>
              </a:defRPr>
            </a:lvl1pPr>
          </a:lstStyle>
          <a:p>
            <a:pPr/>
            <a:r>
              <a:t>In a tidy data set:</a:t>
            </a:r>
          </a:p>
        </p:txBody>
      </p:sp>
      <p:sp>
        <p:nvSpPr>
          <p:cNvPr id="154" name="&amp;"/>
          <p:cNvSpPr txBox="1"/>
          <p:nvPr/>
        </p:nvSpPr>
        <p:spPr>
          <a:xfrm>
            <a:off x="6969992" y="914401"/>
            <a:ext cx="459661" cy="609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>
                <a:solidFill>
                  <a:srgbClr val="DCDEE0"/>
                </a:solidFill>
                <a:latin typeface="ChunkFive-Roman"/>
                <a:ea typeface="ChunkFive-Roman"/>
                <a:cs typeface="ChunkFive-Roman"/>
                <a:sym typeface="ChunkFive-Roman"/>
              </a:defRPr>
            </a:lvl1pPr>
          </a:lstStyle>
          <a:p>
            <a:pPr/>
            <a:r>
              <a:t>&amp;</a:t>
            </a:r>
          </a:p>
        </p:txBody>
      </p:sp>
      <p:sp>
        <p:nvSpPr>
          <p:cNvPr id="155" name="Tidy Data  - A foundation for wrangling in R"/>
          <p:cNvSpPr/>
          <p:nvPr/>
        </p:nvSpPr>
        <p:spPr>
          <a:xfrm>
            <a:off x="4715466" y="247047"/>
            <a:ext cx="9022268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Tidy Data</a:t>
            </a:r>
            <a:r>
              <a:t>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- A foundation for wrangling in R</a:t>
            </a:r>
          </a:p>
        </p:txBody>
      </p:sp>
      <p:sp>
        <p:nvSpPr>
          <p:cNvPr id="156" name="Tidy data complements R’s vectorized operations. R will automatically preserve observations as you manipulate variables. No other format works as intuitively with R."/>
          <p:cNvSpPr txBox="1"/>
          <p:nvPr/>
        </p:nvSpPr>
        <p:spPr>
          <a:xfrm>
            <a:off x="9076898" y="735513"/>
            <a:ext cx="3167783" cy="10902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78358">
              <a:lnSpc>
                <a:spcPct val="90000"/>
              </a:lnSpc>
              <a:spcBef>
                <a:spcPts val="200"/>
              </a:spcBef>
              <a:defRPr sz="1386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Tidy data complements R’s </a:t>
            </a:r>
            <a:r>
              <a:rPr>
                <a:solidFill>
                  <a:schemeClr val="accent1"/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vectorized operations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. R will automatically preserve observations as you manipulate variables. No other format works as intuitively with R.</a:t>
            </a:r>
          </a:p>
        </p:txBody>
      </p:sp>
      <p:graphicFrame>
        <p:nvGraphicFramePr>
          <p:cNvPr id="157" name="Table"/>
          <p:cNvGraphicFramePr/>
          <p:nvPr/>
        </p:nvGraphicFramePr>
        <p:xfrm>
          <a:off x="13460979" y="773613"/>
          <a:ext cx="265391" cy="71291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28600"/>
              </a:tblGrid>
              <a:tr h="235352">
                <a:tc>
                  <a:txBody>
                    <a:bodyPr/>
                    <a:lstStyle/>
                    <a:p>
                      <a:pPr>
                        <a:spcBef>
                          <a:spcPts val="2400"/>
                        </a:spcBef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ChunkFive-Roman"/>
                          <a:ea typeface="ChunkFive-Roman"/>
                          <a:cs typeface="ChunkFive-Roman"/>
                          <a:sym typeface="ChunkFive-Roman"/>
                        </a:rPr>
                        <a:t>F</a:t>
                      </a:r>
                    </a:p>
                  </a:txBody>
                  <a:tcPr marL="12700" marR="12700" marT="12700" marB="127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158" name="Table"/>
          <p:cNvGraphicFramePr/>
          <p:nvPr/>
        </p:nvGraphicFramePr>
        <p:xfrm>
          <a:off x="12828082" y="773613"/>
          <a:ext cx="265390" cy="71291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28600"/>
              </a:tblGrid>
              <a:tr h="235352">
                <a:tc>
                  <a:txBody>
                    <a:bodyPr/>
                    <a:lstStyle/>
                    <a:p>
                      <a:pPr>
                        <a:spcBef>
                          <a:spcPts val="2400"/>
                        </a:spcBef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ChunkFive-Roman"/>
                          <a:ea typeface="ChunkFive-Roman"/>
                          <a:cs typeface="ChunkFive-Roman"/>
                          <a:sym typeface="ChunkFive-Roman"/>
                        </a:rPr>
                        <a:t>A</a:t>
                      </a:r>
                    </a:p>
                  </a:txBody>
                  <a:tcPr marL="12700" marR="12700" marT="12700" marB="127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graphicFrame>
        <p:nvGraphicFramePr>
          <p:cNvPr id="159" name="Table"/>
          <p:cNvGraphicFramePr/>
          <p:nvPr/>
        </p:nvGraphicFramePr>
        <p:xfrm>
          <a:off x="12367735" y="770458"/>
          <a:ext cx="265390" cy="712910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28600"/>
              </a:tblGrid>
              <a:tr h="235352">
                <a:tc>
                  <a:txBody>
                    <a:bodyPr/>
                    <a:lstStyle/>
                    <a:p>
                      <a:pPr>
                        <a:spcBef>
                          <a:spcPts val="2400"/>
                        </a:spcBef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sz="1400">
                          <a:solidFill>
                            <a:srgbClr val="FFFFFF"/>
                          </a:solidFill>
                          <a:latin typeface="ChunkFive-Roman"/>
                          <a:ea typeface="ChunkFive-Roman"/>
                          <a:cs typeface="ChunkFive-Roman"/>
                          <a:sym typeface="ChunkFive-Roman"/>
                        </a:rPr>
                        <a:t>M</a:t>
                      </a:r>
                    </a:p>
                  </a:txBody>
                  <a:tcPr marL="12700" marR="12700" marT="12700" marB="127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  <a:tr h="154952">
                <a:tc>
                  <a:txBody>
                    <a:bodyPr/>
                    <a:lstStyle/>
                    <a:p>
                      <a:pPr defTabSz="914400">
                        <a:defRPr sz="6800"/>
                      </a:pPr>
                    </a:p>
                  </a:txBody>
                  <a:tcPr marL="50800" marR="50800" marT="50800" marB="50800" anchor="ctr" anchorCtr="0" horzOverflow="overflow"/>
                </a:tc>
              </a:tr>
            </a:tbl>
          </a:graphicData>
        </a:graphic>
      </p:graphicFrame>
      <p:sp>
        <p:nvSpPr>
          <p:cNvPr id="160" name="Rectangle"/>
          <p:cNvSpPr/>
          <p:nvPr/>
        </p:nvSpPr>
        <p:spPr>
          <a:xfrm>
            <a:off x="12253435" y="734952"/>
            <a:ext cx="1504187" cy="967298"/>
          </a:xfrm>
          <a:prstGeom prst="rect">
            <a:avLst/>
          </a:prstGeom>
          <a:solidFill>
            <a:srgbClr val="FFFFFF">
              <a:alpha val="41896"/>
            </a:srgbClr>
          </a:solidFill>
          <a:ln w="12700">
            <a:miter lim="400000"/>
          </a:ln>
        </p:spPr>
        <p:txBody>
          <a:bodyPr lIns="71437" tIns="71437" rIns="71437" bIns="71437" anchor="ctr"/>
          <a:lstStyle/>
          <a:p>
            <a:pPr>
              <a:defRPr sz="5600">
                <a:solidFill>
                  <a:srgbClr val="FFFFFF"/>
                </a:solidFill>
                <a:effectLst>
                  <a:outerShdw sx="100000" sy="100000" kx="0" ky="0" algn="b" rotWithShape="0" blurRad="38100" dist="12700" dir="540000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</a:p>
        </p:txBody>
      </p:sp>
      <p:sp>
        <p:nvSpPr>
          <p:cNvPr id="161" name="M * A"/>
          <p:cNvSpPr txBox="1"/>
          <p:nvPr/>
        </p:nvSpPr>
        <p:spPr>
          <a:xfrm>
            <a:off x="12350076" y="1472258"/>
            <a:ext cx="695295" cy="337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500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/>
            <a:r>
              <a:t>M * A</a:t>
            </a:r>
          </a:p>
        </p:txBody>
      </p:sp>
      <p:sp>
        <p:nvSpPr>
          <p:cNvPr id="162" name="*"/>
          <p:cNvSpPr txBox="1"/>
          <p:nvPr/>
        </p:nvSpPr>
        <p:spPr>
          <a:xfrm>
            <a:off x="12593942" y="703621"/>
            <a:ext cx="236533" cy="3377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500">
                <a:latin typeface="Menlo"/>
                <a:ea typeface="Menlo"/>
                <a:cs typeface="Menlo"/>
                <a:sym typeface="Menlo"/>
              </a:defRPr>
            </a:lvl1pPr>
          </a:lstStyle>
          <a:p>
            <a:pPr/>
            <a:r>
              <a:t>*</a:t>
            </a:r>
          </a:p>
        </p:txBody>
      </p:sp>
      <p:sp>
        <p:nvSpPr>
          <p:cNvPr id="163" name="Arrow"/>
          <p:cNvSpPr/>
          <p:nvPr/>
        </p:nvSpPr>
        <p:spPr>
          <a:xfrm>
            <a:off x="12391932" y="1309096"/>
            <a:ext cx="1044794" cy="142241"/>
          </a:xfrm>
          <a:prstGeom prst="rightArrow">
            <a:avLst>
              <a:gd name="adj1" fmla="val 32000"/>
              <a:gd name="adj2" fmla="val 113860"/>
            </a:avLst>
          </a:prstGeom>
          <a:gradFill>
            <a:gsLst>
              <a:gs pos="0">
                <a:schemeClr val="accent1"/>
              </a:gs>
              <a:gs pos="100000">
                <a:srgbClr val="76D6FF">
                  <a:alpha val="19000"/>
                </a:srgbClr>
              </a:gs>
            </a:gsLst>
            <a:lin ang="10448469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64" name="Arrow"/>
          <p:cNvSpPr/>
          <p:nvPr/>
        </p:nvSpPr>
        <p:spPr>
          <a:xfrm>
            <a:off x="12391932" y="1158277"/>
            <a:ext cx="1044794" cy="142241"/>
          </a:xfrm>
          <a:prstGeom prst="rightArrow">
            <a:avLst>
              <a:gd name="adj1" fmla="val 32000"/>
              <a:gd name="adj2" fmla="val 113860"/>
            </a:avLst>
          </a:prstGeom>
          <a:gradFill>
            <a:gsLst>
              <a:gs pos="0">
                <a:schemeClr val="accent1"/>
              </a:gs>
              <a:gs pos="100000">
                <a:srgbClr val="76D6FF">
                  <a:alpha val="19000"/>
                </a:srgbClr>
              </a:gs>
            </a:gsLst>
            <a:lin ang="10448469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65" name="Arrow"/>
          <p:cNvSpPr/>
          <p:nvPr/>
        </p:nvSpPr>
        <p:spPr>
          <a:xfrm>
            <a:off x="12391932" y="1007457"/>
            <a:ext cx="1044794" cy="142241"/>
          </a:xfrm>
          <a:prstGeom prst="rightArrow">
            <a:avLst>
              <a:gd name="adj1" fmla="val 32000"/>
              <a:gd name="adj2" fmla="val 113860"/>
            </a:avLst>
          </a:prstGeom>
          <a:gradFill>
            <a:gsLst>
              <a:gs pos="0">
                <a:schemeClr val="accent1"/>
              </a:gs>
              <a:gs pos="100000">
                <a:srgbClr val="76D6FF">
                  <a:alpha val="19000"/>
                </a:srgbClr>
              </a:gs>
            </a:gsLst>
            <a:lin ang="10448469"/>
          </a:gra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166" name="tidyr::gather(cases, &quot;year&quot;, &quot;n&quot;, 2:4)…"/>
          <p:cNvSpPr txBox="1"/>
          <p:nvPr/>
        </p:nvSpPr>
        <p:spPr>
          <a:xfrm>
            <a:off x="4677366" y="3176048"/>
            <a:ext cx="2959101" cy="6044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tidyr::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gather(cases, "year", "n", 2:4)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Gather columns into rows.</a:t>
            </a:r>
          </a:p>
        </p:txBody>
      </p:sp>
      <p:sp>
        <p:nvSpPr>
          <p:cNvPr id="167" name="tidyr::unite(data, col, ..., sep)…"/>
          <p:cNvSpPr txBox="1"/>
          <p:nvPr/>
        </p:nvSpPr>
        <p:spPr>
          <a:xfrm>
            <a:off x="8359750" y="4247151"/>
            <a:ext cx="2959101" cy="6044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tidyr::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unite(data, col, ..., sep)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Unite several columns into one.</a:t>
            </a:r>
          </a:p>
        </p:txBody>
      </p:sp>
      <p:sp>
        <p:nvSpPr>
          <p:cNvPr id="168" name="dplyr::data_frame(a = 1:3, b = 4:6)…"/>
          <p:cNvSpPr txBox="1"/>
          <p:nvPr/>
        </p:nvSpPr>
        <p:spPr>
          <a:xfrm>
            <a:off x="11264639" y="2278996"/>
            <a:ext cx="2537837" cy="26233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31622">
              <a:lnSpc>
                <a:spcPct val="90000"/>
              </a:lnSpc>
              <a:spcBef>
                <a:spcPts val="200"/>
              </a:spcBef>
              <a:defRPr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data_frame(a = 1:3, b = 4:6)</a:t>
            </a:r>
          </a:p>
          <a:p>
            <a:pPr algn="l" defTabSz="531622">
              <a:lnSpc>
                <a:spcPct val="90000"/>
              </a:lnSpc>
              <a:spcBef>
                <a:spcPts val="200"/>
              </a:spcBef>
              <a:defRPr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Combine vectors into data frame (optimized).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31622">
              <a:lnSpc>
                <a:spcPct val="90000"/>
              </a:lnSpc>
              <a:spcBef>
                <a:spcPts val="200"/>
              </a:spcBef>
              <a:defRPr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arrange(mtcars, mpg)</a:t>
            </a:r>
          </a:p>
          <a:p>
            <a:pPr algn="l" defTabSz="531622">
              <a:lnSpc>
                <a:spcPct val="90000"/>
              </a:lnSpc>
              <a:spcBef>
                <a:spcPts val="200"/>
              </a:spcBef>
              <a:defRPr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Order rows by values of a column (low to high).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31622">
              <a:lnSpc>
                <a:spcPct val="90000"/>
              </a:lnSpc>
              <a:spcBef>
                <a:spcPts val="200"/>
              </a:spcBef>
              <a:defRPr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t>arrange(mtcars,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desc(mpg)</a:t>
            </a:r>
            <a:r>
              <a:t>)</a:t>
            </a:r>
          </a:p>
          <a:p>
            <a:pPr algn="l" defTabSz="531622">
              <a:lnSpc>
                <a:spcPct val="90000"/>
              </a:lnSpc>
              <a:spcBef>
                <a:spcPts val="200"/>
              </a:spcBef>
              <a:defRPr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Order rows by values of a column (high to low).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31622">
              <a:lnSpc>
                <a:spcPct val="90000"/>
              </a:lnSpc>
              <a:spcBef>
                <a:spcPts val="200"/>
              </a:spcBef>
              <a:defRPr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rename(tb, y = year)</a:t>
            </a:r>
          </a:p>
          <a:p>
            <a:pPr algn="l" defTabSz="531622">
              <a:lnSpc>
                <a:spcPct val="90000"/>
              </a:lnSpc>
              <a:spcBef>
                <a:spcPts val="200"/>
              </a:spcBef>
              <a:defRPr sz="1274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Rename the columns of a data frame.</a:t>
            </a:r>
          </a:p>
        </p:txBody>
      </p:sp>
      <p:sp>
        <p:nvSpPr>
          <p:cNvPr id="169" name="tidyr::spread(pollution, size, amount)…"/>
          <p:cNvSpPr txBox="1"/>
          <p:nvPr/>
        </p:nvSpPr>
        <p:spPr>
          <a:xfrm>
            <a:off x="8356649" y="3176048"/>
            <a:ext cx="2959101" cy="6044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tidyr::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spread(pollution, size, amount)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Spread rows into columns.</a:t>
            </a:r>
          </a:p>
        </p:txBody>
      </p:sp>
      <p:sp>
        <p:nvSpPr>
          <p:cNvPr id="170" name="tidyr::separate(storms, date, c(&quot;y&quot;, &quot;m&quot;, &quot;d&quot;))…"/>
          <p:cNvSpPr txBox="1"/>
          <p:nvPr/>
        </p:nvSpPr>
        <p:spPr>
          <a:xfrm>
            <a:off x="4673384" y="4241260"/>
            <a:ext cx="3558691" cy="6044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tidyr::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separate(storms, date, c("y", "m", "d"))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Separate one column into several.</a:t>
            </a:r>
          </a:p>
        </p:txBody>
      </p:sp>
      <p:grpSp>
        <p:nvGrpSpPr>
          <p:cNvPr id="175" name="Group"/>
          <p:cNvGrpSpPr/>
          <p:nvPr/>
        </p:nvGrpSpPr>
        <p:grpSpPr>
          <a:xfrm>
            <a:off x="5137834" y="2402040"/>
            <a:ext cx="2051110" cy="711201"/>
            <a:chOff x="-114299" y="25400"/>
            <a:chExt cx="2051109" cy="711200"/>
          </a:xfrm>
        </p:grpSpPr>
        <p:grpSp>
          <p:nvGrpSpPr>
            <p:cNvPr id="173" name="Group"/>
            <p:cNvGrpSpPr/>
            <p:nvPr/>
          </p:nvGrpSpPr>
          <p:grpSpPr>
            <a:xfrm>
              <a:off x="-114300" y="25400"/>
              <a:ext cx="2051110" cy="711200"/>
              <a:chOff x="-114300" y="25400"/>
              <a:chExt cx="2051109" cy="711200"/>
            </a:xfrm>
          </p:grpSpPr>
          <p:graphicFrame>
            <p:nvGraphicFramePr>
              <p:cNvPr id="171" name="Table"/>
              <p:cNvGraphicFramePr/>
              <p:nvPr/>
            </p:nvGraphicFramePr>
            <p:xfrm>
              <a:off x="-114300" y="25400"/>
              <a:ext cx="997696" cy="3048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247032"/>
                    <a:gridCol w="247032"/>
                    <a:gridCol w="247032"/>
                    <a:gridCol w="247032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6AA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0096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005493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8D6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407AAA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8D6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407AAA"/>
                        </a:solidFill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172" name="Table"/>
              <p:cNvGraphicFramePr/>
              <p:nvPr/>
            </p:nvGraphicFramePr>
            <p:xfrm>
              <a:off x="1212664" y="25400"/>
              <a:ext cx="724146" cy="7112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1" lastCol="0" lastRow="0" bandCol="0" bandRow="0" rtl="0">
                    <a:tableStyleId>{33BA23B1-9221-436E-865A-0063620EA4FD}</a:tableStyleId>
                  </a:tblPr>
                  <a:tblGrid>
                    <a:gridCol w="238519"/>
                    <a:gridCol w="238519"/>
                    <a:gridCol w="238519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6AAA9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36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wind</a:t>
                          </a: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b="0" sz="1800">
                              <a:solidFill>
                                <a:srgbClr val="000000"/>
                              </a:solidFill>
                            </a:defRPr>
                          </a:pPr>
                          <a:r>
                            <a:rPr b="1" sz="3600">
                              <a:solidFill>
                                <a:srgbClr val="FFFFFF"/>
                              </a:solidFill>
                              <a:sym typeface="Helvetica"/>
                            </a:rPr>
                            <a:t>wind</a:t>
                          </a: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/>
                            <a:t>wwindind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0096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/>
                            <a:t>wind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8D6FF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/>
                            <a:t>wwindind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0096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/>
                            <a:t>wind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A8D6FF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Allison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1005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Allison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1013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Arlene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chemeClr val="accent1">
                            <a:hueOff val="47394"/>
                            <a:satOff val="-25753"/>
                            <a:lumOff val="-7544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1010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407AAA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Arthur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chemeClr val="accent1">
                            <a:hueOff val="47394"/>
                            <a:satOff val="-25753"/>
                            <a:lumOff val="-7544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defTabSz="914400">
                            <a:defRPr sz="1800"/>
                          </a:pPr>
                          <a:r>
                            <a: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rPr>
                            <a:t>1010</a:t>
                          </a: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407AAA"/>
                        </a:solidFill>
                      </a:tcPr>
                    </a:tc>
                  </a:tr>
                </a:tbl>
              </a:graphicData>
            </a:graphic>
          </p:graphicFrame>
        </p:grpSp>
        <p:sp>
          <p:nvSpPr>
            <p:cNvPr id="174" name="Line"/>
            <p:cNvSpPr/>
            <p:nvPr/>
          </p:nvSpPr>
          <p:spPr>
            <a:xfrm>
              <a:off x="933201" y="209064"/>
              <a:ext cx="228506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179" name="Group"/>
          <p:cNvGrpSpPr/>
          <p:nvPr/>
        </p:nvGrpSpPr>
        <p:grpSpPr>
          <a:xfrm>
            <a:off x="5516289" y="3919074"/>
            <a:ext cx="1667273" cy="311151"/>
            <a:chOff x="114300" y="25400"/>
            <a:chExt cx="1667271" cy="311150"/>
          </a:xfrm>
        </p:grpSpPr>
        <p:graphicFrame>
          <p:nvGraphicFramePr>
            <p:cNvPr id="176" name="Table"/>
            <p:cNvGraphicFramePr/>
            <p:nvPr/>
          </p:nvGraphicFramePr>
          <p:xfrm>
            <a:off x="114300" y="31750"/>
            <a:ext cx="591296" cy="3048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92865"/>
                  <a:gridCol w="192865"/>
                  <a:gridCol w="192865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pressure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1007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1009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77" name="Table"/>
            <p:cNvGraphicFramePr/>
            <p:nvPr/>
          </p:nvGraphicFramePr>
          <p:xfrm>
            <a:off x="1008491" y="25400"/>
            <a:ext cx="773081" cy="3048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91535"/>
                  <a:gridCol w="191535"/>
                  <a:gridCol w="127000"/>
                  <a:gridCol w="127000"/>
                  <a:gridCol w="1270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pressure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1007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1009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78" name="Line"/>
            <p:cNvSpPr/>
            <p:nvPr/>
          </p:nvSpPr>
          <p:spPr>
            <a:xfrm flipV="1">
              <a:off x="736441" y="196849"/>
              <a:ext cx="228505" cy="2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183" name="Group"/>
          <p:cNvGrpSpPr/>
          <p:nvPr/>
        </p:nvGrpSpPr>
        <p:grpSpPr>
          <a:xfrm>
            <a:off x="8743954" y="3923677"/>
            <a:ext cx="1689026" cy="305341"/>
            <a:chOff x="25400" y="25400"/>
            <a:chExt cx="1689025" cy="305339"/>
          </a:xfrm>
        </p:grpSpPr>
        <p:graphicFrame>
          <p:nvGraphicFramePr>
            <p:cNvPr id="180" name="Table"/>
            <p:cNvGraphicFramePr/>
            <p:nvPr/>
          </p:nvGraphicFramePr>
          <p:xfrm>
            <a:off x="1123129" y="25400"/>
            <a:ext cx="591297" cy="3048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92865"/>
                  <a:gridCol w="192865"/>
                  <a:gridCol w="192865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pressure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1007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1009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181" name="Table"/>
            <p:cNvGraphicFramePr/>
            <p:nvPr/>
          </p:nvGraphicFramePr>
          <p:xfrm>
            <a:off x="25400" y="25939"/>
            <a:ext cx="773081" cy="3048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91535"/>
                  <a:gridCol w="191535"/>
                  <a:gridCol w="127000"/>
                  <a:gridCol w="127000"/>
                  <a:gridCol w="127000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pressure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1007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1009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82" name="Line"/>
            <p:cNvSpPr/>
            <p:nvPr/>
          </p:nvSpPr>
          <p:spPr>
            <a:xfrm flipV="1">
              <a:off x="848397" y="192682"/>
              <a:ext cx="228506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187" name="Group"/>
          <p:cNvGrpSpPr/>
          <p:nvPr/>
        </p:nvGrpSpPr>
        <p:grpSpPr>
          <a:xfrm>
            <a:off x="10722373" y="5538307"/>
            <a:ext cx="1754679" cy="578889"/>
            <a:chOff x="25400" y="25400"/>
            <a:chExt cx="1754677" cy="578888"/>
          </a:xfrm>
        </p:grpSpPr>
        <p:graphicFrame>
          <p:nvGraphicFramePr>
            <p:cNvPr id="184" name="Table"/>
            <p:cNvGraphicFramePr/>
            <p:nvPr/>
          </p:nvGraphicFramePr>
          <p:xfrm>
            <a:off x="25400" y="25400"/>
            <a:ext cx="903186" cy="56515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8835"/>
                  <a:gridCol w="178835"/>
                  <a:gridCol w="178835"/>
                  <a:gridCol w="178835"/>
                  <a:gridCol w="178835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pressure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pressure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1007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1007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1009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1009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45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0795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185" name="Line"/>
            <p:cNvSpPr/>
            <p:nvPr/>
          </p:nvSpPr>
          <p:spPr>
            <a:xfrm flipV="1">
              <a:off x="958070" y="307974"/>
              <a:ext cx="228505" cy="2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graphicFrame>
          <p:nvGraphicFramePr>
            <p:cNvPr id="186" name="Table"/>
            <p:cNvGraphicFramePr/>
            <p:nvPr/>
          </p:nvGraphicFramePr>
          <p:xfrm>
            <a:off x="1219792" y="32788"/>
            <a:ext cx="560286" cy="5715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81789"/>
                  <a:gridCol w="181789"/>
                  <a:gridCol w="181789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</p:grpSp>
      <p:grpSp>
        <p:nvGrpSpPr>
          <p:cNvPr id="191" name="Group"/>
          <p:cNvGrpSpPr/>
          <p:nvPr/>
        </p:nvGrpSpPr>
        <p:grpSpPr>
          <a:xfrm>
            <a:off x="5946902" y="5479974"/>
            <a:ext cx="2096506" cy="565151"/>
            <a:chOff x="25400" y="25400"/>
            <a:chExt cx="2096504" cy="565150"/>
          </a:xfrm>
        </p:grpSpPr>
        <p:graphicFrame>
          <p:nvGraphicFramePr>
            <p:cNvPr id="188" name="Table"/>
            <p:cNvGraphicFramePr/>
            <p:nvPr/>
          </p:nvGraphicFramePr>
          <p:xfrm>
            <a:off x="25400" y="25400"/>
            <a:ext cx="903186" cy="56515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8835"/>
                  <a:gridCol w="178835"/>
                  <a:gridCol w="178835"/>
                  <a:gridCol w="178835"/>
                  <a:gridCol w="178835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110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0795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189" name="Line"/>
            <p:cNvSpPr/>
            <p:nvPr/>
          </p:nvSpPr>
          <p:spPr>
            <a:xfrm flipV="1">
              <a:off x="954895" y="199068"/>
              <a:ext cx="2285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graphicFrame>
          <p:nvGraphicFramePr>
            <p:cNvPr id="190" name="Table"/>
            <p:cNvGraphicFramePr/>
            <p:nvPr/>
          </p:nvGraphicFramePr>
          <p:xfrm>
            <a:off x="1218718" y="32269"/>
            <a:ext cx="903187" cy="3429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78835"/>
                  <a:gridCol w="178835"/>
                  <a:gridCol w="178835"/>
                  <a:gridCol w="178835"/>
                  <a:gridCol w="178835"/>
                </a:tblGrid>
                <a:tr h="114300">
                  <a:tc>
                    <a:txBody>
                      <a:bodyPr/>
                      <a:lstStyle/>
                      <a:p>
                        <a:pPr algn="l"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sz="1200">
                            <a:sym typeface="Helvetica"/>
                          </a:rPr>
                          <a:t>
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</p:grpSp>
      <p:sp>
        <p:nvSpPr>
          <p:cNvPr id="192" name="dplyr::filter(iris, Sepal.Length &gt; 7)…"/>
          <p:cNvSpPr txBox="1"/>
          <p:nvPr/>
        </p:nvSpPr>
        <p:spPr>
          <a:xfrm>
            <a:off x="4710780" y="6028664"/>
            <a:ext cx="4554564" cy="30780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filter(iris, Sepal.Length &gt; 7)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Extract rows that meet logical criteria.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distinct(iris)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Remove duplicate rows.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sample_frac(iris, 0.5, replace = TRUE)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Randomly select fraction of rows.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sample_n(iris, 10, replace = TRUE)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Randomly select n rows.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slice(iris, 10:15)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rows by position.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top_n(storms, 2, date)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and order top n entries (by group if grouped data).</a:t>
            </a:r>
          </a:p>
        </p:txBody>
      </p:sp>
      <p:graphicFrame>
        <p:nvGraphicFramePr>
          <p:cNvPr id="193" name="Table"/>
          <p:cNvGraphicFramePr/>
          <p:nvPr/>
        </p:nvGraphicFramePr>
        <p:xfrm>
          <a:off x="4738194" y="9156250"/>
          <a:ext cx="4548370" cy="1237059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75010"/>
                <a:gridCol w="1435238"/>
                <a:gridCol w="1474468"/>
                <a:gridCol w="1225550"/>
              </a:tblGrid>
              <a:tr h="199826">
                <a:tc>
                  <a:txBody>
                    <a:bodyPr/>
                    <a:lstStyle/>
                    <a:p>
                      <a:pPr defTabSz="914400">
                        <a:defRPr sz="14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solidFill>
                      <a:srgbClr val="D77A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4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
</a:t>
                      </a:r>
                    </a:p>
                  </a:txBody>
                  <a:tcPr marL="50800" marR="50800" marT="50800" marB="5080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solidFill>
                      <a:srgbClr val="D77A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solidFill>
                      <a:srgbClr val="D77A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solidFill>
                      <a:srgbClr val="D77A00">
                        <a:alpha val="20000"/>
                      </a:srgbClr>
                    </a:solidFill>
                  </a:tcPr>
                </a:tc>
              </a:tr>
              <a:tr h="199826"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rPr>
                        <a:t>&lt;</a:t>
                      </a:r>
                    </a:p>
                  </a:txBody>
                  <a:tcPr marL="0" marR="0" marT="0" marB="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Less than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rPr>
                        <a:t>!=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Not equal to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</a:tr>
              <a:tr h="199826"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rPr>
                        <a:t>&gt;</a:t>
                      </a:r>
                    </a:p>
                  </a:txBody>
                  <a:tcPr marL="0" marR="0" marT="0" marB="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Greater than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rPr>
                        <a:t>%in%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Group membership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</a:tr>
              <a:tr h="199826"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rPr>
                        <a:t>==</a:t>
                      </a:r>
                    </a:p>
                  </a:txBody>
                  <a:tcPr marL="0" marR="0" marT="0" marB="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Equal to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rPr>
                        <a:t>is.na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Is NA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</a:tr>
              <a:tr h="199826"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rPr>
                        <a:t>&lt;=</a:t>
                      </a:r>
                    </a:p>
                  </a:txBody>
                  <a:tcPr marL="0" marR="0" marT="0" marB="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Less than or equal to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rPr>
                        <a:t>!is.na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Is not NA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</a:tr>
              <a:tr h="199826"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rPr>
                        <a:t>&gt;=</a:t>
                      </a:r>
                    </a:p>
                  </a:txBody>
                  <a:tcPr marL="0" marR="0" marT="0" marB="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Greater than or equal to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rPr>
                        <a:t>&amp;,|,!,xor,any,all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/>
                      <a:r>
                        <a: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Boolean operators</a:t>
                      </a:r>
                    </a:p>
                  </a:txBody>
                  <a:tcPr marL="0" marR="0" marT="0" marB="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94" name="Logic in R  - ?Comparison, ?base::Logic"/>
          <p:cNvSpPr txBox="1"/>
          <p:nvPr/>
        </p:nvSpPr>
        <p:spPr>
          <a:xfrm>
            <a:off x="5359361" y="9061000"/>
            <a:ext cx="3270807" cy="3504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sz="15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Logic in R</a:t>
            </a:r>
            <a:r>
              <a:t> 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- ?Comparison, ?base::Logic</a:t>
            </a:r>
          </a:p>
        </p:txBody>
      </p:sp>
      <p:sp>
        <p:nvSpPr>
          <p:cNvPr id="195" name="dplyr::select(iris, Sepal.Width, Petal.Length, Species)…"/>
          <p:cNvSpPr txBox="1"/>
          <p:nvPr/>
        </p:nvSpPr>
        <p:spPr>
          <a:xfrm>
            <a:off x="9466917" y="6028664"/>
            <a:ext cx="4554564" cy="712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select(iris, Sepal.Width, Petal.Length, Species)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columns by name or helper function.</a:t>
            </a:r>
          </a:p>
        </p:txBody>
      </p:sp>
      <p:graphicFrame>
        <p:nvGraphicFramePr>
          <p:cNvPr id="196" name="Table"/>
          <p:cNvGraphicFramePr/>
          <p:nvPr/>
        </p:nvGraphicFramePr>
        <p:xfrm>
          <a:off x="9466936" y="6730538"/>
          <a:ext cx="4289468" cy="3664152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1" rtl="0">
                <a:tableStyleId>{4C3C2611-4C71-4FC5-86AE-919BDF0F9419}</a:tableStyleId>
              </a:tblPr>
              <a:tblGrid>
                <a:gridCol w="353484"/>
                <a:gridCol w="1352852"/>
                <a:gridCol w="1389830"/>
                <a:gridCol w="1155200"/>
              </a:tblGrid>
              <a:tr h="195483">
                <a:tc>
                  <a:txBody>
                    <a:bodyPr/>
                    <a:lstStyle/>
                    <a:p>
                      <a:pPr defTabSz="914400">
                        <a:defRPr sz="14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solidFill>
                      <a:srgbClr val="D77A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1400">
                          <a:solidFill>
                            <a:srgbClr val="FFFFFF"/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rPr>
                        <a:t>
</a:t>
                      </a:r>
                    </a:p>
                  </a:txBody>
                  <a:tcPr marL="50800" marR="50800" marT="50800" marB="5080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solidFill>
                      <a:srgbClr val="D77A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solidFill>
                      <a:srgbClr val="D77A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sz="1400"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50800" marR="50800" marT="50800" marB="50800" anchor="t" anchorCtr="0" horzOverflow="overflow">
                    <a:lnL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solidFill>
                      <a:srgbClr val="D77A00">
                        <a:alpha val="20000"/>
                      </a:srgbClr>
                    </a:solidFill>
                  </a:tcPr>
                </a:tc>
              </a:tr>
              <a:tr h="686113"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defRPr>
                      </a:pPr>
                    </a:p>
                  </a:txBody>
                  <a:tcPr marL="0" marR="0" marT="0" marB="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254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686113"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defRPr>
                      </a:pPr>
                    </a:p>
                  </a:txBody>
                  <a:tcPr marL="0" marR="0" marT="0" marB="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686113"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defRPr>
                      </a:pPr>
                    </a:p>
                  </a:txBody>
                  <a:tcPr marL="0" marR="0" marT="0" marB="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686113"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defRPr>
                      </a:pPr>
                    </a:p>
                  </a:txBody>
                  <a:tcPr marL="0" marR="0" marT="0" marB="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0">
                      <a:miter lim="400000"/>
                    </a:lnT>
                    <a:lnB w="0">
                      <a:miter lim="400000"/>
                    </a:lnB>
                    <a:noFill/>
                  </a:tcPr>
                </a:tc>
              </a:tr>
              <a:tr h="686113"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defRPr>
                      </a:pPr>
                    </a:p>
                  </a:txBody>
                  <a:tcPr marL="0" marR="0" marT="0" marB="0" anchor="t" anchorCtr="0" horzOverflow="overflow">
                    <a:lnL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Menlo"/>
                          <a:ea typeface="Menlo"/>
                          <a:cs typeface="Menlo"/>
                          <a:sym typeface="Menl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0">
                      <a:miter lim="400000"/>
                    </a:lnR>
                    <a:lnT w="0">
                      <a:miter lim="400000"/>
                    </a:lnT>
                    <a:lnB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000">
                          <a:solidFill>
                            <a:schemeClr val="accent4">
                              <a:hueOff val="384618"/>
                              <a:satOff val="3869"/>
                              <a:lumOff val="5802"/>
                            </a:schemeClr>
                          </a:solidFill>
                          <a:latin typeface="Source Sans Pro"/>
                          <a:ea typeface="Source Sans Pro"/>
                          <a:cs typeface="Source Sans Pro"/>
                          <a:sym typeface="Source Sans Pro"/>
                        </a:defRPr>
                      </a:pPr>
                    </a:p>
                  </a:txBody>
                  <a:tcPr marL="0" marR="0" marT="0" marB="0" anchor="t" anchorCtr="0" horzOverflow="overflow">
                    <a:lnL w="0">
                      <a:miter lim="400000"/>
                    </a:lnL>
                    <a:lnR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R>
                    <a:lnT w="0">
                      <a:miter lim="400000"/>
                    </a:lnT>
                    <a:lnB w="38100">
                      <a:solidFill>
                        <a:schemeClr val="accent4">
                          <a:alpha val="20000"/>
                        </a:schemeClr>
                      </a:solidFill>
                      <a:miter lim="4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97" name="Helper functions for select - ?select"/>
          <p:cNvSpPr txBox="1"/>
          <p:nvPr/>
        </p:nvSpPr>
        <p:spPr>
          <a:xfrm>
            <a:off x="10083042" y="6647988"/>
            <a:ext cx="3019156" cy="3504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/>
          <a:p>
            <a:pPr lvl="1" indent="0">
              <a:defRPr sz="15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/>
              <a:t>Helper functions for select </a:t>
            </a:r>
            <a:r>
              <a:t>- ?select</a:t>
            </a:r>
          </a:p>
        </p:txBody>
      </p:sp>
      <p:sp>
        <p:nvSpPr>
          <p:cNvPr id="198" name="select(iris, contains(&quot;.&quot;))…"/>
          <p:cNvSpPr txBox="1"/>
          <p:nvPr/>
        </p:nvSpPr>
        <p:spPr>
          <a:xfrm>
            <a:off x="9572498" y="6882671"/>
            <a:ext cx="4040242" cy="3692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select(iris,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contains(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"."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columns whose name contains a character string.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select(iris,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ends_with(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"Length"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columns whose name ends with a character string.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select(iris,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everything()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every column.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select(iris,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matches(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".t."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columns whose name matches a regular expression.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select(iris,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num_range(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"x", 1:5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columns named x1, x2, x3, x4, x5.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select(iris,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one_of(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c("Species", "Genus")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columns whose names are in a group of names.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select(iris,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starts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_with(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"Sepal"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)</a:t>
            </a: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columns whose name starts with a character string.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select(iris, Sepal.Length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: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Petal.Width)</a:t>
            </a: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all columns between Sepal.Length and Petal.Width (inclusive).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select(iris, 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-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Species)</a:t>
            </a:r>
          </a:p>
          <a:p>
            <a:pPr algn="l" defTabSz="449833">
              <a:lnSpc>
                <a:spcPct val="90000"/>
              </a:lnSpc>
              <a:spcBef>
                <a:spcPts val="200"/>
              </a:spcBef>
              <a:defRPr sz="107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Select all columns except Species.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</p:txBody>
      </p:sp>
      <p:sp>
        <p:nvSpPr>
          <p:cNvPr id="199" name="Learn more with browseVignettes(package = c(&quot;dplyr&quot;, &quot;tidyr&quot;))  •  dplyr  0.4.0•  tidyr  0.2.0  •  Updated: 1/15"/>
          <p:cNvSpPr txBox="1"/>
          <p:nvPr/>
        </p:nvSpPr>
        <p:spPr>
          <a:xfrm>
            <a:off x="8723072" y="10340910"/>
            <a:ext cx="5041410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with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browseVignettes(package = c("dplyr", "tidyr"))  </a:t>
            </a:r>
            <a:r>
              <a:t>•  dplyr  0.4.0•  tidyr  0.2.0  •  Updated: 1/15</a:t>
            </a:r>
          </a:p>
        </p:txBody>
      </p:sp>
      <p:grpSp>
        <p:nvGrpSpPr>
          <p:cNvPr id="203" name="Group"/>
          <p:cNvGrpSpPr/>
          <p:nvPr/>
        </p:nvGrpSpPr>
        <p:grpSpPr>
          <a:xfrm>
            <a:off x="8562422" y="2389340"/>
            <a:ext cx="2063601" cy="715829"/>
            <a:chOff x="25400" y="25400"/>
            <a:chExt cx="2063600" cy="715827"/>
          </a:xfrm>
        </p:grpSpPr>
        <p:graphicFrame>
          <p:nvGraphicFramePr>
            <p:cNvPr id="200" name="Table"/>
            <p:cNvGraphicFramePr/>
            <p:nvPr/>
          </p:nvGraphicFramePr>
          <p:xfrm>
            <a:off x="1091304" y="25400"/>
            <a:ext cx="997697" cy="3048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47032"/>
                  <a:gridCol w="247032"/>
                  <a:gridCol w="247032"/>
                  <a:gridCol w="247032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9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005493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201" name="Group"/>
            <p:cNvGraphicFramePr/>
            <p:nvPr/>
          </p:nvGraphicFramePr>
          <p:xfrm>
            <a:off x="25400" y="30027"/>
            <a:ext cx="724145" cy="7112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38519"/>
                  <a:gridCol w="238519"/>
                  <a:gridCol w="238519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3600">
                            <a:solidFill>
                              <a:srgbClr val="FFFFFF"/>
                            </a:solidFill>
                            <a:sym typeface="Helvetica"/>
                          </a:rPr>
                          <a:t>wind</a:t>
                        </a: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/>
                          <a:t>wwindind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009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/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/>
                          <a:t>wwindind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0096FF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/>
                          <a:t>wind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A8D6FF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Allison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1005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Allison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1013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Arlene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>
                          <a:hueOff val="47394"/>
                          <a:satOff val="-25753"/>
                          <a:lumOff val="-7544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1010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Arthur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>
                          <a:hueOff val="47394"/>
                          <a:satOff val="-25753"/>
                          <a:lumOff val="-7544"/>
                        </a:schemeClr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36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1010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202" name="Line"/>
            <p:cNvSpPr/>
            <p:nvPr/>
          </p:nvSpPr>
          <p:spPr>
            <a:xfrm>
              <a:off x="803095" y="190394"/>
              <a:ext cx="2285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sp>
        <p:nvSpPr>
          <p:cNvPr id="204" name="devtools::install_github(&quot;rstudio/EDAWR&quot;) for data sets"/>
          <p:cNvSpPr txBox="1"/>
          <p:nvPr/>
        </p:nvSpPr>
        <p:spPr>
          <a:xfrm>
            <a:off x="5618955" y="10340910"/>
            <a:ext cx="286439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devtools::install_github("rstudio/EDAWR")</a:t>
            </a:r>
            <a:r>
              <a:t> for data sets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Rectangle"/>
          <p:cNvSpPr/>
          <p:nvPr/>
        </p:nvSpPr>
        <p:spPr>
          <a:xfrm>
            <a:off x="9446319" y="253999"/>
            <a:ext cx="4292601" cy="10287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207" name="Rectangle"/>
          <p:cNvSpPr/>
          <p:nvPr/>
        </p:nvSpPr>
        <p:spPr>
          <a:xfrm>
            <a:off x="4714762" y="266699"/>
            <a:ext cx="4546601" cy="10287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208" name="Rectangle"/>
          <p:cNvSpPr/>
          <p:nvPr/>
        </p:nvSpPr>
        <p:spPr>
          <a:xfrm>
            <a:off x="237204" y="253999"/>
            <a:ext cx="4292601" cy="102870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>
              <a:defRPr sz="2600">
                <a:solidFill>
                  <a:srgbClr val="FFFFFF"/>
                </a:solidFill>
              </a:defRPr>
            </a:pPr>
          </a:p>
        </p:txBody>
      </p:sp>
      <p:sp>
        <p:nvSpPr>
          <p:cNvPr id="209" name="Rounded Rectangle"/>
          <p:cNvSpPr/>
          <p:nvPr/>
        </p:nvSpPr>
        <p:spPr>
          <a:xfrm>
            <a:off x="9436927" y="301015"/>
            <a:ext cx="4300838" cy="5190251"/>
          </a:xfrm>
          <a:prstGeom prst="roundRect">
            <a:avLst>
              <a:gd name="adj" fmla="val 1472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10" name="Rounded Rectangle"/>
          <p:cNvSpPr/>
          <p:nvPr/>
        </p:nvSpPr>
        <p:spPr>
          <a:xfrm>
            <a:off x="232560" y="7378408"/>
            <a:ext cx="9028098" cy="2991594"/>
          </a:xfrm>
          <a:prstGeom prst="roundRect">
            <a:avLst>
              <a:gd name="adj" fmla="val 2117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11" name="dplyr::group_by(iris, Species)…"/>
          <p:cNvSpPr txBox="1"/>
          <p:nvPr/>
        </p:nvSpPr>
        <p:spPr>
          <a:xfrm>
            <a:off x="241971" y="7691115"/>
            <a:ext cx="4278493" cy="17686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group_by(iris, Species)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Group data into rows with the same value of Species.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ungroup(iris)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Remove grouping information from data frame.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200">
                <a:latin typeface="Source Sans Pro"/>
                <a:ea typeface="Source Sans Pro"/>
                <a:cs typeface="Source Sans Pro"/>
                <a:sym typeface="Source Sans Pro"/>
              </a:defRPr>
            </a:pP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iris   %&gt;%   group_by(Species)   %&gt;%   summarise(…)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separate summary row for each group.</a:t>
            </a:r>
          </a:p>
        </p:txBody>
      </p:sp>
      <p:sp>
        <p:nvSpPr>
          <p:cNvPr id="212" name="Combine Data Sets"/>
          <p:cNvSpPr/>
          <p:nvPr/>
        </p:nvSpPr>
        <p:spPr>
          <a:xfrm>
            <a:off x="9434775" y="250215"/>
            <a:ext cx="4300837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Combine Data Sets</a:t>
            </a:r>
          </a:p>
        </p:txBody>
      </p:sp>
      <p:sp>
        <p:nvSpPr>
          <p:cNvPr id="213" name="Text"/>
          <p:cNvSpPr txBox="1"/>
          <p:nvPr/>
        </p:nvSpPr>
        <p:spPr>
          <a:xfrm>
            <a:off x="-3058936" y="6334843"/>
            <a:ext cx="427683" cy="248842"/>
          </a:xfrm>
          <a:prstGeom prst="rect">
            <a:avLst/>
          </a:prstGeom>
          <a:ln w="12700">
            <a:miter lim="400000"/>
          </a:ln>
        </p:spPr>
        <p:txBody>
          <a:bodyPr wrap="none" lIns="54570" tIns="54570" rIns="54570" bIns="54570" anchor="ctr">
            <a:spAutoFit/>
          </a:bodyPr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14" name="Group Data"/>
          <p:cNvSpPr/>
          <p:nvPr/>
        </p:nvSpPr>
        <p:spPr>
          <a:xfrm>
            <a:off x="234808" y="7378408"/>
            <a:ext cx="4285656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Group Data</a:t>
            </a:r>
          </a:p>
        </p:txBody>
      </p:sp>
      <p:sp>
        <p:nvSpPr>
          <p:cNvPr id="215" name="Summarise Data"/>
          <p:cNvSpPr/>
          <p:nvPr/>
        </p:nvSpPr>
        <p:spPr>
          <a:xfrm>
            <a:off x="232629" y="247047"/>
            <a:ext cx="4297176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Summarise Data</a:t>
            </a:r>
          </a:p>
        </p:txBody>
      </p:sp>
      <p:sp>
        <p:nvSpPr>
          <p:cNvPr id="216" name="Make New Variables"/>
          <p:cNvSpPr/>
          <p:nvPr/>
        </p:nvSpPr>
        <p:spPr>
          <a:xfrm>
            <a:off x="4715466" y="247047"/>
            <a:ext cx="4545192" cy="387049"/>
          </a:xfrm>
          <a:prstGeom prst="roundRect">
            <a:avLst>
              <a:gd name="adj" fmla="val 16636"/>
            </a:avLst>
          </a:prstGeom>
          <a:solidFill>
            <a:schemeClr val="accent4">
              <a:hueOff val="384618"/>
              <a:satOff val="3869"/>
              <a:lumOff val="5802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1" indent="0">
              <a:defRPr sz="15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 b="1" sz="2300"/>
              <a:t>Make New Variables</a:t>
            </a:r>
          </a:p>
        </p:txBody>
      </p:sp>
      <p:grpSp>
        <p:nvGrpSpPr>
          <p:cNvPr id="220" name="Group"/>
          <p:cNvGrpSpPr/>
          <p:nvPr/>
        </p:nvGrpSpPr>
        <p:grpSpPr>
          <a:xfrm>
            <a:off x="5661719" y="754166"/>
            <a:ext cx="2668445" cy="471837"/>
            <a:chOff x="25400" y="25400"/>
            <a:chExt cx="2668443" cy="471836"/>
          </a:xfrm>
        </p:grpSpPr>
        <p:sp>
          <p:nvSpPr>
            <p:cNvPr id="217" name="Line"/>
            <p:cNvSpPr/>
            <p:nvPr/>
          </p:nvSpPr>
          <p:spPr>
            <a:xfrm>
              <a:off x="1085398" y="254000"/>
              <a:ext cx="228506" cy="0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graphicFrame>
          <p:nvGraphicFramePr>
            <p:cNvPr id="218" name="Table"/>
            <p:cNvGraphicFramePr/>
            <p:nvPr/>
          </p:nvGraphicFramePr>
          <p:xfrm>
            <a:off x="25400" y="25400"/>
            <a:ext cx="1029319" cy="4699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03085"/>
                  <a:gridCol w="192411"/>
                  <a:gridCol w="278513"/>
                  <a:gridCol w="342607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219" name="Table"/>
            <p:cNvGraphicFramePr/>
            <p:nvPr/>
          </p:nvGraphicFramePr>
          <p:xfrm>
            <a:off x="1357284" y="27336"/>
            <a:ext cx="1336560" cy="4699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98180"/>
                  <a:gridCol w="196547"/>
                  <a:gridCol w="273113"/>
                  <a:gridCol w="348461"/>
                  <a:gridCol w="307555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</p:grpSp>
      <p:grpSp>
        <p:nvGrpSpPr>
          <p:cNvPr id="224" name="Group"/>
          <p:cNvGrpSpPr/>
          <p:nvPr/>
        </p:nvGrpSpPr>
        <p:grpSpPr>
          <a:xfrm>
            <a:off x="1397775" y="748784"/>
            <a:ext cx="1982823" cy="483933"/>
            <a:chOff x="25400" y="25400"/>
            <a:chExt cx="1982822" cy="483931"/>
          </a:xfrm>
        </p:grpSpPr>
        <p:sp>
          <p:nvSpPr>
            <p:cNvPr id="221" name="Line"/>
            <p:cNvSpPr/>
            <p:nvPr/>
          </p:nvSpPr>
          <p:spPr>
            <a:xfrm>
              <a:off x="1085399" y="141636"/>
              <a:ext cx="2285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graphicFrame>
          <p:nvGraphicFramePr>
            <p:cNvPr id="222" name="Table"/>
            <p:cNvGraphicFramePr/>
            <p:nvPr/>
          </p:nvGraphicFramePr>
          <p:xfrm>
            <a:off x="25400" y="25400"/>
            <a:ext cx="1029319" cy="483932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03085"/>
                  <a:gridCol w="192411"/>
                  <a:gridCol w="278513"/>
                  <a:gridCol w="342607"/>
                </a:tblGrid>
                <a:tr h="117807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7807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7807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7807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223" name="Table"/>
            <p:cNvGraphicFramePr/>
            <p:nvPr/>
          </p:nvGraphicFramePr>
          <p:xfrm>
            <a:off x="1357284" y="27336"/>
            <a:ext cx="650939" cy="2413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89395"/>
                  <a:gridCol w="187835"/>
                  <a:gridCol w="261007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</p:grpSp>
      <p:grpSp>
        <p:nvGrpSpPr>
          <p:cNvPr id="230" name="Group"/>
          <p:cNvGrpSpPr/>
          <p:nvPr/>
        </p:nvGrpSpPr>
        <p:grpSpPr>
          <a:xfrm>
            <a:off x="720054" y="9427525"/>
            <a:ext cx="3342840" cy="840198"/>
            <a:chOff x="25400" y="25400"/>
            <a:chExt cx="3342839" cy="840197"/>
          </a:xfrm>
        </p:grpSpPr>
        <p:sp>
          <p:nvSpPr>
            <p:cNvPr id="225" name="Line"/>
            <p:cNvSpPr/>
            <p:nvPr/>
          </p:nvSpPr>
          <p:spPr>
            <a:xfrm>
              <a:off x="2449956" y="179218"/>
              <a:ext cx="228506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graphicFrame>
          <p:nvGraphicFramePr>
            <p:cNvPr id="226" name="Table"/>
            <p:cNvGraphicFramePr/>
            <p:nvPr/>
          </p:nvGraphicFramePr>
          <p:xfrm>
            <a:off x="1385416" y="26065"/>
            <a:ext cx="1029319" cy="839533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03085"/>
                  <a:gridCol w="192411"/>
                  <a:gridCol w="278513"/>
                  <a:gridCol w="342607"/>
                </a:tblGrid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227" name="Table"/>
            <p:cNvGraphicFramePr/>
            <p:nvPr/>
          </p:nvGraphicFramePr>
          <p:xfrm>
            <a:off x="2717300" y="28002"/>
            <a:ext cx="650940" cy="45085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189395"/>
                  <a:gridCol w="187835"/>
                  <a:gridCol w="261007"/>
                </a:tblGrid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4300">
                  <a:tc>
                    <a:txBody>
                      <a:bodyPr/>
                      <a:lstStyle/>
                      <a:p>
                        <a:pPr algn="l">
                          <a:lnSpc>
                            <a:spcPct val="90000"/>
                          </a:lnSpc>
                          <a:spcBef>
                            <a:spcPts val="300"/>
                          </a:spcBef>
                          <a:defRPr sz="14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defRPr>
                        </a:pPr>
                        <a:r>
                          <a:rPr>
                            <a:latin typeface="Source Sans Pro Semibold"/>
                            <a:ea typeface="Source Sans Pro Semibold"/>
                            <a:cs typeface="Source Sans Pro Semibold"/>
                            <a:sym typeface="Source Sans Pro Semibold"/>
                          </a:rPr>
                          <a:t>iris   %&gt;%   group_by(Species)   %&gt;%   mutate(…)</a:t>
                        </a:r>
                      </a:p>
                      <a:p>
                        <a:pPr algn="l">
                          <a:lnSpc>
                            <a:spcPct val="90000"/>
                          </a:lnSpc>
                          <a:spcBef>
                            <a:spcPts val="300"/>
                          </a:spcBef>
                          <a:defRPr sz="14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defRPr>
                        </a:pPr>
                        <a:r>
                          <a:rPr>
                            <a:latin typeface="Source Sans Pro Light"/>
                            <a:ea typeface="Source Sans Pro Light"/>
                            <a:cs typeface="Source Sans Pro Light"/>
                            <a:sym typeface="Source Sans Pro Light"/>
                          </a:rPr>
                          <a:t>Compute variable in group-wise fashion.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90000"/>
                          </a:lnSpc>
                          <a:spcBef>
                            <a:spcPts val="300"/>
                          </a:spcBef>
                          <a:defRPr sz="14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defRPr>
                        </a:pPr>
                        <a:r>
                          <a:rPr>
                            <a:latin typeface="Source Sans Pro Semibold"/>
                            <a:ea typeface="Source Sans Pro Semibold"/>
                            <a:cs typeface="Source Sans Pro Semibold"/>
                            <a:sym typeface="Source Sans Pro Semibold"/>
                          </a:rPr>
                          <a:t>iris   %&gt;%   group_by(Species)   %&gt;%   mutate(…)</a:t>
                        </a: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430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l">
                          <a:lnSpc>
                            <a:spcPct val="90000"/>
                          </a:lnSpc>
                          <a:spcBef>
                            <a:spcPts val="300"/>
                          </a:spcBef>
                          <a:defRPr sz="1400">
                            <a:latin typeface="Source Sans Pro"/>
                            <a:ea typeface="Source Sans Pro"/>
                            <a:cs typeface="Source Sans Pro"/>
                            <a:sym typeface="Source Sans Pro"/>
                          </a:defRPr>
                        </a:pPr>
                        <a:r>
                          <a:rPr>
                            <a:latin typeface="Source Sans Pro Light"/>
                            <a:ea typeface="Source Sans Pro Light"/>
                            <a:cs typeface="Source Sans Pro Light"/>
                            <a:sym typeface="Source Sans Pro Light"/>
                          </a:rPr>
                          <a:t>Compute variable in group-wise fashion.</a:t>
                        </a: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07950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228" name="Table"/>
            <p:cNvGraphicFramePr/>
            <p:nvPr/>
          </p:nvGraphicFramePr>
          <p:xfrm>
            <a:off x="25400" y="25400"/>
            <a:ext cx="1029319" cy="839532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03085"/>
                  <a:gridCol w="192411"/>
                  <a:gridCol w="278513"/>
                  <a:gridCol w="342607"/>
                </a:tblGrid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229" name="Line"/>
            <p:cNvSpPr/>
            <p:nvPr/>
          </p:nvSpPr>
          <p:spPr>
            <a:xfrm>
              <a:off x="1108990" y="179218"/>
              <a:ext cx="2285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</p:grpSp>
      <p:grpSp>
        <p:nvGrpSpPr>
          <p:cNvPr id="236" name="Group"/>
          <p:cNvGrpSpPr/>
          <p:nvPr/>
        </p:nvGrpSpPr>
        <p:grpSpPr>
          <a:xfrm>
            <a:off x="4889855" y="9427525"/>
            <a:ext cx="4041453" cy="840198"/>
            <a:chOff x="25400" y="25400"/>
            <a:chExt cx="4041451" cy="840197"/>
          </a:xfrm>
        </p:grpSpPr>
        <p:sp>
          <p:nvSpPr>
            <p:cNvPr id="231" name="Line"/>
            <p:cNvSpPr/>
            <p:nvPr/>
          </p:nvSpPr>
          <p:spPr>
            <a:xfrm>
              <a:off x="2449957" y="439481"/>
              <a:ext cx="2285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graphicFrame>
          <p:nvGraphicFramePr>
            <p:cNvPr id="232" name="Table"/>
            <p:cNvGraphicFramePr/>
            <p:nvPr/>
          </p:nvGraphicFramePr>
          <p:xfrm>
            <a:off x="1385416" y="26065"/>
            <a:ext cx="1029319" cy="839533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03085"/>
                  <a:gridCol w="192411"/>
                  <a:gridCol w="278513"/>
                  <a:gridCol w="342607"/>
                </a:tblGrid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graphicFrame>
          <p:nvGraphicFramePr>
            <p:cNvPr id="233" name="Table"/>
            <p:cNvGraphicFramePr/>
            <p:nvPr/>
          </p:nvGraphicFramePr>
          <p:xfrm>
            <a:off x="25400" y="25400"/>
            <a:ext cx="1029319" cy="839532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03085"/>
                  <a:gridCol w="192411"/>
                  <a:gridCol w="278513"/>
                  <a:gridCol w="342607"/>
                </a:tblGrid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</a:tr>
              </a:tbl>
            </a:graphicData>
          </a:graphic>
        </p:graphicFrame>
        <p:sp>
          <p:nvSpPr>
            <p:cNvPr id="234" name="Line"/>
            <p:cNvSpPr/>
            <p:nvPr/>
          </p:nvSpPr>
          <p:spPr>
            <a:xfrm>
              <a:off x="1108990" y="439481"/>
              <a:ext cx="228505" cy="1"/>
            </a:xfrm>
            <a:prstGeom prst="line">
              <a:avLst/>
            </a:prstGeom>
            <a:noFill/>
            <a:ln w="25400" cap="flat">
              <a:solidFill>
                <a:srgbClr val="53585F"/>
              </a:solidFill>
              <a:prstDash val="solid"/>
              <a:miter lim="400000"/>
              <a:tailEnd type="stealth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effectLst>
                    <a:outerShdw sx="100000" sy="100000" kx="0" ky="0" algn="b" rotWithShape="0" blurRad="38100" dist="12700" dir="540000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</a:p>
          </p:txBody>
        </p:sp>
        <p:graphicFrame>
          <p:nvGraphicFramePr>
            <p:cNvPr id="235" name="Table"/>
            <p:cNvGraphicFramePr/>
            <p:nvPr/>
          </p:nvGraphicFramePr>
          <p:xfrm>
            <a:off x="2720033" y="26065"/>
            <a:ext cx="1346819" cy="839533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03169"/>
                  <a:gridCol w="195161"/>
                  <a:gridCol w="285161"/>
                  <a:gridCol w="345948"/>
                  <a:gridCol w="307848"/>
                </a:tblGrid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6AAA9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AAA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742"/>
                      </a:solidFill>
                    </a:tcPr>
                  </a:tc>
                </a:tr>
                <a:tr h="118118"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600">
                            <a:latin typeface="Helvetica"/>
                            <a:ea typeface="Helvetica"/>
                            <a:cs typeface="Helvetica"/>
                            <a:sym typeface="Helvetica"/>
                          </a:defRPr>
                        </a:pPr>
                      </a:p>
                    </a:txBody>
                    <a:tcPr marL="50800" marR="50800" marT="50800" marB="50800" anchor="ctr" anchorCtr="0" horzOverflow="overflow">
                      <a:solidFill>
                        <a:srgbClr val="407742"/>
                      </a:solidFill>
                    </a:tcPr>
                  </a:tc>
                </a:tr>
              </a:tbl>
            </a:graphicData>
          </a:graphic>
        </p:graphicFrame>
      </p:grpSp>
      <p:sp>
        <p:nvSpPr>
          <p:cNvPr id="237" name="dplyr::summarise(iris, avg = mean(Sepal.Length))…"/>
          <p:cNvSpPr txBox="1"/>
          <p:nvPr/>
        </p:nvSpPr>
        <p:spPr>
          <a:xfrm>
            <a:off x="241971" y="1289891"/>
            <a:ext cx="4278493" cy="17686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summarise(iris, avg = mean(Sepal.Length))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Summarise data into single row of values.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summarise_each(iris, funs(mean))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summary function to each column.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count(iris, Species, wt = Sepal.Length)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Count number of rows with each unique value of variable (with or without weights).</a:t>
            </a:r>
          </a:p>
        </p:txBody>
      </p:sp>
      <p:sp>
        <p:nvSpPr>
          <p:cNvPr id="238" name="dplyr::mutate(iris, sepal = Sepal.Length + Sepal. Width)…"/>
          <p:cNvSpPr txBox="1"/>
          <p:nvPr/>
        </p:nvSpPr>
        <p:spPr>
          <a:xfrm>
            <a:off x="4705420" y="1289891"/>
            <a:ext cx="4555943" cy="17686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mutate(iris, sepal = Sepal.Length + Sepal. Width)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and append one or more new columns.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mutate_each(iris, funs(min_rank))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Apply window function to each column.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transmute(iris, sepal = Sepal.Length + Sepal. Width)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one or more new columns. Drop original columns.</a:t>
            </a:r>
          </a:p>
        </p:txBody>
      </p:sp>
      <p:sp>
        <p:nvSpPr>
          <p:cNvPr id="239" name="Summarise uses summary functions, functions that take a vector of values and return a single value, such as:"/>
          <p:cNvSpPr txBox="1"/>
          <p:nvPr/>
        </p:nvSpPr>
        <p:spPr>
          <a:xfrm>
            <a:off x="272527" y="3714310"/>
            <a:ext cx="4217381" cy="5629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Summarise uses </a:t>
            </a:r>
            <a:r>
              <a:rPr b="1"/>
              <a:t>summary functions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functions that take a vector of values and return a single value, such as:</a:t>
            </a:r>
          </a:p>
        </p:txBody>
      </p:sp>
      <p:sp>
        <p:nvSpPr>
          <p:cNvPr id="240" name="Mutate uses window functions, functions that take a vector of values and return another vector of values, such as:"/>
          <p:cNvSpPr txBox="1"/>
          <p:nvPr/>
        </p:nvSpPr>
        <p:spPr>
          <a:xfrm>
            <a:off x="4714762" y="3670733"/>
            <a:ext cx="4589743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Mutate uses </a:t>
            </a:r>
            <a:r>
              <a:rPr b="1"/>
              <a:t>window functions</a:t>
            </a: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, functions that take a vector of values and return another vector of values, such as:</a:t>
            </a:r>
          </a:p>
        </p:txBody>
      </p:sp>
      <p:grpSp>
        <p:nvGrpSpPr>
          <p:cNvPr id="246" name="Group"/>
          <p:cNvGrpSpPr/>
          <p:nvPr/>
        </p:nvGrpSpPr>
        <p:grpSpPr>
          <a:xfrm>
            <a:off x="5817630" y="3113331"/>
            <a:ext cx="2404982" cy="596932"/>
            <a:chOff x="25400" y="12669"/>
            <a:chExt cx="2404980" cy="596930"/>
          </a:xfrm>
        </p:grpSpPr>
        <p:grpSp>
          <p:nvGrpSpPr>
            <p:cNvPr id="244" name="Group"/>
            <p:cNvGrpSpPr/>
            <p:nvPr/>
          </p:nvGrpSpPr>
          <p:grpSpPr>
            <a:xfrm>
              <a:off x="25400" y="12669"/>
              <a:ext cx="2404981" cy="596931"/>
              <a:chOff x="25400" y="12669"/>
              <a:chExt cx="2404980" cy="596930"/>
            </a:xfrm>
          </p:grpSpPr>
          <p:graphicFrame>
            <p:nvGraphicFramePr>
              <p:cNvPr id="241" name="Table"/>
              <p:cNvGraphicFramePr/>
              <p:nvPr/>
            </p:nvGraphicFramePr>
            <p:xfrm>
              <a:off x="2188462" y="25400"/>
              <a:ext cx="241919" cy="5842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0" lastCol="0" lastRow="0" bandCol="0" bandRow="0" rtl="0">
                    <a:tableStyleId>{33BA23B1-9221-436E-865A-0063620EA4FD}</a:tableStyleId>
                  </a:tblPr>
                  <a:tblGrid>
                    <a:gridCol w="181337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</a:tbl>
              </a:graphicData>
            </a:graphic>
          </p:graphicFrame>
          <p:graphicFrame>
            <p:nvGraphicFramePr>
              <p:cNvPr id="242" name="Table"/>
              <p:cNvGraphicFramePr/>
              <p:nvPr/>
            </p:nvGraphicFramePr>
            <p:xfrm>
              <a:off x="25400" y="25400"/>
              <a:ext cx="241919" cy="5842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0" lastCol="0" lastRow="0" bandCol="0" bandRow="0" rtl="0">
                    <a:tableStyleId>{33BA23B1-9221-436E-865A-0063620EA4FD}</a:tableStyleId>
                  </a:tblPr>
                  <a:tblGrid>
                    <a:gridCol w="181337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</a:tbl>
              </a:graphicData>
            </a:graphic>
          </p:graphicFrame>
          <p:sp>
            <p:nvSpPr>
              <p:cNvPr id="243" name="Arrow"/>
              <p:cNvSpPr/>
              <p:nvPr/>
            </p:nvSpPr>
            <p:spPr>
              <a:xfrm>
                <a:off x="303728" y="12669"/>
                <a:ext cx="1794094" cy="588787"/>
              </a:xfrm>
              <a:prstGeom prst="rightArrow">
                <a:avLst>
                  <a:gd name="adj1" fmla="val 74294"/>
                  <a:gd name="adj2" fmla="val 30166"/>
                </a:avLst>
              </a:prstGeom>
              <a:gradFill flip="none" rotWithShape="1">
                <a:gsLst>
                  <a:gs pos="0">
                    <a:schemeClr val="accent1"/>
                  </a:gs>
                  <a:gs pos="50845">
                    <a:srgbClr val="6C9DCB"/>
                  </a:gs>
                  <a:gs pos="100000">
                    <a:srgbClr val="D6D6D6"/>
                  </a:gs>
                </a:gsLst>
                <a:lin ang="10800000" scaled="0"/>
              </a:gradFill>
              <a:ln w="12700" cap="flat">
                <a:noFill/>
                <a:miter lim="400000"/>
              </a:ln>
              <a:effectLst/>
            </p:spPr>
            <p:txBody>
              <a:bodyPr wrap="square" lIns="54570" tIns="54570" rIns="54570" bIns="54570" numCol="1" anchor="ctr">
                <a:noAutofit/>
              </a:bodyPr>
              <a:lstStyle/>
              <a:p>
                <a:pPr>
                  <a:defRPr sz="2600"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245" name="window…"/>
            <p:cNvSpPr txBox="1"/>
            <p:nvPr/>
          </p:nvSpPr>
          <p:spPr>
            <a:xfrm>
              <a:off x="803847" y="54649"/>
              <a:ext cx="783969" cy="5130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lnSpc>
                  <a:spcPct val="60000"/>
                </a:lnSpc>
                <a:spcBef>
                  <a:spcPts val="300"/>
                </a:spcBef>
                <a:defRPr sz="14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window</a:t>
              </a:r>
              <a:endParaRPr b="1"/>
            </a:p>
            <a:p>
              <a:pPr>
                <a:lnSpc>
                  <a:spcPct val="60000"/>
                </a:lnSpc>
                <a:spcBef>
                  <a:spcPts val="300"/>
                </a:spcBef>
                <a:defRPr sz="14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function</a:t>
              </a:r>
            </a:p>
          </p:txBody>
        </p:sp>
      </p:grpSp>
      <p:grpSp>
        <p:nvGrpSpPr>
          <p:cNvPr id="253" name="Group"/>
          <p:cNvGrpSpPr/>
          <p:nvPr/>
        </p:nvGrpSpPr>
        <p:grpSpPr>
          <a:xfrm>
            <a:off x="1213073" y="3135103"/>
            <a:ext cx="2404981" cy="584201"/>
            <a:chOff x="25400" y="25400"/>
            <a:chExt cx="2404980" cy="584199"/>
          </a:xfrm>
        </p:grpSpPr>
        <p:sp>
          <p:nvSpPr>
            <p:cNvPr id="247" name="Triangle"/>
            <p:cNvSpPr/>
            <p:nvPr/>
          </p:nvSpPr>
          <p:spPr>
            <a:xfrm rot="5400000">
              <a:off x="910142" y="-591368"/>
              <a:ext cx="566803" cy="1805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10020">
                  <a:schemeClr val="accent1"/>
                </a:gs>
                <a:gs pos="54709">
                  <a:srgbClr val="6C9DCB"/>
                </a:gs>
                <a:gs pos="100000">
                  <a:srgbClr val="D6D6D6"/>
                </a:gs>
              </a:gsLst>
              <a:path path="shape">
                <a:fillToRect l="50000" t="22662" r="50000" b="77337"/>
              </a:path>
            </a:gra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grpSp>
          <p:nvGrpSpPr>
            <p:cNvPr id="250" name="Group"/>
            <p:cNvGrpSpPr/>
            <p:nvPr/>
          </p:nvGrpSpPr>
          <p:grpSpPr>
            <a:xfrm>
              <a:off x="25400" y="25400"/>
              <a:ext cx="2404981" cy="584200"/>
              <a:chOff x="25400" y="25400"/>
              <a:chExt cx="2404980" cy="584199"/>
            </a:xfrm>
          </p:grpSpPr>
          <p:graphicFrame>
            <p:nvGraphicFramePr>
              <p:cNvPr id="248" name="Table"/>
              <p:cNvGraphicFramePr/>
              <p:nvPr/>
            </p:nvGraphicFramePr>
            <p:xfrm>
              <a:off x="25400" y="25400"/>
              <a:ext cx="241919" cy="5842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0" lastCol="0" lastRow="0" bandCol="0" bandRow="0" rtl="0">
                    <a:tableStyleId>{33BA23B1-9221-436E-865A-0063620EA4FD}</a:tableStyleId>
                  </a:tblPr>
                  <a:tblGrid>
                    <a:gridCol w="181337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/>
                    </a:tc>
                  </a:tr>
                </a:tbl>
              </a:graphicData>
            </a:graphic>
          </p:graphicFrame>
          <p:graphicFrame>
            <p:nvGraphicFramePr>
              <p:cNvPr id="249" name="Table"/>
              <p:cNvGraphicFramePr/>
              <p:nvPr/>
            </p:nvGraphicFramePr>
            <p:xfrm>
              <a:off x="2188462" y="254000"/>
              <a:ext cx="241919" cy="127000"/>
            </p:xfrm>
            <a:graphic xmlns:a="http://schemas.openxmlformats.org/drawingml/2006/main">
              <a:graphicData uri="http://schemas.openxmlformats.org/drawingml/2006/table">
                <a:tbl>
                  <a:tblPr firstCol="0" firstRow="0" lastCol="0" lastRow="0" bandCol="0" bandRow="0" rtl="0">
                    <a:tableStyleId>{33BA23B1-9221-436E-865A-0063620EA4FD}</a:tableStyleId>
                  </a:tblPr>
                  <a:tblGrid>
                    <a:gridCol w="181337"/>
                  </a:tblGrid>
                  <a:tr h="114300">
                    <a:tc>
                      <a:txBody>
                        <a:bodyPr/>
                        <a:lstStyle/>
                        <a:p>
                          <a:pPr defTabSz="914400">
                            <a:defRPr sz="3600">
                              <a:latin typeface="Helvetica"/>
                              <a:ea typeface="Helvetica"/>
                              <a:cs typeface="Helvetica"/>
                              <a:sym typeface="Helvetica"/>
                            </a:defRPr>
                          </a:pPr>
                        </a:p>
                      </a:txBody>
                      <a:tcPr marL="50800" marR="50800" marT="50800" marB="50800" anchor="ctr" anchorCtr="0" horzOverflow="overflow">
                        <a:solidFill>
                          <a:srgbClr val="78AAD6"/>
                        </a:solidFill>
                      </a:tcPr>
                    </a:tc>
                  </a:tr>
                </a:tbl>
              </a:graphicData>
            </a:graphic>
          </p:graphicFrame>
        </p:grpSp>
        <p:sp>
          <p:nvSpPr>
            <p:cNvPr id="251" name="Triangle"/>
            <p:cNvSpPr/>
            <p:nvPr/>
          </p:nvSpPr>
          <p:spPr>
            <a:xfrm rot="5400000">
              <a:off x="1818624" y="166581"/>
              <a:ext cx="251183" cy="289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52" name="summary…"/>
            <p:cNvSpPr txBox="1"/>
            <p:nvPr/>
          </p:nvSpPr>
          <p:spPr>
            <a:xfrm>
              <a:off x="320604" y="32908"/>
              <a:ext cx="900250" cy="5130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/>
            <a:p>
              <a:pPr>
                <a:lnSpc>
                  <a:spcPct val="60000"/>
                </a:lnSpc>
                <a:spcBef>
                  <a:spcPts val="300"/>
                </a:spcBef>
                <a:defRPr sz="14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summary</a:t>
              </a:r>
              <a:endParaRPr b="1"/>
            </a:p>
            <a:p>
              <a:pPr>
                <a:lnSpc>
                  <a:spcPct val="60000"/>
                </a:lnSpc>
                <a:spcBef>
                  <a:spcPts val="300"/>
                </a:spcBef>
                <a:defRPr sz="1400">
                  <a:solidFill>
                    <a:srgbClr val="FFFFFF"/>
                  </a:solidFill>
                  <a:latin typeface="Source Sans Pro"/>
                  <a:ea typeface="Source Sans Pro"/>
                  <a:cs typeface="Source Sans Pro"/>
                  <a:sym typeface="Source Sans Pro"/>
                </a:defRPr>
              </a:pPr>
              <a:r>
                <a:rPr b="1"/>
                <a:t>function</a:t>
              </a:r>
            </a:p>
          </p:txBody>
        </p:sp>
      </p:grpSp>
      <p:sp>
        <p:nvSpPr>
          <p:cNvPr id="254" name="dplyr::first…"/>
          <p:cNvSpPr txBox="1"/>
          <p:nvPr/>
        </p:nvSpPr>
        <p:spPr>
          <a:xfrm>
            <a:off x="348418" y="4243019"/>
            <a:ext cx="1786810" cy="30935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first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First value of a vector.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last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Last value of a vector.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nth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Nth value of a vector.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# of values in a vector.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n_distinct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# of distinct values in a vector.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IQR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IQR of a vector.</a:t>
            </a:r>
          </a:p>
        </p:txBody>
      </p:sp>
      <p:sp>
        <p:nvSpPr>
          <p:cNvPr id="255" name="min…"/>
          <p:cNvSpPr txBox="1"/>
          <p:nvPr/>
        </p:nvSpPr>
        <p:spPr>
          <a:xfrm>
            <a:off x="2277041" y="4243019"/>
            <a:ext cx="2141550" cy="3093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min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Minimum value in a vector.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max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Maximum value in a vector.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mean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Mean value of a vector.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median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Median value of a vector.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var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Variance of a vector.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sd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Standard deviation of a vector.</a:t>
            </a:r>
          </a:p>
        </p:txBody>
      </p:sp>
      <p:sp>
        <p:nvSpPr>
          <p:cNvPr id="256" name="Rounded Rectangle"/>
          <p:cNvSpPr/>
          <p:nvPr/>
        </p:nvSpPr>
        <p:spPr>
          <a:xfrm>
            <a:off x="4522305" y="5809678"/>
            <a:ext cx="4820300" cy="2991594"/>
          </a:xfrm>
          <a:prstGeom prst="roundRect">
            <a:avLst>
              <a:gd name="adj" fmla="val 2117"/>
            </a:avLst>
          </a:prstGeom>
          <a:solidFill>
            <a:srgbClr val="FFFFFF"/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sp>
        <p:nvSpPr>
          <p:cNvPr id="257" name="dplyr::lead…"/>
          <p:cNvSpPr txBox="1"/>
          <p:nvPr/>
        </p:nvSpPr>
        <p:spPr>
          <a:xfrm>
            <a:off x="4983445" y="3506297"/>
            <a:ext cx="2391664" cy="6082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lead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Copy with values shifted by 1.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lag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Copy with values lagged by 1.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dense_rank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Ranks with no gaps.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min_rank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Ranks. Ties get min rank.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percent_rank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Ranks rescaled to [0, 1].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row_number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Ranks. Ties got to first value.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rgbClr val="D77A00"/>
                </a:solidFill>
              </a:rPr>
              <a:t>dplyr</a:t>
            </a: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ntile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Bin vector into n buckets.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between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Are values between a and b?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cume_dist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Cumulative distribution.</a:t>
            </a:r>
          </a:p>
        </p:txBody>
      </p:sp>
      <p:sp>
        <p:nvSpPr>
          <p:cNvPr id="258" name="dplyr::cumall…"/>
          <p:cNvSpPr txBox="1"/>
          <p:nvPr/>
        </p:nvSpPr>
        <p:spPr>
          <a:xfrm>
            <a:off x="7388496" y="3506297"/>
            <a:ext cx="1554893" cy="6082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cumall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Cumulative </a:t>
            </a:r>
            <a:r>
              <a:rPr>
                <a:latin typeface="Menlo"/>
                <a:ea typeface="Menlo"/>
                <a:cs typeface="Menlo"/>
                <a:sym typeface="Menlo"/>
              </a:rPr>
              <a:t>all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cumany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Cumulative </a:t>
            </a:r>
            <a:r>
              <a:rPr>
                <a:latin typeface="Menlo"/>
                <a:ea typeface="Menlo"/>
                <a:cs typeface="Menlo"/>
                <a:sym typeface="Menlo"/>
              </a:rPr>
              <a:t>any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cummean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Cumulative </a:t>
            </a:r>
            <a:r>
              <a:rPr>
                <a:latin typeface="Menlo"/>
                <a:ea typeface="Menlo"/>
                <a:cs typeface="Menlo"/>
                <a:sym typeface="Menlo"/>
              </a:rPr>
              <a:t>mean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cumsum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Cumulative </a:t>
            </a:r>
            <a:r>
              <a:rPr>
                <a:latin typeface="Menlo"/>
                <a:ea typeface="Menlo"/>
                <a:cs typeface="Menlo"/>
                <a:sym typeface="Menlo"/>
              </a:rPr>
              <a:t>sum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cummax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Cumulative </a:t>
            </a:r>
            <a:r>
              <a:rPr>
                <a:latin typeface="Menlo"/>
                <a:ea typeface="Menlo"/>
                <a:cs typeface="Menlo"/>
                <a:sym typeface="Menlo"/>
              </a:rPr>
              <a:t>max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cummin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Cumulative </a:t>
            </a:r>
            <a:r>
              <a:rPr>
                <a:latin typeface="Menlo"/>
                <a:ea typeface="Menlo"/>
                <a:cs typeface="Menlo"/>
                <a:sym typeface="Menlo"/>
              </a:rPr>
              <a:t>min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cumprod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Cumulative </a:t>
            </a:r>
            <a:r>
              <a:rPr>
                <a:latin typeface="Menlo"/>
                <a:ea typeface="Menlo"/>
                <a:cs typeface="Menlo"/>
                <a:sym typeface="Menlo"/>
              </a:rPr>
              <a:t>prod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pmax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Element-wise </a:t>
            </a:r>
            <a:r>
              <a:rPr>
                <a:latin typeface="Menlo"/>
                <a:ea typeface="Menlo"/>
                <a:cs typeface="Menlo"/>
                <a:sym typeface="Menlo"/>
              </a:rPr>
              <a:t>max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pmin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Element-wise </a:t>
            </a:r>
            <a:r>
              <a:rPr>
                <a:latin typeface="Menlo"/>
                <a:ea typeface="Menlo"/>
                <a:cs typeface="Menlo"/>
                <a:sym typeface="Menlo"/>
              </a:rPr>
              <a:t>min</a:t>
            </a:r>
          </a:p>
        </p:txBody>
      </p:sp>
      <p:sp>
        <p:nvSpPr>
          <p:cNvPr id="259" name="iris   %&gt;%   group_by(Species)   %&gt;%   mutate(…)…"/>
          <p:cNvSpPr txBox="1"/>
          <p:nvPr/>
        </p:nvSpPr>
        <p:spPr>
          <a:xfrm>
            <a:off x="4870387" y="8771479"/>
            <a:ext cx="4278493" cy="650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iris   %&gt;%   group_by(Species)   %&gt;%   mutate(…)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Compute new variables by group.</a:t>
            </a:r>
          </a:p>
        </p:txBody>
      </p:sp>
      <p:grpSp>
        <p:nvGrpSpPr>
          <p:cNvPr id="264" name="Group"/>
          <p:cNvGrpSpPr/>
          <p:nvPr/>
        </p:nvGrpSpPr>
        <p:grpSpPr>
          <a:xfrm>
            <a:off x="10429167" y="840947"/>
            <a:ext cx="2361957" cy="703557"/>
            <a:chOff x="25400" y="25400"/>
            <a:chExt cx="2361956" cy="703556"/>
          </a:xfrm>
        </p:grpSpPr>
        <p:graphicFrame>
          <p:nvGraphicFramePr>
            <p:cNvPr id="260" name="Table"/>
            <p:cNvGraphicFramePr/>
            <p:nvPr/>
          </p:nvGraphicFramePr>
          <p:xfrm>
            <a:off x="25400" y="30495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66215"/>
                  <a:gridCol w="366872"/>
                </a:tblGrid>
                <a:tr h="1524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x1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x2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261" name="Table"/>
            <p:cNvGraphicFramePr/>
            <p:nvPr/>
          </p:nvGraphicFramePr>
          <p:xfrm>
            <a:off x="1281313" y="25400"/>
            <a:ext cx="650940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66215"/>
                  <a:gridCol w="366872"/>
                </a:tblGrid>
                <a:tr h="152400"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x1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chemeClr val="accent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x3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chemeClr val="accent1"/>
                      </a:solidFill>
                    </a:tcPr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F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T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78AAD6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262" name="+"/>
            <p:cNvSpPr txBox="1"/>
            <p:nvPr/>
          </p:nvSpPr>
          <p:spPr>
            <a:xfrm>
              <a:off x="756719" y="119435"/>
              <a:ext cx="426363" cy="6095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>
                  <a:solidFill>
                    <a:srgbClr val="53585F"/>
                  </a:solidFill>
                  <a:latin typeface="ChunkFive-Roman"/>
                  <a:ea typeface="ChunkFive-Roman"/>
                  <a:cs typeface="ChunkFive-Roman"/>
                  <a:sym typeface="ChunkFive-Roman"/>
                </a:defRPr>
              </a:lvl1pPr>
            </a:lstStyle>
            <a:p>
              <a:pPr/>
              <a:r>
                <a:t>+</a:t>
              </a:r>
            </a:p>
          </p:txBody>
        </p:sp>
        <p:sp>
          <p:nvSpPr>
            <p:cNvPr id="263" name="="/>
            <p:cNvSpPr txBox="1"/>
            <p:nvPr/>
          </p:nvSpPr>
          <p:spPr>
            <a:xfrm>
              <a:off x="2023250" y="119435"/>
              <a:ext cx="364107" cy="6095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>
                  <a:solidFill>
                    <a:srgbClr val="53585F"/>
                  </a:solidFill>
                  <a:latin typeface="ChunkFive-Roman"/>
                  <a:ea typeface="ChunkFive-Roman"/>
                  <a:cs typeface="ChunkFive-Roman"/>
                  <a:sym typeface="ChunkFive-Roman"/>
                </a:defRPr>
              </a:lvl1pPr>
            </a:lstStyle>
            <a:p>
              <a:pPr/>
              <a:r>
                <a:t>=</a:t>
              </a:r>
            </a:p>
          </p:txBody>
        </p:sp>
      </p:grpSp>
      <p:graphicFrame>
        <p:nvGraphicFramePr>
          <p:cNvPr id="265" name="Table"/>
          <p:cNvGraphicFramePr/>
          <p:nvPr/>
        </p:nvGraphicFramePr>
        <p:xfrm>
          <a:off x="9578825" y="1734382"/>
          <a:ext cx="727139" cy="5080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21057"/>
                <a:gridCol w="234632"/>
                <a:gridCol w="260032"/>
              </a:tblGrid>
              <a:tr h="1270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x3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F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solidFill>
                            <a:srgbClr val="A6AAA9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</a:tr>
            </a:tbl>
          </a:graphicData>
        </a:graphic>
      </p:graphicFrame>
      <p:graphicFrame>
        <p:nvGraphicFramePr>
          <p:cNvPr id="266" name="Table"/>
          <p:cNvGraphicFramePr/>
          <p:nvPr/>
        </p:nvGraphicFramePr>
        <p:xfrm>
          <a:off x="9578825" y="2366784"/>
          <a:ext cx="727139" cy="5080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21057"/>
                <a:gridCol w="234632"/>
                <a:gridCol w="260032"/>
              </a:tblGrid>
              <a:tr h="127000"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x3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F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solidFill>
                            <a:srgbClr val="A6AAA9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</a:tr>
            </a:tbl>
          </a:graphicData>
        </a:graphic>
      </p:graphicFrame>
      <p:graphicFrame>
        <p:nvGraphicFramePr>
          <p:cNvPr id="267" name="Table"/>
          <p:cNvGraphicFramePr/>
          <p:nvPr/>
        </p:nvGraphicFramePr>
        <p:xfrm>
          <a:off x="9578825" y="2990252"/>
          <a:ext cx="727139" cy="3810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21057"/>
                <a:gridCol w="234632"/>
                <a:gridCol w="260032"/>
              </a:tblGrid>
              <a:tr h="1270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x3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F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</a:tbl>
          </a:graphicData>
        </a:graphic>
      </p:graphicFrame>
      <p:sp>
        <p:nvSpPr>
          <p:cNvPr id="268" name="Rounded Rectangle"/>
          <p:cNvSpPr/>
          <p:nvPr/>
        </p:nvSpPr>
        <p:spPr>
          <a:xfrm>
            <a:off x="9436927" y="5556956"/>
            <a:ext cx="4300838" cy="4824998"/>
          </a:xfrm>
          <a:prstGeom prst="roundRect">
            <a:avLst>
              <a:gd name="adj" fmla="val 1472"/>
            </a:avLst>
          </a:prstGeom>
          <a:solidFill>
            <a:schemeClr val="accent4">
              <a:hueOff val="384618"/>
              <a:satOff val="3869"/>
              <a:lumOff val="5802"/>
              <a:alpha val="20000"/>
            </a:schemeClr>
          </a:solidFill>
          <a:ln w="12700">
            <a:miter lim="400000"/>
          </a:ln>
        </p:spPr>
        <p:txBody>
          <a:bodyPr lIns="54570" tIns="54570" rIns="54570" bIns="54570" anchor="ctr"/>
          <a:lstStyle/>
          <a:p>
            <a:pPr algn="l">
              <a:defRPr sz="1000">
                <a:latin typeface="Menlo"/>
                <a:ea typeface="Menlo"/>
                <a:cs typeface="Menlo"/>
                <a:sym typeface="Menlo"/>
              </a:defRPr>
            </a:pPr>
          </a:p>
        </p:txBody>
      </p:sp>
      <p:graphicFrame>
        <p:nvGraphicFramePr>
          <p:cNvPr id="269" name="Table"/>
          <p:cNvGraphicFramePr/>
          <p:nvPr/>
        </p:nvGraphicFramePr>
        <p:xfrm>
          <a:off x="9555953" y="3524486"/>
          <a:ext cx="7525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21057"/>
                <a:gridCol w="260032"/>
                <a:gridCol w="260032"/>
              </a:tblGrid>
              <a:tr h="12192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x3</a:t>
                      </a:r>
                    </a:p>
                  </a:txBody>
                  <a:tcPr marL="0" marR="0" marT="0" marB="0" anchor="ctr" anchorCtr="0" horzOverflow="overflow">
                    <a:solidFill>
                      <a:schemeClr val="accent1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F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solidFill>
                            <a:srgbClr val="A6AAA9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solidFill>
                            <a:srgbClr val="A6AAA9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NA</a:t>
                      </a:r>
                    </a:p>
                  </a:txBody>
                  <a:tcPr marL="0" marR="0" marT="0" marB="0" anchor="ctr" anchorCtr="0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</a:t>
                      </a:r>
                    </a:p>
                  </a:txBody>
                  <a:tcPr marL="0" marR="0" marT="0" marB="0" anchor="ctr" anchorCtr="0" horzOverflow="overflow">
                    <a:solidFill>
                      <a:srgbClr val="78AAD6"/>
                    </a:solidFill>
                  </a:tcPr>
                </a:tc>
              </a:tr>
            </a:tbl>
          </a:graphicData>
        </a:graphic>
      </p:graphicFrame>
      <p:grpSp>
        <p:nvGrpSpPr>
          <p:cNvPr id="274" name="Group"/>
          <p:cNvGrpSpPr/>
          <p:nvPr/>
        </p:nvGrpSpPr>
        <p:grpSpPr>
          <a:xfrm>
            <a:off x="10429167" y="5829639"/>
            <a:ext cx="2361957" cy="703557"/>
            <a:chOff x="25400" y="25400"/>
            <a:chExt cx="2361956" cy="703556"/>
          </a:xfrm>
        </p:grpSpPr>
        <p:graphicFrame>
          <p:nvGraphicFramePr>
            <p:cNvPr id="270" name="Table"/>
            <p:cNvGraphicFramePr/>
            <p:nvPr/>
          </p:nvGraphicFramePr>
          <p:xfrm>
            <a:off x="25400" y="30495"/>
            <a:ext cx="650939" cy="609601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66215"/>
                  <a:gridCol w="366872"/>
                </a:tblGrid>
                <a:tr h="152400"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x1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x2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A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1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/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/>
                  </a:tc>
                </a:tr>
              </a:tbl>
            </a:graphicData>
          </a:graphic>
        </p:graphicFrame>
        <p:graphicFrame>
          <p:nvGraphicFramePr>
            <p:cNvPr id="271" name="Table"/>
            <p:cNvGraphicFramePr/>
            <p:nvPr/>
          </p:nvGraphicFramePr>
          <p:xfrm>
            <a:off x="1281313" y="25400"/>
            <a:ext cx="650940" cy="609600"/>
          </p:xfrm>
          <a:graphic xmlns:a="http://schemas.openxmlformats.org/drawingml/2006/main">
            <a:graphicData uri="http://schemas.openxmlformats.org/drawingml/2006/table">
              <a:tbl>
                <a:tblPr firstCol="0" firstRow="1" lastCol="0" lastRow="0" bandCol="0" bandRow="0" rtl="0">
                  <a:tableStyleId>{33BA23B1-9221-436E-865A-0063620EA4FD}</a:tableStyleId>
                </a:tblPr>
                <a:tblGrid>
                  <a:gridCol w="266215"/>
                  <a:gridCol w="366872"/>
                </a:tblGrid>
                <a:tr h="152400">
                  <a:tc>
                    <a:txBody>
                      <a:bodyPr/>
                      <a:lstStyle/>
                      <a:p>
                        <a:pPr defTabSz="457200">
                          <a:tabLst>
                            <a:tab pos="355600" algn="l"/>
                            <a:tab pos="711200" algn="l"/>
                            <a:tab pos="1066800" algn="l"/>
                            <a:tab pos="1422400" algn="l"/>
                            <a:tab pos="1778000" algn="l"/>
                            <a:tab pos="2133600" algn="l"/>
                            <a:tab pos="2489200" algn="l"/>
                            <a:tab pos="2844800" algn="l"/>
                            <a:tab pos="3200400" algn="l"/>
                            <a:tab pos="3556000" algn="l"/>
                            <a:tab pos="3911600" algn="l"/>
                            <a:tab pos="4267200" algn="l"/>
                          </a:tabLst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x1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407742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b="0" sz="1800">
                            <a:solidFill>
                              <a:srgbClr val="000000"/>
                            </a:solidFill>
                          </a:defRPr>
                        </a:pPr>
                        <a:r>
                          <a:rPr b="1" sz="1000">
                            <a:solidFill>
                              <a:srgbClr val="FFFFFF"/>
                            </a:solidFill>
                            <a:sym typeface="Helvetica"/>
                          </a:rPr>
                          <a:t>x2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407742"/>
                      </a:solidFill>
                    </a:tcPr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B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2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C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3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  <a:tr h="152400"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D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1800"/>
                        </a:pPr>
                        <a:r>
                          <a:rPr sz="1000">
                            <a:latin typeface="Helvetica"/>
                            <a:ea typeface="Helvetica"/>
                            <a:cs typeface="Helvetica"/>
                            <a:sym typeface="Helvetica"/>
                          </a:rPr>
                          <a:t>4</a:t>
                        </a:r>
                      </a:p>
                    </a:txBody>
                    <a:tcPr marL="0" marR="0" marT="0" marB="0" anchor="ctr" anchorCtr="0" horzOverflow="overflow">
                      <a:solidFill>
                        <a:srgbClr val="A8D379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272" name="+"/>
            <p:cNvSpPr txBox="1"/>
            <p:nvPr/>
          </p:nvSpPr>
          <p:spPr>
            <a:xfrm>
              <a:off x="756719" y="119435"/>
              <a:ext cx="426363" cy="6095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>
                  <a:solidFill>
                    <a:srgbClr val="53585F"/>
                  </a:solidFill>
                  <a:latin typeface="ChunkFive-Roman"/>
                  <a:ea typeface="ChunkFive-Roman"/>
                  <a:cs typeface="ChunkFive-Roman"/>
                  <a:sym typeface="ChunkFive-Roman"/>
                </a:defRPr>
              </a:lvl1pPr>
            </a:lstStyle>
            <a:p>
              <a:pPr/>
              <a:r>
                <a:t>+</a:t>
              </a:r>
            </a:p>
          </p:txBody>
        </p:sp>
        <p:sp>
          <p:nvSpPr>
            <p:cNvPr id="273" name="="/>
            <p:cNvSpPr txBox="1"/>
            <p:nvPr/>
          </p:nvSpPr>
          <p:spPr>
            <a:xfrm>
              <a:off x="2023250" y="119435"/>
              <a:ext cx="364107" cy="6095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>
                  <a:solidFill>
                    <a:srgbClr val="53585F"/>
                  </a:solidFill>
                  <a:latin typeface="ChunkFive-Roman"/>
                  <a:ea typeface="ChunkFive-Roman"/>
                  <a:cs typeface="ChunkFive-Roman"/>
                  <a:sym typeface="ChunkFive-Roman"/>
                </a:defRPr>
              </a:lvl1pPr>
            </a:lstStyle>
            <a:p>
              <a:pPr/>
              <a:r>
                <a:t>=</a:t>
              </a:r>
            </a:p>
          </p:txBody>
        </p:sp>
      </p:grpSp>
      <p:graphicFrame>
        <p:nvGraphicFramePr>
          <p:cNvPr id="275" name="Table"/>
          <p:cNvGraphicFramePr/>
          <p:nvPr/>
        </p:nvGraphicFramePr>
        <p:xfrm>
          <a:off x="9562303" y="6788047"/>
          <a:ext cx="650940" cy="3810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66215"/>
                <a:gridCol w="366872"/>
              </a:tblGrid>
              <a:tr h="1270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graphicFrame>
        <p:nvGraphicFramePr>
          <p:cNvPr id="276" name="Table"/>
          <p:cNvGraphicFramePr/>
          <p:nvPr/>
        </p:nvGraphicFramePr>
        <p:xfrm>
          <a:off x="9562303" y="7310654"/>
          <a:ext cx="650940" cy="6096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66215"/>
                <a:gridCol w="366872"/>
              </a:tblGrid>
              <a:tr h="12192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</a:tr>
              <a:tr h="12192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2192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  <a:tr h="12192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</a:tr>
              <a:tr h="12192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7" name="Table"/>
          <p:cNvGraphicFramePr/>
          <p:nvPr/>
        </p:nvGraphicFramePr>
        <p:xfrm>
          <a:off x="9562303" y="8065281"/>
          <a:ext cx="650940" cy="2540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66215"/>
                <a:gridCol w="366872"/>
              </a:tblGrid>
              <a:tr h="1270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graphicFrame>
        <p:nvGraphicFramePr>
          <p:cNvPr id="278" name="Table"/>
          <p:cNvGraphicFramePr/>
          <p:nvPr/>
        </p:nvGraphicFramePr>
        <p:xfrm>
          <a:off x="10197303" y="8863036"/>
          <a:ext cx="650940" cy="79375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66215"/>
                <a:gridCol w="366872"/>
              </a:tblGrid>
              <a:tr h="1143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7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7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  <a:tr h="11430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  <a:tr h="107950"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7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79" name="Table"/>
          <p:cNvGraphicFramePr/>
          <p:nvPr/>
        </p:nvGraphicFramePr>
        <p:xfrm>
          <a:off x="9553666" y="9794141"/>
          <a:ext cx="1278393" cy="5080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66700"/>
                <a:gridCol w="368300"/>
                <a:gridCol w="266700"/>
                <a:gridCol w="368300"/>
              </a:tblGrid>
              <a:tr h="1270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tabLst>
                          <a:tab pos="355600" algn="l"/>
                          <a:tab pos="711200" algn="l"/>
                          <a:tab pos="1066800" algn="l"/>
                          <a:tab pos="1422400" algn="l"/>
                          <a:tab pos="1778000" algn="l"/>
                          <a:tab pos="2133600" algn="l"/>
                          <a:tab pos="2489200" algn="l"/>
                          <a:tab pos="2844800" algn="l"/>
                          <a:tab pos="3200400" algn="l"/>
                          <a:tab pos="3556000" algn="l"/>
                          <a:tab pos="3911600" algn="l"/>
                          <a:tab pos="4267200" algn="l"/>
                        </a:tabLst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>
                    <a:solidFill>
                      <a:srgbClr val="407742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>
                    <a:solidFill>
                      <a:srgbClr val="407742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D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4</a:t>
                      </a:r>
                    </a:p>
                  </a:txBody>
                  <a:tcPr marL="0" marR="0" marT="0" marB="0" anchor="ctr" anchorCtr="0" horzOverflow="overflow">
                    <a:solidFill>
                      <a:srgbClr val="A8D379"/>
                    </a:solidFill>
                  </a:tcPr>
                </a:tc>
              </a:tr>
            </a:tbl>
          </a:graphicData>
        </a:graphic>
      </p:graphicFrame>
      <p:grpSp>
        <p:nvGrpSpPr>
          <p:cNvPr id="282" name="Group"/>
          <p:cNvGrpSpPr/>
          <p:nvPr/>
        </p:nvGrpSpPr>
        <p:grpSpPr>
          <a:xfrm>
            <a:off x="9435399" y="1431578"/>
            <a:ext cx="4303893" cy="286942"/>
            <a:chOff x="0" y="0"/>
            <a:chExt cx="4303891" cy="286940"/>
          </a:xfrm>
        </p:grpSpPr>
        <p:sp>
          <p:nvSpPr>
            <p:cNvPr id="280" name="Line"/>
            <p:cNvSpPr/>
            <p:nvPr/>
          </p:nvSpPr>
          <p:spPr>
            <a:xfrm flipV="1">
              <a:off x="0" y="232885"/>
              <a:ext cx="4303892" cy="1"/>
            </a:xfrm>
            <a:prstGeom prst="line">
              <a:avLst/>
            </a:prstGeom>
            <a:noFill/>
            <a:ln w="12700" cap="flat">
              <a:solidFill>
                <a:schemeClr val="accent4">
                  <a:hueOff val="384618"/>
                  <a:satOff val="3869"/>
                  <a:lumOff val="5802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81" name="Mutating Joins"/>
            <p:cNvSpPr txBox="1"/>
            <p:nvPr/>
          </p:nvSpPr>
          <p:spPr>
            <a:xfrm>
              <a:off x="75870" y="-1"/>
              <a:ext cx="1112747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200"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</a:defRPr>
              </a:lvl1pPr>
            </a:lstStyle>
            <a:p>
              <a:pPr/>
              <a:r>
                <a:t>Mutating Joins</a:t>
              </a:r>
            </a:p>
          </p:txBody>
        </p:sp>
      </p:grpSp>
      <p:grpSp>
        <p:nvGrpSpPr>
          <p:cNvPr id="285" name="Group"/>
          <p:cNvGrpSpPr/>
          <p:nvPr/>
        </p:nvGrpSpPr>
        <p:grpSpPr>
          <a:xfrm>
            <a:off x="9435399" y="4207281"/>
            <a:ext cx="4303893" cy="286941"/>
            <a:chOff x="0" y="0"/>
            <a:chExt cx="4303891" cy="286940"/>
          </a:xfrm>
        </p:grpSpPr>
        <p:sp>
          <p:nvSpPr>
            <p:cNvPr id="283" name="Line"/>
            <p:cNvSpPr/>
            <p:nvPr/>
          </p:nvSpPr>
          <p:spPr>
            <a:xfrm flipV="1">
              <a:off x="0" y="232885"/>
              <a:ext cx="4303892" cy="1"/>
            </a:xfrm>
            <a:prstGeom prst="line">
              <a:avLst/>
            </a:prstGeom>
            <a:noFill/>
            <a:ln w="12700" cap="flat">
              <a:solidFill>
                <a:schemeClr val="accent4">
                  <a:hueOff val="384618"/>
                  <a:satOff val="3869"/>
                  <a:lumOff val="5802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84" name="Filtering Joins"/>
            <p:cNvSpPr txBox="1"/>
            <p:nvPr/>
          </p:nvSpPr>
          <p:spPr>
            <a:xfrm>
              <a:off x="101321" y="-1"/>
              <a:ext cx="1061845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200"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</a:defRPr>
              </a:lvl1pPr>
            </a:lstStyle>
            <a:p>
              <a:pPr/>
              <a:r>
                <a:t>Filtering Joins</a:t>
              </a:r>
            </a:p>
          </p:txBody>
        </p:sp>
      </p:grpSp>
      <p:grpSp>
        <p:nvGrpSpPr>
          <p:cNvPr id="288" name="Group"/>
          <p:cNvGrpSpPr/>
          <p:nvPr/>
        </p:nvGrpSpPr>
        <p:grpSpPr>
          <a:xfrm>
            <a:off x="9447083" y="8540234"/>
            <a:ext cx="4303893" cy="286942"/>
            <a:chOff x="0" y="0"/>
            <a:chExt cx="4303891" cy="286940"/>
          </a:xfrm>
        </p:grpSpPr>
        <p:sp>
          <p:nvSpPr>
            <p:cNvPr id="286" name="Line"/>
            <p:cNvSpPr/>
            <p:nvPr/>
          </p:nvSpPr>
          <p:spPr>
            <a:xfrm flipV="1">
              <a:off x="0" y="232885"/>
              <a:ext cx="4303892" cy="1"/>
            </a:xfrm>
            <a:prstGeom prst="line">
              <a:avLst/>
            </a:prstGeom>
            <a:noFill/>
            <a:ln w="12700" cap="flat">
              <a:solidFill>
                <a:schemeClr val="accent4">
                  <a:hueOff val="384618"/>
                  <a:satOff val="3869"/>
                  <a:lumOff val="5802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87" name="Binding"/>
            <p:cNvSpPr txBox="1"/>
            <p:nvPr/>
          </p:nvSpPr>
          <p:spPr>
            <a:xfrm>
              <a:off x="54814" y="-1"/>
              <a:ext cx="646859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200"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</a:defRPr>
              </a:lvl1pPr>
            </a:lstStyle>
            <a:p>
              <a:pPr/>
              <a:r>
                <a:t>Binding</a:t>
              </a:r>
            </a:p>
          </p:txBody>
        </p:sp>
      </p:grpSp>
      <p:grpSp>
        <p:nvGrpSpPr>
          <p:cNvPr id="291" name="Group"/>
          <p:cNvGrpSpPr/>
          <p:nvPr/>
        </p:nvGrpSpPr>
        <p:grpSpPr>
          <a:xfrm>
            <a:off x="9436927" y="6412109"/>
            <a:ext cx="4303893" cy="286942"/>
            <a:chOff x="0" y="0"/>
            <a:chExt cx="4303891" cy="286940"/>
          </a:xfrm>
        </p:grpSpPr>
        <p:sp>
          <p:nvSpPr>
            <p:cNvPr id="289" name="Line"/>
            <p:cNvSpPr/>
            <p:nvPr/>
          </p:nvSpPr>
          <p:spPr>
            <a:xfrm flipV="1">
              <a:off x="0" y="232885"/>
              <a:ext cx="4303892" cy="1"/>
            </a:xfrm>
            <a:prstGeom prst="line">
              <a:avLst/>
            </a:prstGeom>
            <a:noFill/>
            <a:ln w="12700" cap="flat">
              <a:solidFill>
                <a:schemeClr val="accent4">
                  <a:hueOff val="384618"/>
                  <a:satOff val="3869"/>
                  <a:lumOff val="5802"/>
                </a:schemeClr>
              </a:solidFill>
              <a:prstDash val="solid"/>
              <a:miter lim="400000"/>
            </a:ln>
            <a:effectLst/>
          </p:spPr>
          <p:txBody>
            <a:bodyPr wrap="square" lIns="54570" tIns="54570" rIns="54570" bIns="54570" numCol="1" anchor="ctr">
              <a:noAutofit/>
            </a:bodyPr>
            <a:lstStyle/>
            <a:p>
              <a:pPr>
                <a:defRPr sz="2600"/>
              </a:pPr>
            </a:p>
          </p:txBody>
        </p:sp>
        <p:sp>
          <p:nvSpPr>
            <p:cNvPr id="290" name="Set Operations"/>
            <p:cNvSpPr txBox="1"/>
            <p:nvPr/>
          </p:nvSpPr>
          <p:spPr>
            <a:xfrm>
              <a:off x="75845" y="-1"/>
              <a:ext cx="1138197" cy="286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4570" tIns="54570" rIns="54570" bIns="54570" numCol="1" anchor="ctr">
              <a:spAutoFit/>
            </a:bodyPr>
            <a:lstStyle>
              <a:lvl1pPr>
                <a:defRPr sz="1200">
                  <a:solidFill>
                    <a:schemeClr val="accent4">
                      <a:hueOff val="384618"/>
                      <a:satOff val="3869"/>
                      <a:lumOff val="5802"/>
                    </a:schemeClr>
                  </a:solidFill>
                </a:defRPr>
              </a:lvl1pPr>
            </a:lstStyle>
            <a:p>
              <a:pPr/>
              <a:r>
                <a:t>Set Operations</a:t>
              </a:r>
            </a:p>
          </p:txBody>
        </p:sp>
      </p:grpSp>
      <p:sp>
        <p:nvSpPr>
          <p:cNvPr id="292" name="dplyr::left_join(a, b, by = &quot;x1&quot;)…"/>
          <p:cNvSpPr txBox="1"/>
          <p:nvPr/>
        </p:nvSpPr>
        <p:spPr>
          <a:xfrm>
            <a:off x="10403767" y="1673050"/>
            <a:ext cx="4278492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left_join(a, b, by = "x1")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matching rows from b to a.</a:t>
            </a:r>
          </a:p>
        </p:txBody>
      </p:sp>
      <p:sp>
        <p:nvSpPr>
          <p:cNvPr id="293" name="a"/>
          <p:cNvSpPr txBox="1"/>
          <p:nvPr/>
        </p:nvSpPr>
        <p:spPr>
          <a:xfrm>
            <a:off x="10624164" y="597669"/>
            <a:ext cx="206576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2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defRPr>
            </a:lvl1pPr>
          </a:lstStyle>
          <a:p>
            <a:pPr/>
            <a:r>
              <a:t>a</a:t>
            </a:r>
          </a:p>
        </p:txBody>
      </p:sp>
      <p:sp>
        <p:nvSpPr>
          <p:cNvPr id="294" name="b"/>
          <p:cNvSpPr txBox="1"/>
          <p:nvPr/>
        </p:nvSpPr>
        <p:spPr>
          <a:xfrm>
            <a:off x="11887506" y="597744"/>
            <a:ext cx="214958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2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defRPr>
            </a:lvl1pPr>
          </a:lstStyle>
          <a:p>
            <a:pPr/>
            <a:r>
              <a:t>b</a:t>
            </a:r>
          </a:p>
        </p:txBody>
      </p:sp>
      <p:sp>
        <p:nvSpPr>
          <p:cNvPr id="295" name="dplyr::right_join(a, b, by = &quot;x1&quot;)…"/>
          <p:cNvSpPr txBox="1"/>
          <p:nvPr/>
        </p:nvSpPr>
        <p:spPr>
          <a:xfrm>
            <a:off x="10403767" y="2253235"/>
            <a:ext cx="4278492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right_join(a, b, by = "x1")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matching rows from a to b.</a:t>
            </a:r>
          </a:p>
        </p:txBody>
      </p:sp>
      <p:sp>
        <p:nvSpPr>
          <p:cNvPr id="296" name="dplyr::inner_join(a, b, by = &quot;x1&quot;)…"/>
          <p:cNvSpPr txBox="1"/>
          <p:nvPr/>
        </p:nvSpPr>
        <p:spPr>
          <a:xfrm>
            <a:off x="10403767" y="2833420"/>
            <a:ext cx="4278492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inner_join(a, b, by = "x1")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data. Retain only rows in both sets.</a:t>
            </a:r>
          </a:p>
        </p:txBody>
      </p:sp>
      <p:sp>
        <p:nvSpPr>
          <p:cNvPr id="297" name="dplyr::full_join(a, b, by = &quot;x1&quot;)…"/>
          <p:cNvSpPr txBox="1"/>
          <p:nvPr/>
        </p:nvSpPr>
        <p:spPr>
          <a:xfrm>
            <a:off x="10403767" y="3413605"/>
            <a:ext cx="4278492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full_join(a, b, by = "x1")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Join data. Retain all values, all rows.</a:t>
            </a:r>
          </a:p>
        </p:txBody>
      </p:sp>
      <p:graphicFrame>
        <p:nvGraphicFramePr>
          <p:cNvPr id="298" name="Table"/>
          <p:cNvGraphicFramePr/>
          <p:nvPr/>
        </p:nvGraphicFramePr>
        <p:xfrm>
          <a:off x="9562303" y="4550125"/>
          <a:ext cx="650940" cy="3937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66215"/>
                <a:gridCol w="366872"/>
              </a:tblGrid>
              <a:tr h="131233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</a:tr>
              <a:tr h="131233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A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1</a:t>
                      </a:r>
                    </a:p>
                  </a:txBody>
                  <a:tcPr marL="0" marR="0" marT="0" marB="0" anchor="ctr" anchorCtr="0" horzOverflow="overflow"/>
                </a:tc>
              </a:tr>
              <a:tr h="131233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B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2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graphicFrame>
        <p:nvGraphicFramePr>
          <p:cNvPr id="299" name="Table"/>
          <p:cNvGraphicFramePr/>
          <p:nvPr/>
        </p:nvGraphicFramePr>
        <p:xfrm>
          <a:off x="9555953" y="5084402"/>
          <a:ext cx="650940" cy="254001"/>
        </p:xfrm>
        <a:graphic xmlns:a="http://schemas.openxmlformats.org/drawingml/2006/main">
          <a:graphicData uri="http://schemas.openxmlformats.org/drawingml/2006/table">
            <a:tbl>
              <a:tblPr firstCol="0" firstRow="1" lastCol="0" lastRow="0" bandCol="0" bandRow="0" rtl="0">
                <a:tableStyleId>{33BA23B1-9221-436E-865A-0063620EA4FD}</a:tableStyleId>
              </a:tblPr>
              <a:tblGrid>
                <a:gridCol w="266215"/>
                <a:gridCol w="366872"/>
              </a:tblGrid>
              <a:tr h="127000"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x1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>
                        <a:defRPr b="0">
                          <a:solidFill>
                            <a:srgbClr val="000000"/>
                          </a:solidFill>
                        </a:defRPr>
                      </a:pPr>
                      <a:r>
                        <a:rPr b="1" sz="800">
                          <a:solidFill>
                            <a:srgbClr val="FFFFFF"/>
                          </a:solidFill>
                          <a:sym typeface="Helvetica"/>
                        </a:rPr>
                        <a:t>x2</a:t>
                      </a:r>
                    </a:p>
                  </a:txBody>
                  <a:tcPr marL="0" marR="0" marT="0" marB="0" anchor="ctr" anchorCtr="0" horzOverflow="overflow"/>
                </a:tc>
              </a:tr>
              <a:tr h="127000"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C</a:t>
                      </a:r>
                    </a:p>
                  </a:txBody>
                  <a:tcPr marL="0" marR="0" marT="0" marB="0" anchor="ctr" anchorCtr="0" horzOverflow="overflow"/>
                </a:tc>
                <a:tc>
                  <a:txBody>
                    <a:bodyPr/>
                    <a:lstStyle/>
                    <a:p>
                      <a:pPr defTabSz="914400"/>
                      <a:r>
                        <a:rPr sz="800"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3</a:t>
                      </a:r>
                    </a:p>
                  </a:txBody>
                  <a:tcPr marL="0" marR="0" marT="0" marB="0" anchor="ctr" anchorCtr="0" horzOverflow="overflow"/>
                </a:tc>
              </a:tr>
            </a:tbl>
          </a:graphicData>
        </a:graphic>
      </p:graphicFrame>
      <p:sp>
        <p:nvSpPr>
          <p:cNvPr id="300" name="y"/>
          <p:cNvSpPr txBox="1"/>
          <p:nvPr/>
        </p:nvSpPr>
        <p:spPr>
          <a:xfrm>
            <a:off x="10615731" y="5558152"/>
            <a:ext cx="198042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2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defRPr>
            </a:lvl1pPr>
          </a:lstStyle>
          <a:p>
            <a:pPr/>
            <a:r>
              <a:t>y</a:t>
            </a:r>
          </a:p>
        </p:txBody>
      </p:sp>
      <p:sp>
        <p:nvSpPr>
          <p:cNvPr id="301" name="z"/>
          <p:cNvSpPr txBox="1"/>
          <p:nvPr/>
        </p:nvSpPr>
        <p:spPr>
          <a:xfrm>
            <a:off x="11883264" y="5558227"/>
            <a:ext cx="198042" cy="286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4570" tIns="54570" rIns="54570" bIns="54570" anchor="ctr">
            <a:spAutoFit/>
          </a:bodyPr>
          <a:lstStyle>
            <a:lvl1pPr>
              <a:defRPr sz="12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defRPr>
            </a:lvl1pPr>
          </a:lstStyle>
          <a:p>
            <a:pPr/>
            <a:r>
              <a:t>z</a:t>
            </a:r>
          </a:p>
        </p:txBody>
      </p:sp>
      <p:sp>
        <p:nvSpPr>
          <p:cNvPr id="302" name="dplyr::semi_join(a, b, by = &quot;x1&quot;)…"/>
          <p:cNvSpPr txBox="1"/>
          <p:nvPr/>
        </p:nvSpPr>
        <p:spPr>
          <a:xfrm>
            <a:off x="10403767" y="4390467"/>
            <a:ext cx="4278492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semi_join(a, b, by = "x1")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All rows in a that have a match in b.</a:t>
            </a:r>
          </a:p>
        </p:txBody>
      </p:sp>
      <p:sp>
        <p:nvSpPr>
          <p:cNvPr id="303" name="dplyr::anti_join(a, b, by = &quot;x1&quot;)…"/>
          <p:cNvSpPr txBox="1"/>
          <p:nvPr/>
        </p:nvSpPr>
        <p:spPr>
          <a:xfrm>
            <a:off x="10403767" y="4912857"/>
            <a:ext cx="4278492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anti_join(a, b, by = "x1")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All rows in a that do not have a match in b.</a:t>
            </a:r>
          </a:p>
        </p:txBody>
      </p:sp>
      <p:sp>
        <p:nvSpPr>
          <p:cNvPr id="304" name="dplyr::intersect(y, z)…"/>
          <p:cNvSpPr txBox="1"/>
          <p:nvPr/>
        </p:nvSpPr>
        <p:spPr>
          <a:xfrm>
            <a:off x="10403767" y="6704294"/>
            <a:ext cx="4278492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intersect(y, z)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both y and z.</a:t>
            </a:r>
          </a:p>
        </p:txBody>
      </p:sp>
      <p:sp>
        <p:nvSpPr>
          <p:cNvPr id="305" name="dplyr::union(y, z)…"/>
          <p:cNvSpPr txBox="1"/>
          <p:nvPr/>
        </p:nvSpPr>
        <p:spPr>
          <a:xfrm>
            <a:off x="10403767" y="7310191"/>
            <a:ext cx="4278492" cy="6501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union(y, z)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either or both y and z.</a:t>
            </a:r>
          </a:p>
        </p:txBody>
      </p:sp>
      <p:sp>
        <p:nvSpPr>
          <p:cNvPr id="306" name="dplyr::setdiff(y, z)…"/>
          <p:cNvSpPr txBox="1"/>
          <p:nvPr/>
        </p:nvSpPr>
        <p:spPr>
          <a:xfrm>
            <a:off x="10403767" y="7916088"/>
            <a:ext cx="4278492" cy="650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setdiff(y, z)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Rows that appear in y but not z.</a:t>
            </a:r>
          </a:p>
        </p:txBody>
      </p:sp>
      <p:sp>
        <p:nvSpPr>
          <p:cNvPr id="307" name="dplyr::bind_rows(y, z)…"/>
          <p:cNvSpPr txBox="1"/>
          <p:nvPr/>
        </p:nvSpPr>
        <p:spPr>
          <a:xfrm>
            <a:off x="10966170" y="8930568"/>
            <a:ext cx="4278493" cy="650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bind_rows(y, z)</a:t>
            </a:r>
          </a:p>
          <a:p>
            <a:pPr algn="l">
              <a:lnSpc>
                <a:spcPct val="90000"/>
              </a:lnSpc>
              <a:spcBef>
                <a:spcPts val="300"/>
              </a:spcBef>
              <a:defRPr sz="1400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Append z to y as new rows.</a:t>
            </a:r>
          </a:p>
        </p:txBody>
      </p:sp>
      <p:sp>
        <p:nvSpPr>
          <p:cNvPr id="308" name="dplyr::bind_cols(y, z)…"/>
          <p:cNvSpPr txBox="1"/>
          <p:nvPr/>
        </p:nvSpPr>
        <p:spPr>
          <a:xfrm>
            <a:off x="10966170" y="9578823"/>
            <a:ext cx="4278493" cy="8064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normAutofit fontScale="100000" lnSpcReduction="0"/>
          </a:bodyPr>
          <a:lstStyle/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</a:rPr>
              <a:t>dplyr::</a:t>
            </a:r>
            <a:r>
              <a:rPr>
                <a:latin typeface="Source Sans Pro Semibold"/>
                <a:ea typeface="Source Sans Pro Semibold"/>
                <a:cs typeface="Source Sans Pro Semibold"/>
                <a:sym typeface="Source Sans Pro Semibold"/>
              </a:rPr>
              <a:t>bind_cols(y, z)</a:t>
            </a: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Append z to y as new columns. </a:t>
            </a:r>
            <a:endParaRPr>
              <a:latin typeface="Source Sans Pro Light"/>
              <a:ea typeface="Source Sans Pro Light"/>
              <a:cs typeface="Source Sans Pro Light"/>
              <a:sym typeface="Source Sans Pro Light"/>
            </a:endParaRPr>
          </a:p>
          <a:p>
            <a:pPr algn="l" defTabSz="566674">
              <a:lnSpc>
                <a:spcPct val="90000"/>
              </a:lnSpc>
              <a:spcBef>
                <a:spcPts val="200"/>
              </a:spcBef>
              <a:defRPr sz="1358">
                <a:latin typeface="Source Sans Pro"/>
                <a:ea typeface="Source Sans Pro"/>
                <a:cs typeface="Source Sans Pro"/>
                <a:sym typeface="Source Sans Pro"/>
              </a:defRPr>
            </a:pPr>
            <a:r>
              <a:rPr>
                <a:latin typeface="Source Sans Pro Light"/>
                <a:ea typeface="Source Sans Pro Light"/>
                <a:cs typeface="Source Sans Pro Light"/>
                <a:sym typeface="Source Sans Pro Light"/>
              </a:rPr>
              <a:t>Caution: matches rows by position.</a:t>
            </a:r>
          </a:p>
        </p:txBody>
      </p:sp>
      <p:sp>
        <p:nvSpPr>
          <p:cNvPr id="309" name="RStudio® is a trademark of RStudio, Inc.  •  CC BY RStudio •  info@rstudio.com  •  844-448-1212 • rstudio.com"/>
          <p:cNvSpPr txBox="1"/>
          <p:nvPr/>
        </p:nvSpPr>
        <p:spPr>
          <a:xfrm>
            <a:off x="232450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l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RStudio® is a trademark of RStudio, Inc.  •  </a:t>
            </a:r>
            <a:r>
              <a:rPr u="sng">
                <a:solidFill>
                  <a:schemeClr val="accent1"/>
                </a:solidFill>
                <a:hlinkClick r:id="rId2" invalidUrl="" action="" tgtFrame="" tooltip="" history="1" highlightClick="0" endSnd="0"/>
              </a:rPr>
              <a:t>CC BY </a:t>
            </a:r>
            <a:r>
              <a:t>RStudio •  </a:t>
            </a:r>
            <a:r>
              <a:rPr u="sng">
                <a:hlinkClick r:id="rId3" invalidUrl="" action="" tgtFrame="" tooltip="" history="1" highlightClick="0" endSnd="0"/>
              </a:rPr>
              <a:t>info@rstudio.com</a:t>
            </a:r>
            <a:r>
              <a:t>  •  844-448-1212 • </a:t>
            </a:r>
            <a:r>
              <a:rPr u="sng">
                <a:hlinkClick r:id="rId4" invalidUrl="" action="" tgtFrame="" tooltip="" history="1" highlightClick="0" endSnd="0"/>
              </a:rPr>
              <a:t>rstudio.com</a:t>
            </a:r>
            <a:r>
              <a:t> </a:t>
            </a:r>
          </a:p>
        </p:txBody>
      </p:sp>
      <p:sp>
        <p:nvSpPr>
          <p:cNvPr id="310" name="Learn more with browseVignettes(package = c(&quot;dplyr&quot;, &quot;tidyr&quot;))  •  dplyr  0.4.0•  tidyr  0.2.0  •  Updated: 1/15"/>
          <p:cNvSpPr txBox="1"/>
          <p:nvPr/>
        </p:nvSpPr>
        <p:spPr>
          <a:xfrm>
            <a:off x="7502778" y="10340910"/>
            <a:ext cx="626170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t>Learn more with </a:t>
            </a:r>
            <a:r>
              <a:rPr>
                <a:latin typeface="Source Sans Pro"/>
                <a:ea typeface="Source Sans Pro"/>
                <a:cs typeface="Source Sans Pro"/>
                <a:sym typeface="Source Sans Pro"/>
              </a:rPr>
              <a:t>browseVignettes(package = c("dplyr", "tidyr"))  </a:t>
            </a:r>
            <a:r>
              <a:t>•  dplyr  0.4.0•  tidyr  0.2.0  •  Updated: 1/15</a:t>
            </a:r>
          </a:p>
        </p:txBody>
      </p:sp>
      <p:sp>
        <p:nvSpPr>
          <p:cNvPr id="311" name="devtools::install_github(&quot;rstudio/EDAWR&quot;) for data sets"/>
          <p:cNvSpPr txBox="1"/>
          <p:nvPr/>
        </p:nvSpPr>
        <p:spPr>
          <a:xfrm>
            <a:off x="5618955" y="10340910"/>
            <a:ext cx="2864393" cy="2488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4570" tIns="54570" rIns="54570" bIns="54570" anchor="ctr">
            <a:spAutoFit/>
          </a:bodyPr>
          <a:lstStyle/>
          <a:p>
            <a:pPr algn="r">
              <a:lnSpc>
                <a:spcPct val="90000"/>
              </a:lnSpc>
              <a:defRPr sz="900">
                <a:solidFill>
                  <a:schemeClr val="accent4">
                    <a:hueOff val="384618"/>
                    <a:satOff val="3869"/>
                    <a:lumOff val="5802"/>
                  </a:schemeClr>
                </a:solidFill>
                <a:latin typeface="Source Sans Pro Light"/>
                <a:ea typeface="Source Sans Pro Light"/>
                <a:cs typeface="Source Sans Pro Light"/>
                <a:sym typeface="Source Sans Pro Light"/>
              </a:defRPr>
            </a:pPr>
            <a:r>
              <a:rPr b="1">
                <a:latin typeface="Source Sans Pro"/>
                <a:ea typeface="Source Sans Pro"/>
                <a:cs typeface="Source Sans Pro"/>
                <a:sym typeface="Source Sans Pro"/>
              </a:rPr>
              <a:t>devtools::install_github("rstudio/EDAWR")</a:t>
            </a:r>
            <a:r>
              <a:t> for data sets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1.png"/></Relationships>
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50800" dist="12700" dir="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6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4570" tIns="54570" rIns="54570" bIns="5457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