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</p:sldIdLst>
  <p:sldSz cx="13970000" cy="1079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1pPr>
    <a:lvl2pPr indent="228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2pPr>
    <a:lvl3pPr indent="457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3pPr>
    <a:lvl4pPr indent="685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4pPr>
    <a:lvl5pPr indent="9144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5pPr>
    <a:lvl6pPr indent="11430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6pPr>
    <a:lvl7pPr indent="1371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7pPr>
    <a:lvl8pPr indent="1600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8pPr>
    <a:lvl9pPr indent="1828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364257" y="1918642"/>
            <a:ext cx="11241486" cy="3547071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64257" y="5561210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/>
          <p:nvPr>
            <p:ph type="body" sz="quarter" idx="13"/>
          </p:nvPr>
        </p:nvSpPr>
        <p:spPr>
          <a:xfrm>
            <a:off x="1364257" y="6993681"/>
            <a:ext cx="11241486" cy="5080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6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/>
          <p:nvPr>
            <p:ph type="body" sz="quarter" idx="14"/>
          </p:nvPr>
        </p:nvSpPr>
        <p:spPr>
          <a:xfrm>
            <a:off x="1364257" y="4738935"/>
            <a:ext cx="11241486" cy="74414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200"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158750"/>
            <a:ext cx="13964218" cy="1047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725786" y="840878"/>
            <a:ext cx="10504786" cy="635744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364257" y="7375673"/>
            <a:ext cx="11241486" cy="152797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364257" y="8958212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xfrm>
            <a:off x="6790156" y="10090546"/>
            <a:ext cx="376045" cy="38854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364257" y="3623964"/>
            <a:ext cx="11241486" cy="3547072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7216923" y="840878"/>
            <a:ext cx="5729884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1023193" y="840878"/>
            <a:ext cx="5729884" cy="4283771"/>
          </a:xfrm>
          <a:prstGeom prst="rect">
            <a:avLst/>
          </a:prstGeom>
        </p:spPr>
        <p:txBody>
          <a:bodyPr anchor="b"/>
          <a:lstStyle>
            <a:lvl1pPr>
              <a:defRPr sz="66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1023193" y="5274716"/>
            <a:ext cx="5729884" cy="4406554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7216923" y="2955478"/>
            <a:ext cx="5729884" cy="675307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1023193" y="2955478"/>
            <a:ext cx="5729884" cy="6753077"/>
          </a:xfrm>
          <a:prstGeom prst="rect">
            <a:avLst/>
          </a:prstGeom>
        </p:spPr>
        <p:txBody>
          <a:bodyPr/>
          <a:lstStyle>
            <a:lvl1pPr marL="367392" indent="-367392">
              <a:spcBef>
                <a:spcPts val="3200"/>
              </a:spcBef>
              <a:defRPr sz="3000"/>
            </a:lvl1pPr>
            <a:lvl2pPr marL="710292" indent="-367392">
              <a:spcBef>
                <a:spcPts val="3200"/>
              </a:spcBef>
              <a:defRPr sz="3000"/>
            </a:lvl2pPr>
            <a:lvl3pPr marL="1053192" indent="-367392">
              <a:spcBef>
                <a:spcPts val="3200"/>
              </a:spcBef>
              <a:defRPr sz="3000"/>
            </a:lvl3pPr>
            <a:lvl4pPr marL="1396092" indent="-367392">
              <a:spcBef>
                <a:spcPts val="3200"/>
              </a:spcBef>
              <a:defRPr sz="3000"/>
            </a:lvl4pPr>
            <a:lvl5pPr marL="1738992" indent="-367392">
              <a:spcBef>
                <a:spcPts val="3200"/>
              </a:spcBef>
              <a:defRPr sz="3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1023193" y="1523007"/>
            <a:ext cx="11923614" cy="7748986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half" idx="13"/>
          </p:nvPr>
        </p:nvSpPr>
        <p:spPr>
          <a:xfrm>
            <a:off x="1023193" y="1113730"/>
            <a:ext cx="5729884" cy="856754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7216923" y="5629423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quarter" idx="15"/>
          </p:nvPr>
        </p:nvSpPr>
        <p:spPr>
          <a:xfrm>
            <a:off x="7223603" y="1113730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023193" y="636240"/>
            <a:ext cx="11923614" cy="231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023193" y="2955478"/>
            <a:ext cx="11923614" cy="6753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790156" y="10097368"/>
            <a:ext cx="376045" cy="388541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69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9136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58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8026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47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916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36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806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25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creativecommons.org/licenses/by-sa/4.0/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ounded Rectangle"/>
          <p:cNvSpPr/>
          <p:nvPr/>
        </p:nvSpPr>
        <p:spPr>
          <a:xfrm>
            <a:off x="288486" y="1571657"/>
            <a:ext cx="4335686" cy="8652773"/>
          </a:xfrm>
          <a:prstGeom prst="roundRect">
            <a:avLst>
              <a:gd name="adj" fmla="val 1451"/>
            </a:avLst>
          </a:prstGeom>
          <a:ln w="76200">
            <a:solidFill>
              <a:schemeClr val="accent3">
                <a:satOff val="18648"/>
                <a:lumOff val="5971"/>
                <a:alpha val="20000"/>
              </a:schemeClr>
            </a:solidFill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20" name="caret Package…"/>
          <p:cNvSpPr txBox="1"/>
          <p:nvPr>
            <p:ph type="title"/>
          </p:nvPr>
        </p:nvSpPr>
        <p:spPr>
          <a:xfrm>
            <a:off x="277225" y="273049"/>
            <a:ext cx="4390791" cy="1168079"/>
          </a:xfrm>
          <a:prstGeom prst="rect">
            <a:avLst/>
          </a:prstGeom>
        </p:spPr>
        <p:txBody>
          <a:bodyPr/>
          <a:lstStyle/>
          <a:p>
            <a:pPr defTabSz="350520">
              <a:lnSpc>
                <a:spcPct val="80000"/>
              </a:lnSpc>
              <a:defRPr sz="5280">
                <a:solidFill>
                  <a:schemeClr val="accent5"/>
                </a:solidFill>
                <a:latin typeface="Monaco"/>
                <a:ea typeface="Monaco"/>
                <a:cs typeface="Monaco"/>
                <a:sym typeface="Monaco"/>
              </a:defRPr>
            </a:pPr>
            <a:r>
              <a:rPr sz="3960"/>
              <a:t>caret </a:t>
            </a:r>
            <a:r>
              <a:rPr sz="396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rPr>
              <a:t>Package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defTabSz="350520">
              <a:lnSpc>
                <a:spcPct val="90000"/>
              </a:lnSpc>
              <a:defRPr sz="840">
                <a:solidFill>
                  <a:srgbClr val="53585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defTabSz="350520">
              <a:lnSpc>
                <a:spcPct val="90000"/>
              </a:lnSpc>
              <a:defRPr sz="2460">
                <a:solidFill>
                  <a:srgbClr val="53585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Cheat Sheet </a:t>
            </a:r>
          </a:p>
        </p:txBody>
      </p:sp>
      <p:sp>
        <p:nvSpPr>
          <p:cNvPr id="121" name="CC BY SA  Max Kuhn  •  max@rstudio.com  •  https://github.com/topepo/"/>
          <p:cNvSpPr txBox="1"/>
          <p:nvPr/>
        </p:nvSpPr>
        <p:spPr>
          <a:xfrm>
            <a:off x="232450" y="10340910"/>
            <a:ext cx="6261703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>
                <a:hlinkClick r:id="rId2" invalidUrl="" action="" tgtFrame="" tooltip="" history="1" highlightClick="0" endSnd="0"/>
              </a:rPr>
              <a:t>CC BY SA</a:t>
            </a:r>
            <a:r>
              <a:t>  Max Kuhn  •  max@rstudio.com  •  </a:t>
            </a:r>
            <a:r>
              <a:rPr sz="800">
                <a:solidFill>
                  <a:schemeClr val="accent5"/>
                </a:solidFill>
                <a:latin typeface="Monaco"/>
                <a:ea typeface="Monaco"/>
                <a:cs typeface="Monaco"/>
                <a:sym typeface="Monaco"/>
              </a:rPr>
              <a:t>https://github.com/topepo/</a:t>
            </a:r>
          </a:p>
        </p:txBody>
      </p:sp>
      <p:sp>
        <p:nvSpPr>
          <p:cNvPr id="122" name="Learn more at https://topepo.github.io/caret/  •  Updated: 9/17"/>
          <p:cNvSpPr txBox="1"/>
          <p:nvPr/>
        </p:nvSpPr>
        <p:spPr>
          <a:xfrm>
            <a:off x="8723072" y="10333562"/>
            <a:ext cx="5041410" cy="2635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Learn more at </a:t>
            </a:r>
            <a:r>
              <a:rPr sz="800">
                <a:solidFill>
                  <a:schemeClr val="accent5"/>
                </a:solidFill>
                <a:latin typeface="Monaco"/>
                <a:ea typeface="Monaco"/>
                <a:cs typeface="Monaco"/>
                <a:sym typeface="Monaco"/>
              </a:rPr>
              <a:t>https://topepo.github.io/caret/</a:t>
            </a:r>
            <a:r>
              <a:rPr b="1" sz="100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t> •  Updated: 9/17</a:t>
            </a:r>
          </a:p>
        </p:txBody>
      </p:sp>
      <p:sp>
        <p:nvSpPr>
          <p:cNvPr id="123" name="train(y ~ x1 + x2, data = dat, ...)…"/>
          <p:cNvSpPr txBox="1"/>
          <p:nvPr/>
        </p:nvSpPr>
        <p:spPr>
          <a:xfrm>
            <a:off x="370952" y="2362024"/>
            <a:ext cx="4158851" cy="6689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defRPr sz="1100">
                <a:latin typeface="Monaco"/>
                <a:ea typeface="Monaco"/>
                <a:cs typeface="Monaco"/>
                <a:sym typeface="Monaco"/>
              </a:defRPr>
            </a:pPr>
            <a:r>
              <a:rPr>
                <a:solidFill>
                  <a:schemeClr val="accent1"/>
                </a:solidFill>
              </a:rPr>
              <a:t>train</a:t>
            </a:r>
            <a:r>
              <a:t>(y ~ x1 + x2, </a:t>
            </a:r>
            <a:r>
              <a:rPr>
                <a:solidFill>
                  <a:schemeClr val="accent2">
                    <a:hueOff val="-554920"/>
                    <a:satOff val="-21482"/>
                    <a:lumOff val="-6228"/>
                  </a:schemeClr>
                </a:solidFill>
              </a:rPr>
              <a:t>data</a:t>
            </a:r>
            <a:r>
              <a:t> = dat, ...)</a:t>
            </a:r>
          </a:p>
          <a:p>
            <a:pPr algn="l">
              <a:defRPr sz="1100">
                <a:latin typeface="Monaco"/>
                <a:ea typeface="Monaco"/>
                <a:cs typeface="Monaco"/>
                <a:sym typeface="Monaco"/>
              </a:defRPr>
            </a:pPr>
            <a:r>
              <a:rPr>
                <a:solidFill>
                  <a:schemeClr val="accent1"/>
                </a:solidFill>
              </a:rPr>
              <a:t>train</a:t>
            </a:r>
            <a:r>
              <a:t>(</a:t>
            </a:r>
            <a:r>
              <a:rPr>
                <a:solidFill>
                  <a:schemeClr val="accent2">
                    <a:hueOff val="-554920"/>
                    <a:satOff val="-21482"/>
                    <a:lumOff val="-6228"/>
                  </a:schemeClr>
                </a:solidFill>
              </a:rPr>
              <a:t>x</a:t>
            </a:r>
            <a:r>
              <a:t> = predictor_df, </a:t>
            </a:r>
            <a:r>
              <a:rPr>
                <a:solidFill>
                  <a:schemeClr val="accent2">
                    <a:hueOff val="-554920"/>
                    <a:satOff val="-21482"/>
                    <a:lumOff val="-6228"/>
                  </a:schemeClr>
                </a:solidFill>
              </a:rPr>
              <a:t>y</a:t>
            </a:r>
            <a:r>
              <a:t> = outcome_vector, ...)</a:t>
            </a:r>
          </a:p>
          <a:p>
            <a:pPr algn="l">
              <a:defRPr sz="1100">
                <a:latin typeface="Monaco"/>
                <a:ea typeface="Monaco"/>
                <a:cs typeface="Monaco"/>
                <a:sym typeface="Monaco"/>
              </a:defRPr>
            </a:pPr>
            <a:r>
              <a:rPr>
                <a:solidFill>
                  <a:schemeClr val="accent1"/>
                </a:solidFill>
              </a:rPr>
              <a:t>train</a:t>
            </a:r>
            <a:r>
              <a:t>(recipe_object, </a:t>
            </a:r>
            <a:r>
              <a:rPr>
                <a:solidFill>
                  <a:schemeClr val="accent2">
                    <a:hueOff val="-554920"/>
                    <a:satOff val="-21482"/>
                    <a:lumOff val="-6228"/>
                  </a:schemeClr>
                </a:solidFill>
              </a:rPr>
              <a:t>data</a:t>
            </a:r>
            <a:r>
              <a:t> = dat, ...)</a:t>
            </a:r>
          </a:p>
        </p:txBody>
      </p:sp>
      <p:sp>
        <p:nvSpPr>
          <p:cNvPr id="124" name="Possible syntaxes for specifying the variables in the model:"/>
          <p:cNvSpPr txBox="1"/>
          <p:nvPr/>
        </p:nvSpPr>
        <p:spPr>
          <a:xfrm>
            <a:off x="345859" y="2001253"/>
            <a:ext cx="4188106" cy="2996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</a:lstStyle>
          <a:p>
            <a:pPr/>
            <a:r>
              <a:t>Possible syntaxes for specifying the variables in the model:</a:t>
            </a:r>
          </a:p>
        </p:txBody>
      </p:sp>
      <p:sp>
        <p:nvSpPr>
          <p:cNvPr id="125" name="rfe, sbf, gafs, and safs only have the x/y interface.…"/>
          <p:cNvSpPr txBox="1"/>
          <p:nvPr/>
        </p:nvSpPr>
        <p:spPr>
          <a:xfrm>
            <a:off x="341697" y="3059836"/>
            <a:ext cx="4188106" cy="12327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marL="104775" indent="-104775" algn="l">
              <a:spcBef>
                <a:spcPts val="500"/>
              </a:spcBef>
              <a:buSzPct val="100000"/>
              <a:buChar char="•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sz="1100">
                <a:solidFill>
                  <a:schemeClr val="accent1"/>
                </a:solidFill>
                <a:latin typeface="Monaco"/>
                <a:ea typeface="Monaco"/>
                <a:cs typeface="Monaco"/>
                <a:sym typeface="Monaco"/>
              </a:rPr>
              <a:t>rfe</a:t>
            </a:r>
            <a:r>
              <a:t>, </a:t>
            </a:r>
            <a:r>
              <a:rPr sz="1100">
                <a:solidFill>
                  <a:schemeClr val="accent1"/>
                </a:solidFill>
                <a:latin typeface="Monaco"/>
                <a:ea typeface="Monaco"/>
                <a:cs typeface="Monaco"/>
                <a:sym typeface="Monaco"/>
              </a:rPr>
              <a:t>sbf</a:t>
            </a:r>
            <a:r>
              <a:t>, </a:t>
            </a:r>
            <a:r>
              <a:rPr sz="1100">
                <a:solidFill>
                  <a:schemeClr val="accent1"/>
                </a:solidFill>
                <a:latin typeface="Monaco"/>
                <a:ea typeface="Monaco"/>
                <a:cs typeface="Monaco"/>
                <a:sym typeface="Monaco"/>
              </a:rPr>
              <a:t>gafs</a:t>
            </a:r>
            <a:r>
              <a:t>, and </a:t>
            </a:r>
            <a:r>
              <a:rPr sz="1100">
                <a:solidFill>
                  <a:schemeClr val="accent1"/>
                </a:solidFill>
                <a:latin typeface="Monaco"/>
                <a:ea typeface="Monaco"/>
                <a:cs typeface="Monaco"/>
                <a:sym typeface="Monaco"/>
              </a:rPr>
              <a:t>safs</a:t>
            </a:r>
            <a:r>
              <a:t> only have the </a:t>
            </a:r>
            <a:r>
              <a:rPr>
                <a:latin typeface="Monaco"/>
                <a:ea typeface="Monaco"/>
                <a:cs typeface="Monaco"/>
                <a:sym typeface="Monaco"/>
              </a:rPr>
              <a:t>x/y</a:t>
            </a:r>
            <a:r>
              <a:t> interface.</a:t>
            </a:r>
            <a:endParaRPr b="1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114300" indent="-114300" algn="l">
              <a:spcBef>
                <a:spcPts val="500"/>
              </a:spcBef>
              <a:buSzPct val="100000"/>
              <a:buChar char="•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The </a:t>
            </a:r>
            <a:r>
              <a:rPr sz="1100">
                <a:solidFill>
                  <a:schemeClr val="accent1"/>
                </a:solidFill>
                <a:latin typeface="Monaco"/>
                <a:ea typeface="Monaco"/>
                <a:cs typeface="Monaco"/>
                <a:sym typeface="Monaco"/>
              </a:rPr>
              <a:t>train</a:t>
            </a:r>
            <a:r>
              <a:t> formula method will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always</a:t>
            </a:r>
            <a:r>
              <a:t> create dummy variables.</a:t>
            </a:r>
          </a:p>
          <a:p>
            <a:pPr marL="114300" indent="-114300" algn="l">
              <a:spcBef>
                <a:spcPts val="500"/>
              </a:spcBef>
              <a:buSzPct val="100000"/>
              <a:buChar char="•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The </a:t>
            </a:r>
            <a:r>
              <a:rPr>
                <a:latin typeface="Monaco"/>
                <a:ea typeface="Monaco"/>
                <a:cs typeface="Monaco"/>
                <a:sym typeface="Monaco"/>
              </a:rPr>
              <a:t>x/y</a:t>
            </a:r>
            <a:r>
              <a:t> interface to </a:t>
            </a:r>
            <a:r>
              <a:rPr sz="1100">
                <a:solidFill>
                  <a:schemeClr val="accent1"/>
                </a:solidFill>
                <a:latin typeface="Monaco"/>
                <a:ea typeface="Monaco"/>
                <a:cs typeface="Monaco"/>
                <a:sym typeface="Monaco"/>
              </a:rPr>
              <a:t>train</a:t>
            </a:r>
            <a:r>
              <a:t> will not create dummy variables (but the underlying model function might).</a:t>
            </a:r>
          </a:p>
        </p:txBody>
      </p:sp>
      <p:sp>
        <p:nvSpPr>
          <p:cNvPr id="126" name="Remember to:"/>
          <p:cNvSpPr txBox="1"/>
          <p:nvPr/>
        </p:nvSpPr>
        <p:spPr>
          <a:xfrm>
            <a:off x="336876" y="4255745"/>
            <a:ext cx="3135956" cy="29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Remember</a:t>
            </a:r>
            <a:r>
              <a:t> to:</a:t>
            </a:r>
          </a:p>
        </p:txBody>
      </p:sp>
      <p:sp>
        <p:nvSpPr>
          <p:cNvPr id="127" name="Have column names in your data.…"/>
          <p:cNvSpPr txBox="1"/>
          <p:nvPr/>
        </p:nvSpPr>
        <p:spPr>
          <a:xfrm>
            <a:off x="382856" y="4535386"/>
            <a:ext cx="4146947" cy="18941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marL="114300" indent="-114300" algn="l">
              <a:spcBef>
                <a:spcPts val="500"/>
              </a:spcBef>
              <a:buSzPct val="100000"/>
              <a:buChar char="•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Have column names in your data.</a:t>
            </a:r>
            <a:endParaRPr b="1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114300" indent="-114300" algn="l">
              <a:spcBef>
                <a:spcPts val="500"/>
              </a:spcBef>
              <a:buSzPct val="100000"/>
              <a:buChar char="•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Use factors for a classification outcome (not 0/1 or integers).</a:t>
            </a:r>
          </a:p>
          <a:p>
            <a:pPr marL="114300" indent="-114300" algn="l">
              <a:spcBef>
                <a:spcPts val="500"/>
              </a:spcBef>
              <a:buSzPct val="100000"/>
              <a:buChar char="•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Have valid R names for class levels (not “0"/"1")</a:t>
            </a:r>
          </a:p>
          <a:p>
            <a:pPr marL="114300" indent="-114300" algn="l">
              <a:spcBef>
                <a:spcPts val="500"/>
              </a:spcBef>
              <a:buSzPct val="100000"/>
              <a:buChar char="•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Set the random number seed prior to calling </a:t>
            </a:r>
            <a:r>
              <a:rPr>
                <a:solidFill>
                  <a:schemeClr val="accent1"/>
                </a:solidFill>
                <a:latin typeface="Monaco"/>
                <a:ea typeface="Monaco"/>
                <a:cs typeface="Monaco"/>
                <a:sym typeface="Monaco"/>
              </a:rPr>
              <a:t>train</a:t>
            </a:r>
            <a:r>
              <a:t> repeatedly to get the same resamples across calls.</a:t>
            </a:r>
          </a:p>
          <a:p>
            <a:pPr marL="114300" indent="-114300" algn="l">
              <a:spcBef>
                <a:spcPts val="500"/>
              </a:spcBef>
              <a:buSzPct val="100000"/>
              <a:buChar char="•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Use the </a:t>
            </a:r>
            <a:r>
              <a:rPr sz="1100">
                <a:solidFill>
                  <a:schemeClr val="accent1"/>
                </a:solidFill>
                <a:latin typeface="Monaco"/>
                <a:ea typeface="Monaco"/>
                <a:cs typeface="Monaco"/>
                <a:sym typeface="Monaco"/>
              </a:rPr>
              <a:t>train</a:t>
            </a:r>
            <a:r>
              <a:rPr>
                <a:solidFill>
                  <a:schemeClr val="accent1"/>
                </a:solidFill>
                <a:latin typeface="Monaco"/>
                <a:ea typeface="Monaco"/>
                <a:cs typeface="Monaco"/>
                <a:sym typeface="Monaco"/>
              </a:rPr>
              <a:t> </a:t>
            </a:r>
            <a:r>
              <a:t>option </a:t>
            </a:r>
            <a:r>
              <a:rPr sz="1100">
                <a:solidFill>
                  <a:schemeClr val="accent2"/>
                </a:solidFill>
                <a:latin typeface="Monaco"/>
                <a:ea typeface="Monaco"/>
                <a:cs typeface="Monaco"/>
                <a:sym typeface="Monaco"/>
              </a:rPr>
              <a:t>na.action</a:t>
            </a:r>
            <a:r>
              <a:rPr sz="1100">
                <a:latin typeface="Monaco"/>
                <a:ea typeface="Monaco"/>
                <a:cs typeface="Monaco"/>
                <a:sym typeface="Monaco"/>
              </a:rPr>
              <a:t> = na.pass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 if you will being imputing missing data. Also, use this option when predicting new data containing missing values. </a:t>
            </a:r>
          </a:p>
        </p:txBody>
      </p:sp>
      <p:sp>
        <p:nvSpPr>
          <p:cNvPr id="128" name="To pass options to the underlying model function, you can pass them to train via the ellipses:"/>
          <p:cNvSpPr txBox="1"/>
          <p:nvPr/>
        </p:nvSpPr>
        <p:spPr>
          <a:xfrm>
            <a:off x="378567" y="6510224"/>
            <a:ext cx="4188106" cy="490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To pass options to the underlying model function, you can pass them to </a:t>
            </a:r>
            <a:r>
              <a:rPr sz="1100">
                <a:solidFill>
                  <a:schemeClr val="accent1"/>
                </a:solidFill>
                <a:latin typeface="Monaco"/>
                <a:ea typeface="Monaco"/>
                <a:cs typeface="Monaco"/>
                <a:sym typeface="Monaco"/>
              </a:rPr>
              <a:t>train</a:t>
            </a:r>
            <a:r>
              <a:t> via </a:t>
            </a:r>
            <a:r>
              <a:rPr i="1">
                <a:latin typeface="Source Sans Pro"/>
                <a:ea typeface="Source Sans Pro"/>
                <a:cs typeface="Source Sans Pro"/>
                <a:sym typeface="Source Sans Pro"/>
              </a:rPr>
              <a:t>the ellipses</a:t>
            </a:r>
            <a:r>
              <a:t>:</a:t>
            </a:r>
          </a:p>
        </p:txBody>
      </p:sp>
      <p:sp>
        <p:nvSpPr>
          <p:cNvPr id="129" name="train(y ~ ., data = dat, method = &quot;rf&quot;,…"/>
          <p:cNvSpPr txBox="1"/>
          <p:nvPr/>
        </p:nvSpPr>
        <p:spPr>
          <a:xfrm>
            <a:off x="376904" y="7021056"/>
            <a:ext cx="4158851" cy="6689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defRPr sz="1100">
                <a:latin typeface="Monaco"/>
                <a:ea typeface="Monaco"/>
                <a:cs typeface="Monaco"/>
                <a:sym typeface="Monaco"/>
              </a:defRPr>
            </a:pPr>
            <a:r>
              <a:rPr>
                <a:solidFill>
                  <a:schemeClr val="accent1"/>
                </a:solidFill>
              </a:rPr>
              <a:t>train</a:t>
            </a:r>
            <a:r>
              <a:t>(y ~ ., </a:t>
            </a:r>
            <a:r>
              <a:rPr>
                <a:solidFill>
                  <a:schemeClr val="accent2"/>
                </a:solidFill>
              </a:rPr>
              <a:t>data</a:t>
            </a:r>
            <a:r>
              <a:t> = dat, </a:t>
            </a:r>
            <a:r>
              <a:rPr>
                <a:solidFill>
                  <a:schemeClr val="accent2"/>
                </a:solidFill>
              </a:rPr>
              <a:t>method</a:t>
            </a:r>
            <a:r>
              <a:t> = </a:t>
            </a:r>
            <a:r>
              <a:rPr>
                <a:solidFill>
                  <a:schemeClr val="accent6"/>
                </a:solidFill>
              </a:rPr>
              <a:t>"rf"</a:t>
            </a:r>
            <a:r>
              <a:t>, </a:t>
            </a:r>
          </a:p>
          <a:p>
            <a:pPr algn="l">
              <a:defRPr sz="1100">
                <a:latin typeface="Monaco"/>
                <a:ea typeface="Monaco"/>
                <a:cs typeface="Monaco"/>
                <a:sym typeface="Monaco"/>
              </a:defRPr>
            </a:pPr>
            <a:r>
              <a:t>      </a:t>
            </a:r>
            <a:r>
              <a:rPr>
                <a:solidFill>
                  <a:srgbClr val="53585F"/>
                </a:solidFill>
              </a:rPr>
              <a:t># options to `randomForest`:</a:t>
            </a:r>
          </a:p>
          <a:p>
            <a:pPr algn="l">
              <a:defRPr sz="1100">
                <a:latin typeface="Monaco"/>
                <a:ea typeface="Monaco"/>
                <a:cs typeface="Monaco"/>
                <a:sym typeface="Monaco"/>
              </a:defRPr>
            </a:pPr>
            <a:r>
              <a:t>      </a:t>
            </a:r>
            <a:r>
              <a:rPr>
                <a:solidFill>
                  <a:schemeClr val="accent2"/>
                </a:solidFill>
              </a:rPr>
              <a:t>importance</a:t>
            </a:r>
            <a:r>
              <a:t> = TRUE)</a:t>
            </a:r>
          </a:p>
        </p:txBody>
      </p:sp>
      <p:sp>
        <p:nvSpPr>
          <p:cNvPr id="130" name="Rounded Rectangle"/>
          <p:cNvSpPr/>
          <p:nvPr/>
        </p:nvSpPr>
        <p:spPr>
          <a:xfrm>
            <a:off x="260934" y="1871272"/>
            <a:ext cx="4390791" cy="61922"/>
          </a:xfrm>
          <a:prstGeom prst="roundRect">
            <a:avLst>
              <a:gd name="adj" fmla="val 1438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131" name="Specifying the Model"/>
          <p:cNvSpPr/>
          <p:nvPr/>
        </p:nvSpPr>
        <p:spPr>
          <a:xfrm>
            <a:off x="260934" y="1533445"/>
            <a:ext cx="4390791" cy="387049"/>
          </a:xfrm>
          <a:prstGeom prst="roundRect">
            <a:avLst>
              <a:gd name="adj" fmla="val 16636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Specifying the Model</a:t>
            </a:r>
          </a:p>
        </p:txBody>
      </p:sp>
      <p:sp>
        <p:nvSpPr>
          <p:cNvPr id="132" name="Parallel Processing"/>
          <p:cNvSpPr/>
          <p:nvPr/>
        </p:nvSpPr>
        <p:spPr>
          <a:xfrm>
            <a:off x="255077" y="7776184"/>
            <a:ext cx="4402505" cy="387049"/>
          </a:xfrm>
          <a:prstGeom prst="roundRect">
            <a:avLst>
              <a:gd name="adj" fmla="val 0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Parallel Processing</a:t>
            </a:r>
          </a:p>
        </p:txBody>
      </p:sp>
      <p:sp>
        <p:nvSpPr>
          <p:cNvPr id="133" name="The foreach package is used to run models in parallel. The train code does not change but a “do” package must be called first."/>
          <p:cNvSpPr txBox="1"/>
          <p:nvPr/>
        </p:nvSpPr>
        <p:spPr>
          <a:xfrm>
            <a:off x="378567" y="8171046"/>
            <a:ext cx="4188106" cy="7130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The </a:t>
            </a:r>
            <a:r>
              <a:rPr>
                <a:solidFill>
                  <a:schemeClr val="accent5"/>
                </a:solidFill>
                <a:latin typeface="Monaco"/>
                <a:ea typeface="Monaco"/>
                <a:cs typeface="Monaco"/>
                <a:sym typeface="Monaco"/>
              </a:rPr>
              <a:t>foreach</a:t>
            </a:r>
            <a:r>
              <a:t> package is used to run models in parallel. The </a:t>
            </a:r>
            <a:r>
              <a:rPr sz="1100">
                <a:solidFill>
                  <a:schemeClr val="accent1"/>
                </a:solidFill>
                <a:latin typeface="Monaco"/>
                <a:ea typeface="Monaco"/>
                <a:cs typeface="Monaco"/>
                <a:sym typeface="Monaco"/>
              </a:rPr>
              <a:t>train</a:t>
            </a:r>
            <a:r>
              <a:t> code does not change but a “</a:t>
            </a:r>
            <a:r>
              <a:rPr>
                <a:solidFill>
                  <a:schemeClr val="accent5"/>
                </a:solidFill>
                <a:latin typeface="Monaco"/>
                <a:ea typeface="Monaco"/>
                <a:cs typeface="Monaco"/>
                <a:sym typeface="Monaco"/>
              </a:rPr>
              <a:t>do</a:t>
            </a:r>
            <a:r>
              <a:t>” package must be called first.</a:t>
            </a:r>
          </a:p>
        </p:txBody>
      </p:sp>
      <p:sp>
        <p:nvSpPr>
          <p:cNvPr id="134" name="# on MacOS or Linux…"/>
          <p:cNvSpPr txBox="1"/>
          <p:nvPr/>
        </p:nvSpPr>
        <p:spPr>
          <a:xfrm>
            <a:off x="389478" y="8886086"/>
            <a:ext cx="1878705" cy="6689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defRPr sz="1100">
                <a:solidFill>
                  <a:srgbClr val="53585F"/>
                </a:solidFill>
                <a:latin typeface="Monaco"/>
                <a:ea typeface="Monaco"/>
                <a:cs typeface="Monaco"/>
                <a:sym typeface="Monaco"/>
              </a:defRPr>
            </a:pPr>
            <a:r>
              <a:t># on MacOS or Linux</a:t>
            </a:r>
          </a:p>
          <a:p>
            <a:pPr algn="l">
              <a:defRPr sz="1100">
                <a:latin typeface="Monaco"/>
                <a:ea typeface="Monaco"/>
                <a:cs typeface="Monaco"/>
                <a:sym typeface="Monaco"/>
              </a:defRPr>
            </a:pPr>
            <a:r>
              <a:rPr>
                <a:solidFill>
                  <a:schemeClr val="accent1"/>
                </a:solidFill>
              </a:rPr>
              <a:t>library</a:t>
            </a:r>
            <a:r>
              <a:t>(</a:t>
            </a:r>
            <a:r>
              <a:rPr>
                <a:solidFill>
                  <a:schemeClr val="accent5"/>
                </a:solidFill>
              </a:rPr>
              <a:t>doMC</a:t>
            </a:r>
            <a:r>
              <a:t>)</a:t>
            </a:r>
          </a:p>
          <a:p>
            <a:pPr algn="l">
              <a:defRPr sz="1100">
                <a:latin typeface="Monaco"/>
                <a:ea typeface="Monaco"/>
                <a:cs typeface="Monaco"/>
                <a:sym typeface="Monaco"/>
              </a:defRPr>
            </a:pPr>
            <a:r>
              <a:rPr>
                <a:solidFill>
                  <a:schemeClr val="accent1"/>
                </a:solidFill>
              </a:rPr>
              <a:t>registerDoMC</a:t>
            </a:r>
            <a:r>
              <a:t>(</a:t>
            </a:r>
            <a:r>
              <a:rPr>
                <a:solidFill>
                  <a:schemeClr val="accent2"/>
                </a:solidFill>
              </a:rPr>
              <a:t>cores</a:t>
            </a:r>
            <a:r>
              <a:t>=4)</a:t>
            </a:r>
          </a:p>
        </p:txBody>
      </p:sp>
      <p:sp>
        <p:nvSpPr>
          <p:cNvPr id="135" name="Rounded Rectangle"/>
          <p:cNvSpPr/>
          <p:nvPr/>
        </p:nvSpPr>
        <p:spPr>
          <a:xfrm>
            <a:off x="4819502" y="362539"/>
            <a:ext cx="4335687" cy="9862376"/>
          </a:xfrm>
          <a:prstGeom prst="roundRect">
            <a:avLst>
              <a:gd name="adj" fmla="val 1451"/>
            </a:avLst>
          </a:prstGeom>
          <a:ln w="76200">
            <a:solidFill>
              <a:schemeClr val="accent3">
                <a:satOff val="18648"/>
                <a:lumOff val="5971"/>
                <a:alpha val="20000"/>
              </a:schemeClr>
            </a:solidFill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36" name="train(, preProc = c(&quot;method1&quot;, &quot;method2&quot;), ...)"/>
          <p:cNvSpPr txBox="1"/>
          <p:nvPr/>
        </p:nvSpPr>
        <p:spPr>
          <a:xfrm>
            <a:off x="4904203" y="1349794"/>
            <a:ext cx="4158851" cy="2879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defRPr sz="1100">
                <a:latin typeface="Monaco"/>
                <a:ea typeface="Monaco"/>
                <a:cs typeface="Monaco"/>
                <a:sym typeface="Monaco"/>
              </a:defRPr>
            </a:pPr>
            <a:r>
              <a:rPr>
                <a:solidFill>
                  <a:schemeClr val="accent1"/>
                </a:solidFill>
              </a:rPr>
              <a:t>train</a:t>
            </a:r>
            <a:r>
              <a:t>(, </a:t>
            </a:r>
            <a:r>
              <a:rPr>
                <a:solidFill>
                  <a:schemeClr val="accent2"/>
                </a:solidFill>
              </a:rPr>
              <a:t>preProc</a:t>
            </a:r>
            <a:r>
              <a:t> = c(</a:t>
            </a:r>
            <a:r>
              <a:rPr>
                <a:solidFill>
                  <a:schemeClr val="accent6"/>
                </a:solidFill>
              </a:rPr>
              <a:t>"method1"</a:t>
            </a:r>
            <a:r>
              <a:t>, </a:t>
            </a:r>
            <a:r>
              <a:rPr>
                <a:solidFill>
                  <a:schemeClr val="accent6"/>
                </a:solidFill>
              </a:rPr>
              <a:t>"method2"</a:t>
            </a:r>
            <a:r>
              <a:t>), ...)</a:t>
            </a:r>
          </a:p>
        </p:txBody>
      </p:sp>
      <p:sp>
        <p:nvSpPr>
          <p:cNvPr id="137" name="Transformations, filters, and other operations can be applied to the predictors with the preProc option."/>
          <p:cNvSpPr txBox="1"/>
          <p:nvPr/>
        </p:nvSpPr>
        <p:spPr>
          <a:xfrm>
            <a:off x="4893292" y="788169"/>
            <a:ext cx="4188106" cy="490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Transformations, filters, and other operations can be applied to the </a:t>
            </a:r>
            <a:r>
              <a:rPr i="1">
                <a:latin typeface="Source Sans Pro"/>
                <a:ea typeface="Source Sans Pro"/>
                <a:cs typeface="Source Sans Pro"/>
                <a:sym typeface="Source Sans Pro"/>
              </a:rPr>
              <a:t>predictors</a:t>
            </a:r>
            <a:r>
              <a:t> with the </a:t>
            </a:r>
            <a:r>
              <a:rPr sz="1100">
                <a:solidFill>
                  <a:schemeClr val="accent2"/>
                </a:solidFill>
                <a:latin typeface="Monaco"/>
                <a:ea typeface="Monaco"/>
                <a:cs typeface="Monaco"/>
                <a:sym typeface="Monaco"/>
              </a:rPr>
              <a:t>preProc</a:t>
            </a:r>
            <a:r>
              <a:t> option.</a:t>
            </a:r>
          </a:p>
        </p:txBody>
      </p:sp>
      <p:sp>
        <p:nvSpPr>
          <p:cNvPr id="138" name="&quot;center&quot;, &quot;scale&quot;, and &quot;range&quot; to normalize predictors.…"/>
          <p:cNvSpPr txBox="1"/>
          <p:nvPr/>
        </p:nvSpPr>
        <p:spPr>
          <a:xfrm>
            <a:off x="4876875" y="2009888"/>
            <a:ext cx="4188106" cy="16186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marL="104775" indent="-104775" algn="l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r>
              <a:rPr sz="1100">
                <a:solidFill>
                  <a:schemeClr val="accent6">
                    <a:satOff val="24555"/>
                    <a:lumOff val="22232"/>
                  </a:schemeClr>
                </a:solidFill>
                <a:latin typeface="Monaco"/>
                <a:ea typeface="Monaco"/>
                <a:cs typeface="Monaco"/>
                <a:sym typeface="Monaco"/>
              </a:rPr>
              <a:t>"center"</a:t>
            </a:r>
            <a:r>
              <a:t>,</a:t>
            </a:r>
            <a:r>
              <a:rPr>
                <a:solidFill>
                  <a:schemeClr val="accent1"/>
                </a:solidFill>
              </a:rPr>
              <a:t> </a:t>
            </a:r>
            <a:r>
              <a:rPr sz="1100">
                <a:solidFill>
                  <a:schemeClr val="accent6">
                    <a:satOff val="24555"/>
                    <a:lumOff val="22232"/>
                  </a:schemeClr>
                </a:solidFill>
                <a:latin typeface="Monaco"/>
                <a:ea typeface="Monaco"/>
                <a:cs typeface="Monaco"/>
                <a:sym typeface="Monaco"/>
              </a:rPr>
              <a:t>"scale"</a:t>
            </a:r>
            <a:r>
              <a:t>, and </a:t>
            </a:r>
            <a:r>
              <a:rPr sz="1100">
                <a:solidFill>
                  <a:schemeClr val="accent6">
                    <a:satOff val="24555"/>
                    <a:lumOff val="22232"/>
                  </a:schemeClr>
                </a:solidFill>
                <a:latin typeface="Monaco"/>
                <a:ea typeface="Monaco"/>
                <a:cs typeface="Monaco"/>
                <a:sym typeface="Monaco"/>
              </a:rPr>
              <a:t>"range"</a:t>
            </a:r>
            <a:r>
              <a:t> to normalize predictors.</a:t>
            </a:r>
            <a:endParaRPr b="1"/>
          </a:p>
          <a:p>
            <a:pPr marL="104775" indent="-104775" algn="l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sz="1100">
                <a:solidFill>
                  <a:schemeClr val="accent6">
                    <a:satOff val="24555"/>
                    <a:lumOff val="22232"/>
                  </a:schemeClr>
                </a:solidFill>
                <a:latin typeface="Monaco"/>
                <a:ea typeface="Monaco"/>
                <a:cs typeface="Monaco"/>
                <a:sym typeface="Monaco"/>
              </a:rPr>
              <a:t>"BoxCox"</a:t>
            </a:r>
            <a:r>
              <a:t>, </a:t>
            </a:r>
            <a:r>
              <a:rPr sz="1100">
                <a:solidFill>
                  <a:schemeClr val="accent6">
                    <a:satOff val="24555"/>
                    <a:lumOff val="22232"/>
                  </a:schemeClr>
                </a:solidFill>
                <a:latin typeface="Monaco"/>
                <a:ea typeface="Monaco"/>
                <a:cs typeface="Monaco"/>
                <a:sym typeface="Monaco"/>
              </a:rPr>
              <a:t>"YeoJohnson"</a:t>
            </a:r>
            <a:r>
              <a:t>, or </a:t>
            </a:r>
            <a:r>
              <a:rPr sz="1100">
                <a:solidFill>
                  <a:schemeClr val="accent6">
                    <a:satOff val="24555"/>
                    <a:lumOff val="22232"/>
                  </a:schemeClr>
                </a:solidFill>
                <a:latin typeface="Monaco"/>
                <a:ea typeface="Monaco"/>
                <a:cs typeface="Monaco"/>
                <a:sym typeface="Monaco"/>
              </a:rPr>
              <a:t>"expoTrans"</a:t>
            </a:r>
            <a:r>
              <a:t> to transform predictors.</a:t>
            </a:r>
          </a:p>
          <a:p>
            <a:pPr marL="104775" indent="-104775" algn="l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sz="1100">
                <a:solidFill>
                  <a:schemeClr val="accent6">
                    <a:satOff val="24555"/>
                    <a:lumOff val="22232"/>
                  </a:schemeClr>
                </a:solidFill>
                <a:latin typeface="Monaco"/>
                <a:ea typeface="Monaco"/>
                <a:cs typeface="Monaco"/>
                <a:sym typeface="Monaco"/>
              </a:rPr>
              <a:t>"knnImpute"</a:t>
            </a:r>
            <a:r>
              <a:t>, </a:t>
            </a:r>
            <a:r>
              <a:rPr sz="1100">
                <a:solidFill>
                  <a:schemeClr val="accent6">
                    <a:satOff val="24555"/>
                    <a:lumOff val="22232"/>
                  </a:schemeClr>
                </a:solidFill>
                <a:latin typeface="Monaco"/>
                <a:ea typeface="Monaco"/>
                <a:cs typeface="Monaco"/>
                <a:sym typeface="Monaco"/>
              </a:rPr>
              <a:t>"bagImpute"</a:t>
            </a:r>
            <a:r>
              <a:t>, or </a:t>
            </a:r>
            <a:r>
              <a:rPr sz="1100">
                <a:solidFill>
                  <a:schemeClr val="accent6">
                    <a:satOff val="24555"/>
                    <a:lumOff val="22232"/>
                  </a:schemeClr>
                </a:solidFill>
                <a:latin typeface="Monaco"/>
                <a:ea typeface="Monaco"/>
                <a:cs typeface="Monaco"/>
                <a:sym typeface="Monaco"/>
              </a:rPr>
              <a:t>"medianImpute" </a:t>
            </a:r>
            <a:r>
              <a:t>to impute.</a:t>
            </a:r>
          </a:p>
          <a:p>
            <a:pPr marL="104775" indent="-104775" algn="l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sz="1100">
                <a:solidFill>
                  <a:schemeClr val="accent6">
                    <a:satOff val="24555"/>
                    <a:lumOff val="22232"/>
                  </a:schemeClr>
                </a:solidFill>
                <a:latin typeface="Monaco"/>
                <a:ea typeface="Monaco"/>
                <a:cs typeface="Monaco"/>
                <a:sym typeface="Monaco"/>
              </a:rPr>
              <a:t>"corr"</a:t>
            </a:r>
            <a:r>
              <a:t>, </a:t>
            </a:r>
            <a:r>
              <a:rPr sz="1100">
                <a:solidFill>
                  <a:schemeClr val="accent6">
                    <a:satOff val="24555"/>
                    <a:lumOff val="22232"/>
                  </a:schemeClr>
                </a:solidFill>
                <a:latin typeface="Monaco"/>
                <a:ea typeface="Monaco"/>
                <a:cs typeface="Monaco"/>
                <a:sym typeface="Monaco"/>
              </a:rPr>
              <a:t>"nzv"</a:t>
            </a:r>
            <a:r>
              <a:t>, </a:t>
            </a:r>
            <a:r>
              <a:rPr sz="1100">
                <a:solidFill>
                  <a:schemeClr val="accent6">
                    <a:satOff val="24555"/>
                    <a:lumOff val="22232"/>
                  </a:schemeClr>
                </a:solidFill>
                <a:latin typeface="Monaco"/>
                <a:ea typeface="Monaco"/>
                <a:cs typeface="Monaco"/>
                <a:sym typeface="Monaco"/>
              </a:rPr>
              <a:t>"zv"</a:t>
            </a:r>
            <a:r>
              <a:t>, and </a:t>
            </a:r>
            <a:r>
              <a:rPr sz="1100">
                <a:solidFill>
                  <a:schemeClr val="accent6">
                    <a:satOff val="24555"/>
                    <a:lumOff val="22232"/>
                  </a:schemeClr>
                </a:solidFill>
                <a:latin typeface="Monaco"/>
                <a:ea typeface="Monaco"/>
                <a:cs typeface="Monaco"/>
                <a:sym typeface="Monaco"/>
              </a:rPr>
              <a:t>"conditionalX"</a:t>
            </a:r>
            <a:r>
              <a:t> to filter.</a:t>
            </a:r>
          </a:p>
          <a:p>
            <a:pPr marL="104775" indent="-104775" algn="l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sz="1100">
                <a:solidFill>
                  <a:schemeClr val="accent6">
                    <a:satOff val="24555"/>
                    <a:lumOff val="22232"/>
                  </a:schemeClr>
                </a:solidFill>
                <a:latin typeface="Monaco"/>
                <a:ea typeface="Monaco"/>
                <a:cs typeface="Monaco"/>
                <a:sym typeface="Monaco"/>
              </a:rPr>
              <a:t>"pca"</a:t>
            </a:r>
            <a:r>
              <a:t>, </a:t>
            </a:r>
            <a:r>
              <a:rPr sz="1100">
                <a:solidFill>
                  <a:schemeClr val="accent6">
                    <a:satOff val="24555"/>
                    <a:lumOff val="22232"/>
                  </a:schemeClr>
                </a:solidFill>
                <a:latin typeface="Monaco"/>
                <a:ea typeface="Monaco"/>
                <a:cs typeface="Monaco"/>
                <a:sym typeface="Monaco"/>
              </a:rPr>
              <a:t>"ica"</a:t>
            </a:r>
            <a:r>
              <a:t>, or </a:t>
            </a:r>
            <a:r>
              <a:rPr sz="1100">
                <a:solidFill>
                  <a:schemeClr val="accent6">
                    <a:satOff val="24555"/>
                    <a:lumOff val="22232"/>
                  </a:schemeClr>
                </a:solidFill>
                <a:latin typeface="Monaco"/>
                <a:ea typeface="Monaco"/>
                <a:cs typeface="Monaco"/>
                <a:sym typeface="Monaco"/>
              </a:rPr>
              <a:t>"spatialSign"</a:t>
            </a:r>
            <a:r>
              <a:t> to transform groups.</a:t>
            </a:r>
          </a:p>
        </p:txBody>
      </p:sp>
      <p:sp>
        <p:nvSpPr>
          <p:cNvPr id="139" name="Rounded Rectangle"/>
          <p:cNvSpPr/>
          <p:nvPr/>
        </p:nvSpPr>
        <p:spPr>
          <a:xfrm>
            <a:off x="4791950" y="624055"/>
            <a:ext cx="4390791" cy="61922"/>
          </a:xfrm>
          <a:prstGeom prst="roundRect">
            <a:avLst>
              <a:gd name="adj" fmla="val 1438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140" name="Preprocessing"/>
          <p:cNvSpPr/>
          <p:nvPr/>
        </p:nvSpPr>
        <p:spPr>
          <a:xfrm>
            <a:off x="4791950" y="286228"/>
            <a:ext cx="4390791" cy="387049"/>
          </a:xfrm>
          <a:prstGeom prst="roundRect">
            <a:avLst>
              <a:gd name="adj" fmla="val 16636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Preprocessing</a:t>
            </a:r>
          </a:p>
        </p:txBody>
      </p:sp>
      <p:sp>
        <p:nvSpPr>
          <p:cNvPr id="141" name="Adding Options"/>
          <p:cNvSpPr/>
          <p:nvPr/>
        </p:nvSpPr>
        <p:spPr>
          <a:xfrm>
            <a:off x="4789411" y="4865266"/>
            <a:ext cx="4411887" cy="387050"/>
          </a:xfrm>
          <a:prstGeom prst="roundRect">
            <a:avLst>
              <a:gd name="adj" fmla="val 0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Adding Options</a:t>
            </a:r>
          </a:p>
        </p:txBody>
      </p:sp>
      <p:sp>
        <p:nvSpPr>
          <p:cNvPr id="142" name="Many train options can be specified using the trainControl function:"/>
          <p:cNvSpPr txBox="1"/>
          <p:nvPr/>
        </p:nvSpPr>
        <p:spPr>
          <a:xfrm>
            <a:off x="4896883" y="5439682"/>
            <a:ext cx="4188106" cy="5063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Many </a:t>
            </a:r>
            <a:r>
              <a:rPr sz="1100">
                <a:solidFill>
                  <a:schemeClr val="accent1"/>
                </a:solidFill>
                <a:latin typeface="Monaco"/>
                <a:ea typeface="Monaco"/>
                <a:cs typeface="Monaco"/>
                <a:sym typeface="Monaco"/>
              </a:rPr>
              <a:t>train</a:t>
            </a:r>
            <a:r>
              <a:rPr>
                <a:solidFill>
                  <a:schemeClr val="accent1"/>
                </a:solidFill>
                <a:latin typeface="Monaco"/>
                <a:ea typeface="Monaco"/>
                <a:cs typeface="Monaco"/>
                <a:sym typeface="Monaco"/>
              </a:rPr>
              <a:t> </a:t>
            </a:r>
            <a:r>
              <a:t>options can be specified using the </a:t>
            </a:r>
            <a:r>
              <a:rPr sz="1100">
                <a:solidFill>
                  <a:schemeClr val="accent1"/>
                </a:solidFill>
                <a:latin typeface="Monaco"/>
                <a:ea typeface="Monaco"/>
                <a:cs typeface="Monaco"/>
                <a:sym typeface="Monaco"/>
              </a:rPr>
              <a:t>trainControl</a:t>
            </a:r>
            <a:r>
              <a:rPr>
                <a:solidFill>
                  <a:schemeClr val="accent1"/>
                </a:solidFill>
                <a:latin typeface="Monaco"/>
                <a:ea typeface="Monaco"/>
                <a:cs typeface="Monaco"/>
                <a:sym typeface="Monaco"/>
              </a:rPr>
              <a:t> </a:t>
            </a:r>
            <a:r>
              <a:t>function:</a:t>
            </a:r>
          </a:p>
        </p:txBody>
      </p:sp>
      <p:sp>
        <p:nvSpPr>
          <p:cNvPr id="143" name="train(y ~ ., data = dat, method = &quot;cubist&quot;,…"/>
          <p:cNvSpPr txBox="1"/>
          <p:nvPr/>
        </p:nvSpPr>
        <p:spPr>
          <a:xfrm>
            <a:off x="4907794" y="6006918"/>
            <a:ext cx="4158851" cy="4784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defRPr sz="1100">
                <a:latin typeface="Monaco"/>
                <a:ea typeface="Monaco"/>
                <a:cs typeface="Monaco"/>
                <a:sym typeface="Monaco"/>
              </a:defRPr>
            </a:pPr>
            <a:r>
              <a:rPr>
                <a:solidFill>
                  <a:schemeClr val="accent1"/>
                </a:solidFill>
              </a:rPr>
              <a:t>train</a:t>
            </a:r>
            <a:r>
              <a:t>(y ~ ., </a:t>
            </a:r>
            <a:r>
              <a:rPr>
                <a:solidFill>
                  <a:schemeClr val="accent2"/>
                </a:solidFill>
              </a:rPr>
              <a:t>data</a:t>
            </a:r>
            <a:r>
              <a:t> = dat, </a:t>
            </a:r>
            <a:r>
              <a:rPr>
                <a:solidFill>
                  <a:schemeClr val="accent2"/>
                </a:solidFill>
              </a:rPr>
              <a:t>method</a:t>
            </a:r>
            <a:r>
              <a:t> = </a:t>
            </a:r>
            <a:r>
              <a:rPr>
                <a:solidFill>
                  <a:schemeClr val="accent6"/>
                </a:solidFill>
              </a:rPr>
              <a:t>"cubist"</a:t>
            </a:r>
            <a:r>
              <a:t>, </a:t>
            </a:r>
          </a:p>
          <a:p>
            <a:pPr algn="l">
              <a:defRPr sz="1100">
                <a:latin typeface="Monaco"/>
                <a:ea typeface="Monaco"/>
                <a:cs typeface="Monaco"/>
                <a:sym typeface="Monaco"/>
              </a:defRPr>
            </a:pPr>
            <a:r>
              <a:t>      </a:t>
            </a:r>
            <a:r>
              <a:rPr>
                <a:solidFill>
                  <a:schemeClr val="accent2"/>
                </a:solidFill>
              </a:rPr>
              <a:t>trControl</a:t>
            </a:r>
            <a:r>
              <a:rPr>
                <a:solidFill>
                  <a:schemeClr val="accent1"/>
                </a:solidFill>
              </a:rPr>
              <a:t> = trainControl</a:t>
            </a:r>
            <a:r>
              <a:t>(&lt;options&gt;))</a:t>
            </a:r>
          </a:p>
        </p:txBody>
      </p:sp>
      <p:sp>
        <p:nvSpPr>
          <p:cNvPr id="144" name="# on Windows…"/>
          <p:cNvSpPr txBox="1"/>
          <p:nvPr/>
        </p:nvSpPr>
        <p:spPr>
          <a:xfrm>
            <a:off x="2479623" y="8867036"/>
            <a:ext cx="1984522" cy="8594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defRPr sz="1100">
                <a:solidFill>
                  <a:srgbClr val="53585F"/>
                </a:solidFill>
                <a:latin typeface="Monaco"/>
                <a:ea typeface="Monaco"/>
                <a:cs typeface="Monaco"/>
                <a:sym typeface="Monaco"/>
              </a:defRPr>
            </a:pPr>
            <a:r>
              <a:t># on Windows</a:t>
            </a:r>
          </a:p>
          <a:p>
            <a:pPr algn="l">
              <a:defRPr sz="1100">
                <a:latin typeface="Monaco"/>
                <a:ea typeface="Monaco"/>
                <a:cs typeface="Monaco"/>
                <a:sym typeface="Monaco"/>
              </a:defRPr>
            </a:pPr>
            <a:r>
              <a:rPr>
                <a:solidFill>
                  <a:schemeClr val="accent1"/>
                </a:solidFill>
              </a:rPr>
              <a:t>library</a:t>
            </a:r>
            <a:r>
              <a:t>(</a:t>
            </a:r>
            <a:r>
              <a:rPr>
                <a:solidFill>
                  <a:schemeClr val="accent5"/>
                </a:solidFill>
              </a:rPr>
              <a:t>doParallel</a:t>
            </a:r>
            <a:r>
              <a:t>)</a:t>
            </a:r>
          </a:p>
          <a:p>
            <a:pPr algn="l">
              <a:defRPr sz="1100">
                <a:latin typeface="Monaco"/>
                <a:ea typeface="Monaco"/>
                <a:cs typeface="Monaco"/>
                <a:sym typeface="Monaco"/>
              </a:defRPr>
            </a:pPr>
            <a:r>
              <a:t>cl &lt;- </a:t>
            </a:r>
            <a:r>
              <a:rPr>
                <a:solidFill>
                  <a:schemeClr val="accent1"/>
                </a:solidFill>
              </a:rPr>
              <a:t>makeCluster</a:t>
            </a:r>
            <a:r>
              <a:t>(2)</a:t>
            </a:r>
          </a:p>
          <a:p>
            <a:pPr algn="l">
              <a:defRPr sz="1100">
                <a:latin typeface="Monaco"/>
                <a:ea typeface="Monaco"/>
                <a:cs typeface="Monaco"/>
                <a:sym typeface="Monaco"/>
              </a:defRPr>
            </a:pPr>
            <a:r>
              <a:rPr>
                <a:solidFill>
                  <a:schemeClr val="accent1"/>
                </a:solidFill>
              </a:rPr>
              <a:t>registerDoParallel</a:t>
            </a:r>
            <a:r>
              <a:t>(cl)</a:t>
            </a:r>
          </a:p>
        </p:txBody>
      </p:sp>
      <p:sp>
        <p:nvSpPr>
          <p:cNvPr id="145" name="The function parallel::detectCores can help too."/>
          <p:cNvSpPr txBox="1"/>
          <p:nvPr/>
        </p:nvSpPr>
        <p:spPr>
          <a:xfrm>
            <a:off x="378567" y="9787452"/>
            <a:ext cx="4188106" cy="29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The function </a:t>
            </a:r>
            <a:r>
              <a:rPr sz="1100">
                <a:solidFill>
                  <a:schemeClr val="accent5"/>
                </a:solidFill>
                <a:latin typeface="Monaco"/>
                <a:ea typeface="Monaco"/>
                <a:cs typeface="Monaco"/>
                <a:sym typeface="Monaco"/>
              </a:rPr>
              <a:t>parallel</a:t>
            </a:r>
            <a:r>
              <a:rPr sz="1100">
                <a:latin typeface="Monaco"/>
                <a:ea typeface="Monaco"/>
                <a:cs typeface="Monaco"/>
                <a:sym typeface="Monaco"/>
              </a:rPr>
              <a:t>::</a:t>
            </a:r>
            <a:r>
              <a:rPr sz="1100">
                <a:solidFill>
                  <a:schemeClr val="accent1"/>
                </a:solidFill>
                <a:latin typeface="Monaco"/>
                <a:ea typeface="Monaco"/>
                <a:cs typeface="Monaco"/>
                <a:sym typeface="Monaco"/>
              </a:rPr>
              <a:t>detectCores</a:t>
            </a:r>
            <a:r>
              <a:t> can help too.</a:t>
            </a:r>
          </a:p>
        </p:txBody>
      </p:sp>
      <p:sp>
        <p:nvSpPr>
          <p:cNvPr id="146" name="Methods include:"/>
          <p:cNvSpPr txBox="1"/>
          <p:nvPr/>
        </p:nvSpPr>
        <p:spPr>
          <a:xfrm>
            <a:off x="4876875" y="1714312"/>
            <a:ext cx="4188106" cy="2996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</a:lstStyle>
          <a:p>
            <a:pPr/>
            <a:r>
              <a:t>Methods include:</a:t>
            </a:r>
          </a:p>
        </p:txBody>
      </p:sp>
      <p:sp>
        <p:nvSpPr>
          <p:cNvPr id="147" name="train determines the order of operations; the order that the methods are declared does not matter.…"/>
          <p:cNvSpPr txBox="1"/>
          <p:nvPr/>
        </p:nvSpPr>
        <p:spPr>
          <a:xfrm>
            <a:off x="4876875" y="3633048"/>
            <a:ext cx="4188106" cy="11103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sz="1100">
                <a:solidFill>
                  <a:schemeClr val="accent1"/>
                </a:solidFill>
                <a:latin typeface="Monaco"/>
                <a:ea typeface="Monaco"/>
                <a:cs typeface="Monaco"/>
                <a:sym typeface="Monaco"/>
              </a:rPr>
              <a:t>train</a:t>
            </a:r>
            <a:r>
              <a:t> determines the order of operations; the order that the methods are declared does not matter. </a:t>
            </a:r>
          </a:p>
          <a:p>
            <a:pPr algn="l"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algn="l"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The </a:t>
            </a:r>
            <a:r>
              <a:rPr sz="1100">
                <a:solidFill>
                  <a:schemeClr val="accent5"/>
                </a:solidFill>
                <a:latin typeface="Monaco"/>
                <a:ea typeface="Monaco"/>
                <a:cs typeface="Monaco"/>
                <a:sym typeface="Monaco"/>
              </a:rPr>
              <a:t>recipes</a:t>
            </a:r>
            <a:r>
              <a:t> package has a more extensive list of preprocessing operations.</a:t>
            </a:r>
          </a:p>
        </p:txBody>
      </p:sp>
      <p:sp>
        <p:nvSpPr>
          <p:cNvPr id="148" name="Resampling Options"/>
          <p:cNvSpPr/>
          <p:nvPr/>
        </p:nvSpPr>
        <p:spPr>
          <a:xfrm>
            <a:off x="4795904" y="6623381"/>
            <a:ext cx="4411886" cy="387049"/>
          </a:xfrm>
          <a:prstGeom prst="roundRect">
            <a:avLst>
              <a:gd name="adj" fmla="val 0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Resampling Options</a:t>
            </a:r>
          </a:p>
        </p:txBody>
      </p:sp>
      <p:sp>
        <p:nvSpPr>
          <p:cNvPr id="149" name="trainControl is used to choose a resampling method:"/>
          <p:cNvSpPr txBox="1"/>
          <p:nvPr/>
        </p:nvSpPr>
        <p:spPr>
          <a:xfrm>
            <a:off x="4890947" y="7148404"/>
            <a:ext cx="4188106" cy="2996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sz="1100">
                <a:solidFill>
                  <a:schemeClr val="accent1"/>
                </a:solidFill>
                <a:latin typeface="Monaco"/>
                <a:ea typeface="Monaco"/>
                <a:cs typeface="Monaco"/>
                <a:sym typeface="Monaco"/>
              </a:rPr>
              <a:t>trainControl</a:t>
            </a:r>
            <a:r>
              <a:t> is used to choose a resampling method:</a:t>
            </a:r>
          </a:p>
        </p:txBody>
      </p:sp>
      <p:sp>
        <p:nvSpPr>
          <p:cNvPr id="150" name="trainControl(method = &lt;method&gt;, &lt;options&gt;)"/>
          <p:cNvSpPr txBox="1"/>
          <p:nvPr/>
        </p:nvSpPr>
        <p:spPr>
          <a:xfrm>
            <a:off x="4905574" y="7493147"/>
            <a:ext cx="4158852" cy="2879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defRPr sz="1100">
                <a:latin typeface="Monaco"/>
                <a:ea typeface="Monaco"/>
                <a:cs typeface="Monaco"/>
                <a:sym typeface="Monaco"/>
              </a:defRPr>
            </a:pPr>
            <a:r>
              <a:rPr>
                <a:solidFill>
                  <a:schemeClr val="accent1"/>
                </a:solidFill>
              </a:rPr>
              <a:t>trainControl</a:t>
            </a:r>
            <a:r>
              <a:t>(</a:t>
            </a:r>
            <a:r>
              <a:rPr>
                <a:solidFill>
                  <a:schemeClr val="accent2"/>
                </a:solidFill>
              </a:rPr>
              <a:t>method</a:t>
            </a:r>
            <a:r>
              <a:t> = &lt;method&gt;, &lt;options&gt;)</a:t>
            </a:r>
          </a:p>
        </p:txBody>
      </p:sp>
      <p:sp>
        <p:nvSpPr>
          <p:cNvPr id="151" name="Methods and options are:"/>
          <p:cNvSpPr txBox="1"/>
          <p:nvPr/>
        </p:nvSpPr>
        <p:spPr>
          <a:xfrm>
            <a:off x="4876875" y="7819887"/>
            <a:ext cx="4188106" cy="2996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>
            <a:lvl1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</a:lstStyle>
          <a:p>
            <a:pPr/>
            <a:r>
              <a:t>Methods and options are:</a:t>
            </a:r>
          </a:p>
        </p:txBody>
      </p:sp>
      <p:sp>
        <p:nvSpPr>
          <p:cNvPr id="152" name="&quot;cv&quot; for K-fold cross-validation (number sets the # folds).…"/>
          <p:cNvSpPr txBox="1"/>
          <p:nvPr/>
        </p:nvSpPr>
        <p:spPr>
          <a:xfrm>
            <a:off x="4907794" y="8019330"/>
            <a:ext cx="4146948" cy="21529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marL="104775" indent="-104775" algn="l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sz="1100">
                <a:solidFill>
                  <a:schemeClr val="accent6"/>
                </a:solidFill>
                <a:latin typeface="Monaco"/>
                <a:ea typeface="Monaco"/>
                <a:cs typeface="Monaco"/>
                <a:sym typeface="Monaco"/>
              </a:rPr>
              <a:t>"cv"</a:t>
            </a:r>
            <a:r>
              <a:t> for K-fold cross-validation (</a:t>
            </a:r>
            <a:r>
              <a:rPr sz="1100">
                <a:solidFill>
                  <a:schemeClr val="accent2"/>
                </a:solidFill>
                <a:latin typeface="Monaco"/>
                <a:ea typeface="Monaco"/>
                <a:cs typeface="Monaco"/>
                <a:sym typeface="Monaco"/>
              </a:rPr>
              <a:t>number</a:t>
            </a:r>
            <a:r>
              <a:t> sets the # folds).</a:t>
            </a:r>
          </a:p>
          <a:p>
            <a:pPr marL="104775" indent="-104775" algn="l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sz="1100">
                <a:solidFill>
                  <a:schemeClr val="accent6"/>
                </a:solidFill>
                <a:latin typeface="Monaco"/>
                <a:ea typeface="Monaco"/>
                <a:cs typeface="Monaco"/>
                <a:sym typeface="Monaco"/>
              </a:rPr>
              <a:t>"repeatedcv"</a:t>
            </a:r>
            <a:r>
              <a:t> for repeated cross-validation (</a:t>
            </a:r>
            <a:r>
              <a:rPr sz="1100">
                <a:solidFill>
                  <a:schemeClr val="accent2"/>
                </a:solidFill>
                <a:latin typeface="Monaco"/>
                <a:ea typeface="Monaco"/>
                <a:cs typeface="Monaco"/>
                <a:sym typeface="Monaco"/>
              </a:rPr>
              <a:t>repeats</a:t>
            </a:r>
            <a:r>
              <a:t> for # repeats).</a:t>
            </a:r>
          </a:p>
          <a:p>
            <a:pPr marL="104775" indent="-104775" algn="l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sz="1100">
                <a:solidFill>
                  <a:schemeClr val="accent6"/>
                </a:solidFill>
                <a:latin typeface="Monaco"/>
                <a:ea typeface="Monaco"/>
                <a:cs typeface="Monaco"/>
                <a:sym typeface="Monaco"/>
              </a:rPr>
              <a:t>"boot"</a:t>
            </a:r>
            <a:r>
              <a:t> for bootstrap  (</a:t>
            </a:r>
            <a:r>
              <a:rPr sz="1100">
                <a:solidFill>
                  <a:schemeClr val="accent2"/>
                </a:solidFill>
                <a:latin typeface="Monaco"/>
                <a:ea typeface="Monaco"/>
                <a:cs typeface="Monaco"/>
                <a:sym typeface="Monaco"/>
              </a:rPr>
              <a:t>number</a:t>
            </a:r>
            <a:r>
              <a:t> sets the iterations).</a:t>
            </a:r>
          </a:p>
          <a:p>
            <a:pPr marL="104775" indent="-104775" algn="l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sz="1100">
                <a:solidFill>
                  <a:schemeClr val="accent6"/>
                </a:solidFill>
                <a:latin typeface="Monaco"/>
                <a:ea typeface="Monaco"/>
                <a:cs typeface="Monaco"/>
                <a:sym typeface="Monaco"/>
              </a:rPr>
              <a:t>"LGOCV"</a:t>
            </a:r>
            <a:r>
              <a:t> for leave-group-out (</a:t>
            </a:r>
            <a:r>
              <a:rPr sz="1100">
                <a:solidFill>
                  <a:schemeClr val="accent2"/>
                </a:solidFill>
                <a:latin typeface="Monaco"/>
                <a:ea typeface="Monaco"/>
                <a:cs typeface="Monaco"/>
                <a:sym typeface="Monaco"/>
              </a:rPr>
              <a:t>number</a:t>
            </a:r>
            <a:r>
              <a:t> and </a:t>
            </a:r>
            <a:r>
              <a:rPr sz="1100">
                <a:solidFill>
                  <a:schemeClr val="accent2"/>
                </a:solidFill>
                <a:latin typeface="Monaco"/>
                <a:ea typeface="Monaco"/>
                <a:cs typeface="Monaco"/>
                <a:sym typeface="Monaco"/>
              </a:rPr>
              <a:t>p</a:t>
            </a:r>
            <a:r>
              <a:t> are options).</a:t>
            </a:r>
          </a:p>
          <a:p>
            <a:pPr marL="104775" indent="-104775" algn="l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sz="1100">
                <a:solidFill>
                  <a:schemeClr val="accent6"/>
                </a:solidFill>
                <a:latin typeface="Monaco"/>
                <a:ea typeface="Monaco"/>
                <a:cs typeface="Monaco"/>
                <a:sym typeface="Monaco"/>
              </a:rPr>
              <a:t>"LOO"</a:t>
            </a:r>
            <a:r>
              <a:t> for leave-one-out cross-validation.</a:t>
            </a:r>
          </a:p>
          <a:p>
            <a:pPr marL="104775" indent="-104775" algn="l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sz="1100">
                <a:solidFill>
                  <a:schemeClr val="accent6"/>
                </a:solidFill>
                <a:latin typeface="Monaco"/>
                <a:ea typeface="Monaco"/>
                <a:cs typeface="Monaco"/>
                <a:sym typeface="Monaco"/>
              </a:rPr>
              <a:t>"oob"</a:t>
            </a:r>
            <a:r>
              <a:t> for out-of-bag resampling (only for some models).</a:t>
            </a:r>
          </a:p>
          <a:p>
            <a:pPr marL="104775" indent="-104775" algn="l">
              <a:spcBef>
                <a:spcPts val="500"/>
              </a:spcBef>
              <a:buSzPct val="100000"/>
              <a:buChar char="•"/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sz="1100">
                <a:solidFill>
                  <a:schemeClr val="accent6"/>
                </a:solidFill>
                <a:latin typeface="Monaco"/>
                <a:ea typeface="Monaco"/>
                <a:cs typeface="Monaco"/>
                <a:sym typeface="Monaco"/>
              </a:rPr>
              <a:t>"timeslice"</a:t>
            </a:r>
            <a:r>
              <a:t> for time-series data (options are </a:t>
            </a:r>
            <a:r>
              <a:rPr sz="1100">
                <a:solidFill>
                  <a:schemeClr val="accent2"/>
                </a:solidFill>
                <a:latin typeface="Monaco"/>
                <a:ea typeface="Monaco"/>
                <a:cs typeface="Monaco"/>
                <a:sym typeface="Monaco"/>
              </a:rPr>
              <a:t>initialWindow</a:t>
            </a:r>
            <a:r>
              <a:t>, </a:t>
            </a:r>
            <a:r>
              <a:rPr sz="1100">
                <a:solidFill>
                  <a:schemeClr val="accent2"/>
                </a:solidFill>
                <a:latin typeface="Monaco"/>
                <a:ea typeface="Monaco"/>
                <a:cs typeface="Monaco"/>
                <a:sym typeface="Monaco"/>
              </a:rPr>
              <a:t>horizon</a:t>
            </a:r>
            <a:r>
              <a:t>, </a:t>
            </a:r>
            <a:r>
              <a:rPr sz="1100">
                <a:solidFill>
                  <a:schemeClr val="accent2"/>
                </a:solidFill>
                <a:latin typeface="Monaco"/>
                <a:ea typeface="Monaco"/>
                <a:cs typeface="Monaco"/>
                <a:sym typeface="Monaco"/>
              </a:rPr>
              <a:t>fixedWindow</a:t>
            </a:r>
            <a:r>
              <a:t>, and </a:t>
            </a:r>
            <a:r>
              <a:rPr sz="1100">
                <a:solidFill>
                  <a:schemeClr val="accent2"/>
                </a:solidFill>
                <a:latin typeface="Monaco"/>
                <a:ea typeface="Monaco"/>
                <a:cs typeface="Monaco"/>
                <a:sym typeface="Monaco"/>
              </a:rPr>
              <a:t>skip</a:t>
            </a:r>
            <a:r>
              <a:t>).</a:t>
            </a:r>
          </a:p>
        </p:txBody>
      </p:sp>
      <p:sp>
        <p:nvSpPr>
          <p:cNvPr id="153" name="Rounded Rectangle"/>
          <p:cNvSpPr/>
          <p:nvPr/>
        </p:nvSpPr>
        <p:spPr>
          <a:xfrm>
            <a:off x="9333127" y="362539"/>
            <a:ext cx="4335687" cy="9862376"/>
          </a:xfrm>
          <a:prstGeom prst="roundRect">
            <a:avLst>
              <a:gd name="adj" fmla="val 1451"/>
            </a:avLst>
          </a:prstGeom>
          <a:ln w="76200">
            <a:solidFill>
              <a:schemeClr val="accent3">
                <a:satOff val="18648"/>
                <a:lumOff val="5971"/>
                <a:alpha val="20000"/>
              </a:schemeClr>
            </a:solidFill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54" name="To choose how to summarize a model, the  trainControl function is used again."/>
          <p:cNvSpPr txBox="1"/>
          <p:nvPr/>
        </p:nvSpPr>
        <p:spPr>
          <a:xfrm>
            <a:off x="9406918" y="780066"/>
            <a:ext cx="4188105" cy="5063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To choose how to summarize a model, the  </a:t>
            </a:r>
            <a:r>
              <a:rPr sz="1100">
                <a:solidFill>
                  <a:schemeClr val="accent1"/>
                </a:solidFill>
                <a:latin typeface="Monaco"/>
                <a:ea typeface="Monaco"/>
                <a:cs typeface="Monaco"/>
                <a:sym typeface="Monaco"/>
              </a:rPr>
              <a:t>trainControl</a:t>
            </a:r>
            <a:r>
              <a:rPr>
                <a:solidFill>
                  <a:schemeClr val="accent1"/>
                </a:solidFill>
                <a:latin typeface="Monaco"/>
                <a:ea typeface="Monaco"/>
                <a:cs typeface="Monaco"/>
                <a:sym typeface="Monaco"/>
              </a:rPr>
              <a:t> </a:t>
            </a:r>
            <a:r>
              <a:t>function is used again. </a:t>
            </a:r>
          </a:p>
        </p:txBody>
      </p:sp>
      <p:sp>
        <p:nvSpPr>
          <p:cNvPr id="155" name="Rounded Rectangle"/>
          <p:cNvSpPr/>
          <p:nvPr/>
        </p:nvSpPr>
        <p:spPr>
          <a:xfrm>
            <a:off x="9305576" y="624055"/>
            <a:ext cx="4390791" cy="61922"/>
          </a:xfrm>
          <a:prstGeom prst="roundRect">
            <a:avLst>
              <a:gd name="adj" fmla="val 1438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156" name="Performance Metrics"/>
          <p:cNvSpPr/>
          <p:nvPr/>
        </p:nvSpPr>
        <p:spPr>
          <a:xfrm>
            <a:off x="9305576" y="286227"/>
            <a:ext cx="4390791" cy="387050"/>
          </a:xfrm>
          <a:prstGeom prst="roundRect">
            <a:avLst>
              <a:gd name="adj" fmla="val 16636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Performance Metrics</a:t>
            </a:r>
          </a:p>
        </p:txBody>
      </p:sp>
      <p:sp>
        <p:nvSpPr>
          <p:cNvPr id="157" name="trainControl(summaryFunction = &lt;R function&gt;,…"/>
          <p:cNvSpPr txBox="1"/>
          <p:nvPr/>
        </p:nvSpPr>
        <p:spPr>
          <a:xfrm>
            <a:off x="9418439" y="1284761"/>
            <a:ext cx="4158851" cy="4784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defRPr sz="1100">
                <a:latin typeface="Monaco"/>
                <a:ea typeface="Monaco"/>
                <a:cs typeface="Monaco"/>
                <a:sym typeface="Monaco"/>
              </a:defRPr>
            </a:pPr>
            <a:r>
              <a:rPr>
                <a:solidFill>
                  <a:schemeClr val="accent1"/>
                </a:solidFill>
              </a:rPr>
              <a:t>trainControl</a:t>
            </a:r>
            <a:r>
              <a:t>(</a:t>
            </a:r>
            <a:r>
              <a:rPr>
                <a:solidFill>
                  <a:schemeClr val="accent2"/>
                </a:solidFill>
              </a:rPr>
              <a:t>summaryFunction</a:t>
            </a:r>
            <a:r>
              <a:t> = &lt;R function&gt;, </a:t>
            </a:r>
          </a:p>
          <a:p>
            <a:pPr algn="l">
              <a:defRPr sz="1100">
                <a:latin typeface="Monaco"/>
                <a:ea typeface="Monaco"/>
                <a:cs typeface="Monaco"/>
                <a:sym typeface="Monaco"/>
              </a:defRPr>
            </a:pPr>
            <a:r>
              <a:t>             </a:t>
            </a:r>
            <a:r>
              <a:rPr>
                <a:solidFill>
                  <a:schemeClr val="accent2"/>
                </a:solidFill>
              </a:rPr>
              <a:t>classProbs</a:t>
            </a:r>
            <a:r>
              <a:t> = &lt;logical&gt;)</a:t>
            </a:r>
          </a:p>
        </p:txBody>
      </p:sp>
      <p:sp>
        <p:nvSpPr>
          <p:cNvPr id="158" name="Custom R functions can be used but caret includes several: defaultSummary (for accuracy, RMSE, etc), twoClassSummary (for ROC curves), and prSummary (for information retrieval). For the last two functions, the option classProbs must be set to TRUE."/>
          <p:cNvSpPr txBox="1"/>
          <p:nvPr/>
        </p:nvSpPr>
        <p:spPr>
          <a:xfrm>
            <a:off x="9406102" y="1726308"/>
            <a:ext cx="4188106" cy="11082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Custom R functions can be used but </a:t>
            </a:r>
            <a:r>
              <a:rPr sz="1100">
                <a:solidFill>
                  <a:schemeClr val="accent5"/>
                </a:solidFill>
                <a:latin typeface="Monaco"/>
                <a:ea typeface="Monaco"/>
                <a:cs typeface="Monaco"/>
                <a:sym typeface="Monaco"/>
              </a:rPr>
              <a:t>caret</a:t>
            </a:r>
            <a:r>
              <a:rPr>
                <a:solidFill>
                  <a:schemeClr val="accent5"/>
                </a:solidFill>
              </a:rPr>
              <a:t> </a:t>
            </a:r>
            <a:r>
              <a:t>includes several: </a:t>
            </a:r>
            <a:r>
              <a:rPr sz="1100">
                <a:solidFill>
                  <a:schemeClr val="accent1"/>
                </a:solidFill>
                <a:latin typeface="Monaco"/>
                <a:ea typeface="Monaco"/>
                <a:cs typeface="Monaco"/>
                <a:sym typeface="Monaco"/>
              </a:rPr>
              <a:t>defaultSummary</a:t>
            </a:r>
            <a:r>
              <a:t> (for accuracy, RMSE, etc), </a:t>
            </a:r>
            <a:r>
              <a:rPr sz="1100">
                <a:solidFill>
                  <a:schemeClr val="accent1"/>
                </a:solidFill>
                <a:latin typeface="Monaco"/>
                <a:ea typeface="Monaco"/>
                <a:cs typeface="Monaco"/>
                <a:sym typeface="Monaco"/>
              </a:rPr>
              <a:t>twoClassSummary</a:t>
            </a:r>
            <a:r>
              <a:t> (for ROC curves), and </a:t>
            </a:r>
            <a:r>
              <a:rPr sz="1100">
                <a:solidFill>
                  <a:schemeClr val="accent1"/>
                </a:solidFill>
                <a:latin typeface="Monaco"/>
                <a:ea typeface="Monaco"/>
                <a:cs typeface="Monaco"/>
                <a:sym typeface="Monaco"/>
              </a:rPr>
              <a:t>prSummary</a:t>
            </a:r>
            <a:r>
              <a:t> (for information retrieval). For the last two functions, the option </a:t>
            </a:r>
            <a:r>
              <a:rPr sz="1100">
                <a:solidFill>
                  <a:schemeClr val="accent2"/>
                </a:solidFill>
                <a:latin typeface="Monaco"/>
                <a:ea typeface="Monaco"/>
                <a:cs typeface="Monaco"/>
                <a:sym typeface="Monaco"/>
              </a:rPr>
              <a:t>classProbs</a:t>
            </a:r>
            <a:r>
              <a:t> must be set to </a:t>
            </a:r>
            <a:r>
              <a:rPr sz="1100">
                <a:latin typeface="Monaco"/>
                <a:ea typeface="Monaco"/>
                <a:cs typeface="Monaco"/>
                <a:sym typeface="Monaco"/>
              </a:rPr>
              <a:t>TRUE</a:t>
            </a:r>
            <a:r>
              <a:t>.</a:t>
            </a:r>
          </a:p>
        </p:txBody>
      </p:sp>
      <p:sp>
        <p:nvSpPr>
          <p:cNvPr id="159" name="Grid Search"/>
          <p:cNvSpPr/>
          <p:nvPr/>
        </p:nvSpPr>
        <p:spPr>
          <a:xfrm>
            <a:off x="9305863" y="2947566"/>
            <a:ext cx="4411887" cy="387050"/>
          </a:xfrm>
          <a:prstGeom prst="roundRect">
            <a:avLst>
              <a:gd name="adj" fmla="val 0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Grid Search</a:t>
            </a:r>
          </a:p>
        </p:txBody>
      </p:sp>
      <p:sp>
        <p:nvSpPr>
          <p:cNvPr id="160" name="To let train determine the values of the tuning parameter(s), the tuneLength option controls how many values per tuning parameter to evaluate.…"/>
          <p:cNvSpPr txBox="1"/>
          <p:nvPr/>
        </p:nvSpPr>
        <p:spPr>
          <a:xfrm>
            <a:off x="9404573" y="3458474"/>
            <a:ext cx="4188106" cy="13008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To let </a:t>
            </a:r>
            <a:r>
              <a:rPr sz="1100">
                <a:solidFill>
                  <a:schemeClr val="accent1"/>
                </a:solidFill>
                <a:latin typeface="Monaco"/>
                <a:ea typeface="Monaco"/>
                <a:cs typeface="Monaco"/>
                <a:sym typeface="Monaco"/>
              </a:rPr>
              <a:t>train</a:t>
            </a:r>
            <a:r>
              <a:t> determine the values of the tuning parameter(s), the </a:t>
            </a:r>
            <a:r>
              <a:rPr sz="1100">
                <a:solidFill>
                  <a:schemeClr val="accent2"/>
                </a:solidFill>
                <a:latin typeface="Monaco"/>
                <a:ea typeface="Monaco"/>
                <a:cs typeface="Monaco"/>
                <a:sym typeface="Monaco"/>
              </a:rPr>
              <a:t>tuneLength</a:t>
            </a:r>
            <a:r>
              <a:t> option controls how many values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per tuning</a:t>
            </a:r>
            <a:r>
              <a:t> parameter to evaluate. </a:t>
            </a:r>
          </a:p>
          <a:p>
            <a:pPr algn="l"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</a:p>
          <a:p>
            <a:pPr algn="l"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Alternatively, specific values of the tuning parameters can be declared using the </a:t>
            </a:r>
            <a:r>
              <a:rPr sz="1100">
                <a:solidFill>
                  <a:schemeClr val="accent2"/>
                </a:solidFill>
                <a:latin typeface="Monaco"/>
                <a:ea typeface="Monaco"/>
                <a:cs typeface="Monaco"/>
                <a:sym typeface="Monaco"/>
              </a:rPr>
              <a:t>tuneGrid</a:t>
            </a:r>
            <a:r>
              <a:t> argument:</a:t>
            </a:r>
          </a:p>
        </p:txBody>
      </p:sp>
      <p:sp>
        <p:nvSpPr>
          <p:cNvPr id="161" name="grid &lt;- expand.grid(alpha = c(0.1, 0.5, 0.9),…"/>
          <p:cNvSpPr txBox="1"/>
          <p:nvPr/>
        </p:nvSpPr>
        <p:spPr>
          <a:xfrm>
            <a:off x="9404573" y="4796311"/>
            <a:ext cx="4158850" cy="12023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defRPr sz="1100">
                <a:latin typeface="Monaco"/>
                <a:ea typeface="Monaco"/>
                <a:cs typeface="Monaco"/>
                <a:sym typeface="Monaco"/>
              </a:defRPr>
            </a:pPr>
            <a:r>
              <a:t>grid &lt;- </a:t>
            </a:r>
            <a:r>
              <a:rPr>
                <a:solidFill>
                  <a:schemeClr val="accent1"/>
                </a:solidFill>
              </a:rPr>
              <a:t>expand.grid</a:t>
            </a:r>
            <a:r>
              <a:t>(</a:t>
            </a:r>
            <a:r>
              <a:rPr>
                <a:solidFill>
                  <a:schemeClr val="accent2"/>
                </a:solidFill>
              </a:rPr>
              <a:t>alpha</a:t>
            </a:r>
            <a:r>
              <a:t> = </a:t>
            </a:r>
            <a:r>
              <a:rPr>
                <a:solidFill>
                  <a:schemeClr val="accent1"/>
                </a:solidFill>
              </a:rPr>
              <a:t>c</a:t>
            </a:r>
            <a:r>
              <a:t>(0.1, 0.5, 0.9), </a:t>
            </a:r>
          </a:p>
          <a:p>
            <a:pPr algn="l">
              <a:defRPr sz="1100">
                <a:latin typeface="Monaco"/>
                <a:ea typeface="Monaco"/>
                <a:cs typeface="Monaco"/>
                <a:sym typeface="Monaco"/>
              </a:defRPr>
            </a:pPr>
            <a:r>
              <a:t>                    </a:t>
            </a:r>
            <a:r>
              <a:rPr>
                <a:solidFill>
                  <a:schemeClr val="accent2"/>
                </a:solidFill>
              </a:rPr>
              <a:t>lambda</a:t>
            </a:r>
            <a:r>
              <a:t> = </a:t>
            </a:r>
            <a:r>
              <a:rPr>
                <a:solidFill>
                  <a:schemeClr val="accent1"/>
                </a:solidFill>
              </a:rPr>
              <a:t>c</a:t>
            </a:r>
            <a:r>
              <a:t>(0.001, 0.01))</a:t>
            </a:r>
          </a:p>
          <a:p>
            <a:pPr algn="l">
              <a:defRPr sz="900">
                <a:latin typeface="Monaco"/>
                <a:ea typeface="Monaco"/>
                <a:cs typeface="Monaco"/>
                <a:sym typeface="Monaco"/>
              </a:defRPr>
            </a:pPr>
          </a:p>
          <a:p>
            <a:pPr algn="l">
              <a:defRPr sz="1100">
                <a:latin typeface="Monaco"/>
                <a:ea typeface="Monaco"/>
                <a:cs typeface="Monaco"/>
                <a:sym typeface="Monaco"/>
              </a:defRPr>
            </a:pPr>
            <a:r>
              <a:rPr>
                <a:solidFill>
                  <a:schemeClr val="accent1"/>
                </a:solidFill>
              </a:rPr>
              <a:t>train</a:t>
            </a:r>
            <a:r>
              <a:t>(</a:t>
            </a:r>
            <a:r>
              <a:rPr>
                <a:solidFill>
                  <a:schemeClr val="accent2"/>
                </a:solidFill>
              </a:rPr>
              <a:t>x</a:t>
            </a:r>
            <a:r>
              <a:t> = x, </a:t>
            </a:r>
            <a:r>
              <a:rPr>
                <a:solidFill>
                  <a:schemeClr val="accent2"/>
                </a:solidFill>
              </a:rPr>
              <a:t>y</a:t>
            </a:r>
            <a:r>
              <a:t> = y, </a:t>
            </a:r>
            <a:r>
              <a:rPr>
                <a:solidFill>
                  <a:schemeClr val="accent2"/>
                </a:solidFill>
              </a:rPr>
              <a:t>method</a:t>
            </a:r>
            <a:r>
              <a:t> = "glmnet",</a:t>
            </a:r>
          </a:p>
          <a:p>
            <a:pPr algn="l">
              <a:defRPr sz="1100">
                <a:latin typeface="Monaco"/>
                <a:ea typeface="Monaco"/>
                <a:cs typeface="Monaco"/>
                <a:sym typeface="Monaco"/>
              </a:defRPr>
            </a:pPr>
            <a:r>
              <a:t>      </a:t>
            </a:r>
            <a:r>
              <a:rPr>
                <a:solidFill>
                  <a:schemeClr val="accent2"/>
                </a:solidFill>
              </a:rPr>
              <a:t>preProc</a:t>
            </a:r>
            <a:r>
              <a:t> = </a:t>
            </a:r>
            <a:r>
              <a:rPr>
                <a:solidFill>
                  <a:schemeClr val="accent1"/>
                </a:solidFill>
              </a:rPr>
              <a:t>c</a:t>
            </a:r>
            <a:r>
              <a:t>(</a:t>
            </a:r>
            <a:r>
              <a:rPr>
                <a:solidFill>
                  <a:schemeClr val="accent6"/>
                </a:solidFill>
              </a:rPr>
              <a:t>"center"</a:t>
            </a:r>
            <a:r>
              <a:t>, </a:t>
            </a:r>
            <a:r>
              <a:rPr>
                <a:solidFill>
                  <a:schemeClr val="accent6"/>
                </a:solidFill>
              </a:rPr>
              <a:t>"scale"</a:t>
            </a:r>
            <a:r>
              <a:t>),</a:t>
            </a:r>
          </a:p>
          <a:p>
            <a:pPr algn="l">
              <a:defRPr sz="1100">
                <a:latin typeface="Monaco"/>
                <a:ea typeface="Monaco"/>
                <a:cs typeface="Monaco"/>
                <a:sym typeface="Monaco"/>
              </a:defRPr>
            </a:pPr>
            <a:r>
              <a:t>      </a:t>
            </a:r>
            <a:r>
              <a:rPr>
                <a:solidFill>
                  <a:schemeClr val="accent2"/>
                </a:solidFill>
              </a:rPr>
              <a:t>tuneGrid</a:t>
            </a:r>
            <a:r>
              <a:t> = grid)</a:t>
            </a:r>
          </a:p>
        </p:txBody>
      </p:sp>
      <p:sp>
        <p:nvSpPr>
          <p:cNvPr id="162" name="Random Search"/>
          <p:cNvSpPr/>
          <p:nvPr/>
        </p:nvSpPr>
        <p:spPr>
          <a:xfrm>
            <a:off x="9305863" y="6173366"/>
            <a:ext cx="4411887" cy="387050"/>
          </a:xfrm>
          <a:prstGeom prst="roundRect">
            <a:avLst>
              <a:gd name="adj" fmla="val 0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Random Search</a:t>
            </a:r>
          </a:p>
        </p:txBody>
      </p:sp>
      <p:sp>
        <p:nvSpPr>
          <p:cNvPr id="163" name="For tuning, train can also generate random tuning parameter combinations over a wide range. tuneLength  controls the total number of combinations to evaluate. To use random search:"/>
          <p:cNvSpPr txBox="1"/>
          <p:nvPr/>
        </p:nvSpPr>
        <p:spPr>
          <a:xfrm>
            <a:off x="9436465" y="6779045"/>
            <a:ext cx="4188105" cy="7039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For tuning, </a:t>
            </a:r>
            <a:r>
              <a:rPr sz="1100">
                <a:solidFill>
                  <a:schemeClr val="accent1"/>
                </a:solidFill>
                <a:latin typeface="Monaco"/>
                <a:ea typeface="Monaco"/>
                <a:cs typeface="Monaco"/>
                <a:sym typeface="Monaco"/>
              </a:rPr>
              <a:t>train</a:t>
            </a:r>
            <a:r>
              <a:t> can also generate random tuning parameter combinations over a wide range. </a:t>
            </a:r>
            <a:r>
              <a:rPr sz="1100">
                <a:solidFill>
                  <a:schemeClr val="accent2"/>
                </a:solidFill>
                <a:latin typeface="Monaco"/>
                <a:ea typeface="Monaco"/>
                <a:cs typeface="Monaco"/>
                <a:sym typeface="Monaco"/>
              </a:rPr>
              <a:t>tuneLength</a:t>
            </a:r>
            <a:r>
              <a:t>  controls the total number of combinations to evaluate. To use random search:</a:t>
            </a:r>
          </a:p>
        </p:txBody>
      </p:sp>
      <p:sp>
        <p:nvSpPr>
          <p:cNvPr id="164" name="trainControl(search = &quot;random&quot;)"/>
          <p:cNvSpPr txBox="1"/>
          <p:nvPr/>
        </p:nvSpPr>
        <p:spPr>
          <a:xfrm>
            <a:off x="9436465" y="7595446"/>
            <a:ext cx="4158851" cy="2879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defRPr sz="1100">
                <a:latin typeface="Monaco"/>
                <a:ea typeface="Monaco"/>
                <a:cs typeface="Monaco"/>
                <a:sym typeface="Monaco"/>
              </a:defRPr>
            </a:pPr>
            <a:r>
              <a:rPr>
                <a:solidFill>
                  <a:schemeClr val="accent1"/>
                </a:solidFill>
              </a:rPr>
              <a:t>trainControl</a:t>
            </a:r>
            <a:r>
              <a:t>(</a:t>
            </a:r>
            <a:r>
              <a:rPr>
                <a:solidFill>
                  <a:schemeClr val="accent2"/>
                </a:solidFill>
              </a:rPr>
              <a:t>search</a:t>
            </a:r>
            <a:r>
              <a:t> = </a:t>
            </a:r>
            <a:r>
              <a:rPr>
                <a:solidFill>
                  <a:schemeClr val="accent6"/>
                </a:solidFill>
              </a:rPr>
              <a:t>"random"</a:t>
            </a:r>
            <a:r>
              <a:t>)</a:t>
            </a:r>
          </a:p>
        </p:txBody>
      </p:sp>
      <p:sp>
        <p:nvSpPr>
          <p:cNvPr id="165" name="Subsampling"/>
          <p:cNvSpPr/>
          <p:nvPr/>
        </p:nvSpPr>
        <p:spPr>
          <a:xfrm>
            <a:off x="9311875" y="7985800"/>
            <a:ext cx="4411886" cy="387049"/>
          </a:xfrm>
          <a:prstGeom prst="roundRect">
            <a:avLst>
              <a:gd name="adj" fmla="val 0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Subsampling</a:t>
            </a:r>
          </a:p>
        </p:txBody>
      </p:sp>
      <p:sp>
        <p:nvSpPr>
          <p:cNvPr id="166" name="With a large class imbalance, train can subsample the data to balance the classes them prior to model fitting."/>
          <p:cNvSpPr txBox="1"/>
          <p:nvPr/>
        </p:nvSpPr>
        <p:spPr>
          <a:xfrm>
            <a:off x="9401175" y="8543828"/>
            <a:ext cx="4188105" cy="501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With a large class imbalance, </a:t>
            </a:r>
            <a:r>
              <a:rPr sz="1100">
                <a:solidFill>
                  <a:schemeClr val="accent1"/>
                </a:solidFill>
                <a:latin typeface="Monaco"/>
                <a:ea typeface="Monaco"/>
                <a:cs typeface="Monaco"/>
                <a:sym typeface="Monaco"/>
              </a:rPr>
              <a:t>train</a:t>
            </a:r>
            <a:r>
              <a:t> can subsample the data to balance the classes them prior to model fitting. </a:t>
            </a:r>
          </a:p>
        </p:txBody>
      </p:sp>
      <p:sp>
        <p:nvSpPr>
          <p:cNvPr id="167" name="trainControl(sampling = &quot;down&quot;)"/>
          <p:cNvSpPr txBox="1"/>
          <p:nvPr/>
        </p:nvSpPr>
        <p:spPr>
          <a:xfrm>
            <a:off x="9421963" y="9149391"/>
            <a:ext cx="4158851" cy="2879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defRPr sz="1100">
                <a:latin typeface="Monaco"/>
                <a:ea typeface="Monaco"/>
                <a:cs typeface="Monaco"/>
                <a:sym typeface="Monaco"/>
              </a:defRPr>
            </a:pPr>
            <a:r>
              <a:rPr>
                <a:solidFill>
                  <a:schemeClr val="accent1"/>
                </a:solidFill>
              </a:rPr>
              <a:t>trainControl</a:t>
            </a:r>
            <a:r>
              <a:t>(</a:t>
            </a:r>
            <a:r>
              <a:rPr>
                <a:solidFill>
                  <a:schemeClr val="accent2"/>
                </a:solidFill>
              </a:rPr>
              <a:t>sampling</a:t>
            </a:r>
            <a:r>
              <a:t> = </a:t>
            </a:r>
            <a:r>
              <a:rPr>
                <a:solidFill>
                  <a:schemeClr val="accent6"/>
                </a:solidFill>
              </a:rPr>
              <a:t>"down"</a:t>
            </a:r>
            <a:r>
              <a:t>)</a:t>
            </a:r>
          </a:p>
        </p:txBody>
      </p:sp>
      <p:sp>
        <p:nvSpPr>
          <p:cNvPr id="168" name="Other values are &quot;up&quot;, &quot;smote&quot;, or &quot;rose&quot;. The latter two may require additional package installs."/>
          <p:cNvSpPr txBox="1"/>
          <p:nvPr/>
        </p:nvSpPr>
        <p:spPr>
          <a:xfrm>
            <a:off x="9421963" y="9468059"/>
            <a:ext cx="4188106" cy="501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Other values are </a:t>
            </a:r>
            <a:r>
              <a:rPr sz="1100">
                <a:solidFill>
                  <a:schemeClr val="accent6"/>
                </a:solidFill>
                <a:latin typeface="Monaco"/>
                <a:ea typeface="Monaco"/>
                <a:cs typeface="Monaco"/>
                <a:sym typeface="Monaco"/>
              </a:rPr>
              <a:t>"up"</a:t>
            </a:r>
            <a:r>
              <a:t>, </a:t>
            </a:r>
            <a:r>
              <a:rPr sz="1100">
                <a:solidFill>
                  <a:schemeClr val="accent6"/>
                </a:solidFill>
                <a:latin typeface="Monaco"/>
                <a:ea typeface="Monaco"/>
                <a:cs typeface="Monaco"/>
                <a:sym typeface="Monaco"/>
              </a:rPr>
              <a:t>"smote"</a:t>
            </a:r>
            <a:r>
              <a:t>, or </a:t>
            </a:r>
            <a:r>
              <a:rPr sz="1100">
                <a:solidFill>
                  <a:schemeClr val="accent6"/>
                </a:solidFill>
                <a:latin typeface="Monaco"/>
                <a:ea typeface="Monaco"/>
                <a:cs typeface="Monaco"/>
                <a:sym typeface="Monaco"/>
              </a:rPr>
              <a:t>"rose"</a:t>
            </a:r>
            <a:r>
              <a:t>. The latter two may require additional package installs.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