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970000" cy="1079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1pPr>
    <a:lvl2pPr marL="0" marR="0" indent="2286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2pPr>
    <a:lvl3pPr marL="0" marR="0" indent="4572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3pPr>
    <a:lvl4pPr marL="0" marR="0" indent="6858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4pPr>
    <a:lvl5pPr marL="0" marR="0" indent="9144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>
      <p:cViewPr>
        <p:scale>
          <a:sx n="220" d="100"/>
          <a:sy n="220" d="100"/>
        </p:scale>
        <p:origin x="272" y="-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1pPr>
    <a:lvl2pPr indent="2286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2pPr>
    <a:lvl3pPr indent="4572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3pPr>
    <a:lvl4pPr indent="6858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4pPr>
    <a:lvl5pPr indent="9144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5pPr>
    <a:lvl6pPr indent="11430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6pPr>
    <a:lvl7pPr indent="13716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7pPr>
    <a:lvl8pPr indent="16002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8pPr>
    <a:lvl9pPr indent="18288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364257" y="1918642"/>
            <a:ext cx="11241486" cy="354707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5561210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chemeClr val="accent6"/>
                </a:solidFill>
              </a:defRPr>
            </a:lvl1pPr>
            <a:lvl2pPr marL="0" indent="228600">
              <a:buSzTx/>
              <a:buNone/>
              <a:defRPr sz="2500">
                <a:solidFill>
                  <a:schemeClr val="accent6"/>
                </a:solidFill>
              </a:defRPr>
            </a:lvl2pPr>
            <a:lvl3pPr marL="0" indent="457200">
              <a:buSzTx/>
              <a:buNone/>
              <a:defRPr sz="2500">
                <a:solidFill>
                  <a:schemeClr val="accent6"/>
                </a:solidFill>
              </a:defRPr>
            </a:lvl3pPr>
            <a:lvl4pPr marL="0" indent="685800">
              <a:buSzTx/>
              <a:buNone/>
              <a:defRPr sz="2500">
                <a:solidFill>
                  <a:schemeClr val="accent6"/>
                </a:solidFill>
              </a:defRPr>
            </a:lvl4pPr>
            <a:lvl5pPr marL="0" indent="914400">
              <a:buSzTx/>
              <a:buNone/>
              <a:defRPr sz="2500">
                <a:solidFill>
                  <a:schemeClr val="accent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1364257" y="6993681"/>
            <a:ext cx="11241486" cy="5080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r">
              <a:lnSpc>
                <a:spcPct val="90000"/>
              </a:lnSpc>
              <a:buSzTx/>
              <a:buNone/>
              <a:defRPr sz="9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22"/>
          </p:nvPr>
        </p:nvSpPr>
        <p:spPr>
          <a:xfrm>
            <a:off x="1364257" y="4742656"/>
            <a:ext cx="11241486" cy="736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73125" y="158750"/>
            <a:ext cx="15708068" cy="1047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23472" indent="-123472">
              <a:defRPr sz="1000"/>
            </a:lvl1pPr>
            <a:lvl2pPr marL="567972" indent="-123472">
              <a:defRPr sz="1000"/>
            </a:lvl2pPr>
            <a:lvl3pPr marL="1012472" indent="-123472">
              <a:defRPr sz="1000"/>
            </a:lvl3pPr>
            <a:lvl4pPr marL="1456972" indent="-123472">
              <a:defRPr sz="1000"/>
            </a:lvl4pPr>
            <a:lvl5pPr marL="1901472" indent="-123472">
              <a:defRPr sz="1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809359" y="10097368"/>
            <a:ext cx="337640" cy="40124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725786" y="840878"/>
            <a:ext cx="10504786" cy="70068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364257" y="7375673"/>
            <a:ext cx="11241486" cy="152797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8958212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chemeClr val="accent6"/>
                </a:solidFill>
              </a:defRPr>
            </a:lvl1pPr>
            <a:lvl2pPr marL="0" indent="228600">
              <a:buSzTx/>
              <a:buNone/>
              <a:defRPr sz="2500">
                <a:solidFill>
                  <a:schemeClr val="accent6"/>
                </a:solidFill>
              </a:defRPr>
            </a:lvl2pPr>
            <a:lvl3pPr marL="0" indent="457200">
              <a:buSzTx/>
              <a:buNone/>
              <a:defRPr sz="2500">
                <a:solidFill>
                  <a:schemeClr val="accent6"/>
                </a:solidFill>
              </a:defRPr>
            </a:lvl3pPr>
            <a:lvl4pPr marL="0" indent="685800">
              <a:buSzTx/>
              <a:buNone/>
              <a:defRPr sz="2500">
                <a:solidFill>
                  <a:schemeClr val="accent6"/>
                </a:solidFill>
              </a:defRPr>
            </a:lvl4pPr>
            <a:lvl5pPr marL="0" indent="914400">
              <a:buSzTx/>
              <a:buNone/>
              <a:defRPr sz="2500">
                <a:solidFill>
                  <a:schemeClr val="accent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0546"/>
            <a:ext cx="376045" cy="3885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364257" y="3623964"/>
            <a:ext cx="11241486" cy="354707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919511" y="840878"/>
            <a:ext cx="13274230" cy="88494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023193" y="840878"/>
            <a:ext cx="5729884" cy="4283771"/>
          </a:xfrm>
          <a:prstGeom prst="rect">
            <a:avLst/>
          </a:prstGeom>
        </p:spPr>
        <p:txBody>
          <a:bodyPr anchor="b"/>
          <a:lstStyle>
            <a:lvl1pPr>
              <a:defRPr sz="3300" b="1"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3193" y="5274716"/>
            <a:ext cx="5729884" cy="4406554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chemeClr val="accent6"/>
                </a:solidFill>
              </a:defRPr>
            </a:lvl1pPr>
            <a:lvl2pPr marL="0" indent="228600">
              <a:buSzTx/>
              <a:buNone/>
              <a:defRPr sz="2500">
                <a:solidFill>
                  <a:schemeClr val="accent6"/>
                </a:solidFill>
              </a:defRPr>
            </a:lvl2pPr>
            <a:lvl3pPr marL="0" indent="457200">
              <a:buSzTx/>
              <a:buNone/>
              <a:defRPr sz="2500">
                <a:solidFill>
                  <a:schemeClr val="accent6"/>
                </a:solidFill>
              </a:defRPr>
            </a:lvl3pPr>
            <a:lvl4pPr marL="0" indent="685800">
              <a:buSzTx/>
              <a:buNone/>
              <a:defRPr sz="2500">
                <a:solidFill>
                  <a:schemeClr val="accent6"/>
                </a:solidFill>
              </a:defRPr>
            </a:lvl4pPr>
            <a:lvl5pPr marL="0" indent="914400">
              <a:buSzTx/>
              <a:buNone/>
              <a:defRPr sz="2500">
                <a:solidFill>
                  <a:schemeClr val="accent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870400" y="2955478"/>
            <a:ext cx="10129615" cy="67530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23193" y="2955478"/>
            <a:ext cx="5729884" cy="6753077"/>
          </a:xfrm>
          <a:prstGeom prst="rect">
            <a:avLst/>
          </a:prstGeom>
        </p:spPr>
        <p:txBody>
          <a:bodyPr/>
          <a:lstStyle>
            <a:lvl1pPr marL="1469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  <a:lvl2pPr marL="4898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2pPr>
            <a:lvl3pPr marL="8327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3pPr>
            <a:lvl4pPr marL="11756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4pPr>
            <a:lvl5pPr marL="15185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3" y="1523007"/>
            <a:ext cx="11923614" cy="77489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21"/>
          </p:nvPr>
        </p:nvSpPr>
        <p:spPr>
          <a:xfrm>
            <a:off x="-2551163" y="1113730"/>
            <a:ext cx="12864953" cy="85766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7175996" y="5558791"/>
            <a:ext cx="6507511" cy="4340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23"/>
          </p:nvPr>
        </p:nvSpPr>
        <p:spPr>
          <a:xfrm>
            <a:off x="6985000" y="1111310"/>
            <a:ext cx="6302872" cy="420191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>
            <a:spAutoFit/>
          </a:bodyPr>
          <a:lstStyle>
            <a:lvl1pPr algn="ctr">
              <a:spcBef>
                <a:spcPts val="0"/>
              </a:spcBef>
              <a:defRPr sz="1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1pPr>
      <a:lvl2pPr marL="0" marR="0" indent="228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2pPr>
      <a:lvl3pPr marL="0" marR="0" indent="457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3pPr>
      <a:lvl4pPr marL="0" marR="0" indent="685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4pPr>
      <a:lvl5pPr marL="0" marR="0" indent="914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5pPr>
      <a:lvl6pPr marL="0" marR="0" indent="11430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6pPr>
      <a:lvl7pPr marL="0" marR="0" indent="1371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7pPr>
      <a:lvl8pPr marL="0" marR="0" indent="1600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8pPr>
      <a:lvl9pPr marL="0" marR="0" indent="1828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9pPr>
    </p:titleStyle>
    <p:bodyStyle>
      <a:lvl1pPr marL="148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1pPr>
      <a:lvl2pPr marL="592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2pPr>
      <a:lvl3pPr marL="1037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3pPr>
      <a:lvl4pPr marL="1481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4pPr>
      <a:lvl5pPr marL="1926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5pPr>
      <a:lvl6pPr marL="2370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6pPr>
      <a:lvl7pPr marL="2815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7pPr>
      <a:lvl8pPr marL="3259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8pPr>
      <a:lvl9pPr marL="3704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tif"/><Relationship Id="rId7" Type="http://schemas.openxmlformats.org/officeDocument/2006/relationships/hyperlink" Target="https://readr.tidyverse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rstudio.com" TargetMode="External"/><Relationship Id="rId5" Type="http://schemas.openxmlformats.org/officeDocument/2006/relationships/hyperlink" Target="mailto:info@rstudio.com" TargetMode="External"/><Relationship Id="rId10" Type="http://schemas.openxmlformats.org/officeDocument/2006/relationships/image" Target="../media/image6.tif"/><Relationship Id="rId4" Type="http://schemas.openxmlformats.org/officeDocument/2006/relationships/hyperlink" Target="https://creativecommons.org/licenses/by-sa/4.0/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googledrive.tidyverse.org" TargetMode="External"/><Relationship Id="rId3" Type="http://schemas.openxmlformats.org/officeDocument/2006/relationships/hyperlink" Target="mailto:info@rstudio.com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googlesheets4.tidyverse.org/" TargetMode="External"/><Relationship Id="rId5" Type="http://schemas.openxmlformats.org/officeDocument/2006/relationships/hyperlink" Target="https://readxl.tidyverse.org/" TargetMode="External"/><Relationship Id="rId10" Type="http://schemas.openxmlformats.org/officeDocument/2006/relationships/image" Target="../media/image6.tif"/><Relationship Id="rId4" Type="http://schemas.openxmlformats.org/officeDocument/2006/relationships/hyperlink" Target="http://rstudio.com" TargetMode="External"/><Relationship Id="rId9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"/>
          <p:cNvGrpSpPr/>
          <p:nvPr/>
        </p:nvGrpSpPr>
        <p:grpSpPr>
          <a:xfrm rot="5400000" flipH="1">
            <a:off x="4029622" y="7413349"/>
            <a:ext cx="544247" cy="712394"/>
            <a:chOff x="0" y="0"/>
            <a:chExt cx="544246" cy="712392"/>
          </a:xfrm>
        </p:grpSpPr>
        <p:pic>
          <p:nvPicPr>
            <p:cNvPr id="137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7209"/>
              <a:ext cx="518061" cy="6651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25400" dist="20037" dir="8434451" rotWithShape="0">
                <a:srgbClr val="000000">
                  <a:alpha val="22374"/>
                </a:srgbClr>
              </a:outerShdw>
            </a:effectLst>
          </p:spPr>
        </p:pic>
        <p:sp>
          <p:nvSpPr>
            <p:cNvPr id="138" name="Triangle"/>
            <p:cNvSpPr/>
            <p:nvPr/>
          </p:nvSpPr>
          <p:spPr>
            <a:xfrm rot="10800000">
              <a:off x="349514" y="0"/>
              <a:ext cx="194733" cy="194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grpSp>
        <p:nvGrpSpPr>
          <p:cNvPr id="147" name="Group"/>
          <p:cNvGrpSpPr/>
          <p:nvPr/>
        </p:nvGrpSpPr>
        <p:grpSpPr>
          <a:xfrm>
            <a:off x="381932" y="3890696"/>
            <a:ext cx="1885871" cy="1649603"/>
            <a:chOff x="0" y="0"/>
            <a:chExt cx="1885870" cy="1649602"/>
          </a:xfrm>
        </p:grpSpPr>
        <p:grpSp>
          <p:nvGrpSpPr>
            <p:cNvPr id="144" name="Group"/>
            <p:cNvGrpSpPr/>
            <p:nvPr/>
          </p:nvGrpSpPr>
          <p:grpSpPr>
            <a:xfrm>
              <a:off x="0" y="0"/>
              <a:ext cx="1270000" cy="1649602"/>
              <a:chOff x="0" y="0"/>
              <a:chExt cx="1270000" cy="1649601"/>
            </a:xfrm>
          </p:grpSpPr>
          <p:grpSp>
            <p:nvGrpSpPr>
              <p:cNvPr id="142" name="Group"/>
              <p:cNvGrpSpPr/>
              <p:nvPr/>
            </p:nvGrpSpPr>
            <p:grpSpPr>
              <a:xfrm>
                <a:off x="30580" y="0"/>
                <a:ext cx="544248" cy="712393"/>
                <a:chOff x="0" y="0"/>
                <a:chExt cx="544246" cy="712392"/>
              </a:xfrm>
            </p:grpSpPr>
            <p:pic>
              <p:nvPicPr>
                <p:cNvPr id="140" name="Image" descr="Image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47209"/>
                  <a:ext cx="518061" cy="66518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blurRad="25400" dist="20037" dir="8434451" rotWithShape="0">
                    <a:srgbClr val="000000">
                      <a:alpha val="22374"/>
                    </a:srgbClr>
                  </a:outerShdw>
                </a:effectLst>
              </p:spPr>
            </p:pic>
            <p:sp>
              <p:nvSpPr>
                <p:cNvPr id="141" name="Triangle"/>
                <p:cNvSpPr/>
                <p:nvPr/>
              </p:nvSpPr>
              <p:spPr>
                <a:xfrm rot="10800000">
                  <a:off x="349514" y="0"/>
                  <a:ext cx="194733" cy="1947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sp>
            <p:nvSpPr>
              <p:cNvPr id="143" name="A;B;C…"/>
              <p:cNvSpPr/>
              <p:nvPr/>
            </p:nvSpPr>
            <p:spPr>
              <a:xfrm>
                <a:off x="0" y="379601"/>
                <a:ext cx="1270000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4570" tIns="54570" rIns="54570" bIns="54570" numCol="1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300"/>
                  </a:spcBef>
                  <a:defRPr sz="1000" i="1">
                    <a:solidFill>
                      <a:schemeClr val="accent1">
                        <a:hueOff val="47394"/>
                        <a:satOff val="-25753"/>
                        <a:lumOff val="-7544"/>
                      </a:schemeClr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rPr lang="en-US" dirty="0"/>
                  <a:t>   </a:t>
                </a:r>
                <a:r>
                  <a:rPr dirty="0"/>
                  <a:t>A;B;C</a:t>
                </a:r>
              </a:p>
              <a:p>
                <a:pPr>
                  <a:lnSpc>
                    <a:spcPct val="90000"/>
                  </a:lnSpc>
                  <a:spcBef>
                    <a:spcPts val="300"/>
                  </a:spcBef>
                  <a:defRPr sz="1000" i="1">
                    <a:solidFill>
                      <a:schemeClr val="accent1">
                        <a:hueOff val="47394"/>
                        <a:satOff val="-25753"/>
                        <a:lumOff val="-7544"/>
                      </a:schemeClr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rPr lang="en-US" dirty="0"/>
                  <a:t>   </a:t>
                </a:r>
                <a:r>
                  <a:rPr dirty="0"/>
                  <a:t>1,5;2;3</a:t>
                </a:r>
              </a:p>
              <a:p>
                <a:pPr>
                  <a:lnSpc>
                    <a:spcPct val="90000"/>
                  </a:lnSpc>
                  <a:spcBef>
                    <a:spcPts val="300"/>
                  </a:spcBef>
                  <a:defRPr sz="1000" i="1">
                    <a:solidFill>
                      <a:schemeClr val="accent1">
                        <a:hueOff val="47394"/>
                        <a:satOff val="-25753"/>
                        <a:lumOff val="-7544"/>
                      </a:schemeClr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rPr lang="en-US" dirty="0"/>
                  <a:t>   </a:t>
                </a:r>
                <a:r>
                  <a:rPr dirty="0"/>
                  <a:t>4,5;5;NA</a:t>
                </a:r>
              </a:p>
            </p:txBody>
          </p:sp>
        </p:grpSp>
        <p:graphicFrame>
          <p:nvGraphicFramePr>
            <p:cNvPr id="145" name="Table"/>
            <p:cNvGraphicFramePr/>
            <p:nvPr/>
          </p:nvGraphicFramePr>
          <p:xfrm>
            <a:off x="1145983" y="24045"/>
            <a:ext cx="739887" cy="482598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4662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4662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4662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160866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60866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1.5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60866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4.5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sp>
          <p:nvSpPr>
            <p:cNvPr id="146" name="Line"/>
            <p:cNvSpPr/>
            <p:nvPr/>
          </p:nvSpPr>
          <p:spPr>
            <a:xfrm>
              <a:off x="703665" y="208195"/>
              <a:ext cx="333334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148" name="Rectangle"/>
          <p:cNvSpPr/>
          <p:nvPr/>
        </p:nvSpPr>
        <p:spPr>
          <a:xfrm>
            <a:off x="322551" y="8604664"/>
            <a:ext cx="6534243" cy="38799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  <a:alpha val="14776"/>
            </a:scheme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49" name="write_*(x, file, na = &quot;NA&quot;, append, col_names, quote, escape, eol, num_threads, progress)"/>
          <p:cNvSpPr txBox="1"/>
          <p:nvPr/>
        </p:nvSpPr>
        <p:spPr>
          <a:xfrm>
            <a:off x="310494" y="8625239"/>
            <a:ext cx="6523328" cy="321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/>
          <a:lstStyle/>
          <a:p>
            <a:pPr marL="114300" indent="-114300">
              <a:lnSpc>
                <a:spcPct val="90000"/>
              </a:lnSpc>
              <a:spcBef>
                <a:spcPts val="3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b="1">
                <a:latin typeface="SourceSansPro-SemiBold"/>
                <a:ea typeface="SourceSansPro-SemiBold"/>
                <a:cs typeface="SourceSansPro-SemiBold"/>
                <a:sym typeface="SourceSansPro-SemiBold"/>
              </a:rPr>
              <a:t>write_*(</a:t>
            </a:r>
            <a:r>
              <a:t>x, file, na = "NA", append, col_names, quote, escape, eol, num_threads, progress</a:t>
            </a:r>
            <a:r>
              <a:rPr b="1">
                <a:latin typeface="SourceSansPro-SemiBold"/>
                <a:ea typeface="SourceSansPro-SemiBold"/>
                <a:cs typeface="SourceSansPro-SemiBold"/>
                <a:sym typeface="SourceSansPro-SemiBold"/>
              </a:rPr>
              <a:t>)</a:t>
            </a:r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700" y="3009900"/>
            <a:ext cx="533400" cy="6184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8" name="Group"/>
          <p:cNvGrpSpPr/>
          <p:nvPr/>
        </p:nvGrpSpPr>
        <p:grpSpPr>
          <a:xfrm>
            <a:off x="412513" y="2287284"/>
            <a:ext cx="1847423" cy="1649603"/>
            <a:chOff x="0" y="0"/>
            <a:chExt cx="1847422" cy="1649602"/>
          </a:xfrm>
        </p:grpSpPr>
        <p:grpSp>
          <p:nvGrpSpPr>
            <p:cNvPr id="155" name="Group"/>
            <p:cNvGrpSpPr/>
            <p:nvPr/>
          </p:nvGrpSpPr>
          <p:grpSpPr>
            <a:xfrm>
              <a:off x="0" y="0"/>
              <a:ext cx="1277520" cy="1649602"/>
              <a:chOff x="0" y="0"/>
              <a:chExt cx="1277519" cy="1649601"/>
            </a:xfrm>
          </p:grpSpPr>
          <p:grpSp>
            <p:nvGrpSpPr>
              <p:cNvPr id="153" name="Group"/>
              <p:cNvGrpSpPr/>
              <p:nvPr/>
            </p:nvGrpSpPr>
            <p:grpSpPr>
              <a:xfrm>
                <a:off x="0" y="0"/>
                <a:ext cx="544247" cy="712393"/>
                <a:chOff x="0" y="0"/>
                <a:chExt cx="544246" cy="712392"/>
              </a:xfrm>
            </p:grpSpPr>
            <p:pic>
              <p:nvPicPr>
                <p:cNvPr id="151" name="Image" descr="Image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47209"/>
                  <a:ext cx="518061" cy="66518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blurRad="25400" dist="20037" dir="8434451" rotWithShape="0">
                    <a:srgbClr val="000000">
                      <a:alpha val="22374"/>
                    </a:srgbClr>
                  </a:outerShdw>
                </a:effectLst>
              </p:spPr>
            </p:pic>
            <p:sp>
              <p:nvSpPr>
                <p:cNvPr id="152" name="Triangle"/>
                <p:cNvSpPr/>
                <p:nvPr/>
              </p:nvSpPr>
              <p:spPr>
                <a:xfrm rot="10800000">
                  <a:off x="349514" y="0"/>
                  <a:ext cx="194733" cy="1947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sp>
            <p:nvSpPr>
              <p:cNvPr id="154" name="A|B|C…"/>
              <p:cNvSpPr/>
              <p:nvPr/>
            </p:nvSpPr>
            <p:spPr>
              <a:xfrm>
                <a:off x="7519" y="379601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4570" tIns="54570" rIns="54570" bIns="54570" numCol="1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300"/>
                  </a:spcBef>
                  <a:defRPr sz="1000">
                    <a:solidFill>
                      <a:schemeClr val="accent1">
                        <a:hueOff val="47394"/>
                        <a:satOff val="-25753"/>
                        <a:lumOff val="-7544"/>
                      </a:schemeClr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rPr lang="en-US" dirty="0"/>
                  <a:t>  </a:t>
                </a:r>
                <a:r>
                  <a:rPr dirty="0"/>
                  <a:t>A|B|C</a:t>
                </a:r>
              </a:p>
              <a:p>
                <a:pPr>
                  <a:lnSpc>
                    <a:spcPct val="90000"/>
                  </a:lnSpc>
                  <a:spcBef>
                    <a:spcPts val="300"/>
                  </a:spcBef>
                  <a:defRPr sz="1000">
                    <a:solidFill>
                      <a:schemeClr val="accent1">
                        <a:hueOff val="47394"/>
                        <a:satOff val="-25753"/>
                        <a:lumOff val="-7544"/>
                      </a:schemeClr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rPr lang="en-US" dirty="0"/>
                  <a:t>  </a:t>
                </a:r>
                <a:r>
                  <a:rPr dirty="0"/>
                  <a:t>1|2|3</a:t>
                </a:r>
              </a:p>
              <a:p>
                <a:pPr>
                  <a:lnSpc>
                    <a:spcPct val="90000"/>
                  </a:lnSpc>
                  <a:spcBef>
                    <a:spcPts val="300"/>
                  </a:spcBef>
                  <a:defRPr sz="1000">
                    <a:solidFill>
                      <a:schemeClr val="accent1">
                        <a:hueOff val="47394"/>
                        <a:satOff val="-25753"/>
                        <a:lumOff val="-7544"/>
                      </a:schemeClr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rPr lang="en-US" dirty="0"/>
                  <a:t>  </a:t>
                </a:r>
                <a:r>
                  <a:rPr dirty="0"/>
                  <a:t>4|5|NA</a:t>
                </a:r>
              </a:p>
            </p:txBody>
          </p:sp>
        </p:grpSp>
        <p:graphicFrame>
          <p:nvGraphicFramePr>
            <p:cNvPr id="156" name="Table"/>
            <p:cNvGraphicFramePr/>
            <p:nvPr/>
          </p:nvGraphicFramePr>
          <p:xfrm>
            <a:off x="1102702" y="24045"/>
            <a:ext cx="744720" cy="482598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4824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4824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4824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160866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60866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60866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sp>
          <p:nvSpPr>
            <p:cNvPr id="157" name="Line"/>
            <p:cNvSpPr/>
            <p:nvPr/>
          </p:nvSpPr>
          <p:spPr>
            <a:xfrm>
              <a:off x="660384" y="208195"/>
              <a:ext cx="333334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176" name="Group"/>
          <p:cNvGrpSpPr/>
          <p:nvPr/>
        </p:nvGrpSpPr>
        <p:grpSpPr>
          <a:xfrm>
            <a:off x="8383487" y="-1013161"/>
            <a:ext cx="6157893" cy="3553962"/>
            <a:chOff x="0" y="51032"/>
            <a:chExt cx="6157891" cy="3553961"/>
          </a:xfrm>
        </p:grpSpPr>
        <p:grpSp>
          <p:nvGrpSpPr>
            <p:cNvPr id="174" name="Group"/>
            <p:cNvGrpSpPr/>
            <p:nvPr/>
          </p:nvGrpSpPr>
          <p:grpSpPr>
            <a:xfrm>
              <a:off x="23293" y="51032"/>
              <a:ext cx="6134599" cy="2980091"/>
              <a:chOff x="0" y="51032"/>
              <a:chExt cx="6134598" cy="2980090"/>
            </a:xfrm>
          </p:grpSpPr>
          <p:sp>
            <p:nvSpPr>
              <p:cNvPr id="159" name="Triangle"/>
              <p:cNvSpPr/>
              <p:nvPr/>
            </p:nvSpPr>
            <p:spPr>
              <a:xfrm rot="1800000">
                <a:off x="1177377" y="304285"/>
                <a:ext cx="1319509" cy="1143860"/>
              </a:xfrm>
              <a:prstGeom prst="triangle">
                <a:avLst/>
              </a:prstGeom>
              <a:solidFill>
                <a:schemeClr val="accent1">
                  <a:hueOff val="47394"/>
                  <a:satOff val="-25753"/>
                  <a:lumOff val="-7544"/>
                </a:schemeClr>
              </a:solidFill>
              <a:ln w="3175" cap="flat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160" name="Circle"/>
              <p:cNvSpPr/>
              <p:nvPr/>
            </p:nvSpPr>
            <p:spPr>
              <a:xfrm flipH="1">
                <a:off x="1550782" y="838357"/>
                <a:ext cx="422090" cy="422090"/>
              </a:xfrm>
              <a:prstGeom prst="ellipse">
                <a:avLst/>
              </a:prstGeom>
              <a:solidFill>
                <a:srgbClr val="407A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161" name="Circle"/>
              <p:cNvSpPr/>
              <p:nvPr/>
            </p:nvSpPr>
            <p:spPr>
              <a:xfrm flipH="1">
                <a:off x="0" y="819778"/>
                <a:ext cx="422089" cy="422090"/>
              </a:xfrm>
              <a:prstGeom prst="ellipse">
                <a:avLst/>
              </a:prstGeom>
              <a:solidFill>
                <a:schemeClr val="accent1">
                  <a:hueOff val="47394"/>
                  <a:satOff val="-25753"/>
                  <a:lumOff val="-7544"/>
                  <a:alpha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162" name="Triangle"/>
              <p:cNvSpPr/>
              <p:nvPr/>
            </p:nvSpPr>
            <p:spPr>
              <a:xfrm rot="19800000">
                <a:off x="2896973" y="973389"/>
                <a:ext cx="1319509" cy="1143860"/>
              </a:xfrm>
              <a:prstGeom prst="triangle">
                <a:avLst/>
              </a:prstGeom>
              <a:solidFill>
                <a:srgbClr val="407AAA"/>
              </a:solidFill>
              <a:ln w="6350" cap="flat">
                <a:solidFill>
                  <a:srgbClr val="407AAA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163" name="Triangle"/>
              <p:cNvSpPr/>
              <p:nvPr/>
            </p:nvSpPr>
            <p:spPr>
              <a:xfrm rot="1800000">
                <a:off x="3470359" y="1634009"/>
                <a:ext cx="1319509" cy="1143861"/>
              </a:xfrm>
              <a:prstGeom prst="triangle">
                <a:avLst/>
              </a:prstGeom>
              <a:solidFill>
                <a:schemeClr val="accent1">
                  <a:hueOff val="47394"/>
                  <a:satOff val="-25753"/>
                  <a:lumOff val="-7544"/>
                </a:schemeClr>
              </a:solidFill>
              <a:ln w="6350" cap="flat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164" name="Circle"/>
              <p:cNvSpPr/>
              <p:nvPr/>
            </p:nvSpPr>
            <p:spPr>
              <a:xfrm flipH="1">
                <a:off x="3461021" y="1507461"/>
                <a:ext cx="422090" cy="422090"/>
              </a:xfrm>
              <a:prstGeom prst="ellipse">
                <a:avLst/>
              </a:prstGeom>
              <a:solidFill>
                <a:schemeClr val="accent1">
                  <a:hueOff val="47394"/>
                  <a:satOff val="-25753"/>
                  <a:lumOff val="-7544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165" name="Circle"/>
              <p:cNvSpPr/>
              <p:nvPr/>
            </p:nvSpPr>
            <p:spPr>
              <a:xfrm flipH="1">
                <a:off x="3843763" y="2168082"/>
                <a:ext cx="422090" cy="422090"/>
              </a:xfrm>
              <a:prstGeom prst="ellipse">
                <a:avLst/>
              </a:prstGeom>
              <a:solidFill>
                <a:srgbClr val="407A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166" name="Triangle"/>
              <p:cNvSpPr/>
              <p:nvPr/>
            </p:nvSpPr>
            <p:spPr>
              <a:xfrm rot="1800000">
                <a:off x="3470359" y="312963"/>
                <a:ext cx="1319509" cy="1143861"/>
              </a:xfrm>
              <a:prstGeom prst="triangle">
                <a:avLst/>
              </a:prstGeom>
              <a:solidFill>
                <a:schemeClr val="accent1">
                  <a:hueOff val="47394"/>
                  <a:satOff val="-25753"/>
                  <a:lumOff val="-7544"/>
                </a:schemeClr>
              </a:solidFill>
              <a:ln w="6350" cap="flat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167" name="Circle"/>
              <p:cNvSpPr/>
              <p:nvPr/>
            </p:nvSpPr>
            <p:spPr>
              <a:xfrm flipH="1">
                <a:off x="3843763" y="847036"/>
                <a:ext cx="422090" cy="422090"/>
              </a:xfrm>
              <a:prstGeom prst="ellipse">
                <a:avLst/>
              </a:prstGeom>
              <a:solidFill>
                <a:srgbClr val="407A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168" name="Triangle"/>
              <p:cNvSpPr/>
              <p:nvPr/>
            </p:nvSpPr>
            <p:spPr>
              <a:xfrm rot="19800000">
                <a:off x="4044130" y="318647"/>
                <a:ext cx="1319509" cy="1143861"/>
              </a:xfrm>
              <a:prstGeom prst="triangle">
                <a:avLst/>
              </a:prstGeom>
              <a:solidFill>
                <a:srgbClr val="407AAA"/>
              </a:solidFill>
              <a:ln w="6350" cap="flat">
                <a:solidFill>
                  <a:srgbClr val="407AAA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169" name="Circle"/>
              <p:cNvSpPr/>
              <p:nvPr/>
            </p:nvSpPr>
            <p:spPr>
              <a:xfrm flipH="1">
                <a:off x="4608178" y="852720"/>
                <a:ext cx="422090" cy="422090"/>
              </a:xfrm>
              <a:prstGeom prst="ellipse">
                <a:avLst/>
              </a:prstGeom>
              <a:solidFill>
                <a:schemeClr val="accent1">
                  <a:hueOff val="47394"/>
                  <a:satOff val="-25753"/>
                  <a:lumOff val="-7544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170" name="Triangle"/>
              <p:cNvSpPr/>
              <p:nvPr/>
            </p:nvSpPr>
            <p:spPr>
              <a:xfrm rot="1800000">
                <a:off x="4617515" y="979268"/>
                <a:ext cx="1319509" cy="1143861"/>
              </a:xfrm>
              <a:prstGeom prst="triangle">
                <a:avLst/>
              </a:prstGeom>
              <a:solidFill>
                <a:schemeClr val="accent1">
                  <a:hueOff val="47394"/>
                  <a:satOff val="-25753"/>
                  <a:lumOff val="-7544"/>
                </a:schemeClr>
              </a:solidFill>
              <a:ln w="6350" cap="flat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171" name="Circle"/>
              <p:cNvSpPr/>
              <p:nvPr/>
            </p:nvSpPr>
            <p:spPr>
              <a:xfrm flipH="1">
                <a:off x="4990920" y="1513341"/>
                <a:ext cx="422090" cy="422090"/>
              </a:xfrm>
              <a:prstGeom prst="ellipse">
                <a:avLst/>
              </a:prstGeom>
              <a:solidFill>
                <a:srgbClr val="407A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172" name="Triangle"/>
              <p:cNvSpPr/>
              <p:nvPr/>
            </p:nvSpPr>
            <p:spPr>
              <a:xfrm rot="19800000">
                <a:off x="1751148" y="309969"/>
                <a:ext cx="1319510" cy="1143860"/>
              </a:xfrm>
              <a:prstGeom prst="triangle">
                <a:avLst/>
              </a:prstGeom>
              <a:solidFill>
                <a:srgbClr val="407AAA"/>
              </a:solidFill>
              <a:ln w="6350" cap="flat">
                <a:solidFill>
                  <a:srgbClr val="407AAA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173" name="Circle"/>
              <p:cNvSpPr/>
              <p:nvPr/>
            </p:nvSpPr>
            <p:spPr>
              <a:xfrm flipH="1">
                <a:off x="2315196" y="844041"/>
                <a:ext cx="422090" cy="422090"/>
              </a:xfrm>
              <a:prstGeom prst="ellipse">
                <a:avLst/>
              </a:prstGeom>
              <a:solidFill>
                <a:schemeClr val="accent1">
                  <a:hueOff val="47394"/>
                  <a:satOff val="-25753"/>
                  <a:lumOff val="-7544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  <p:sp>
          <p:nvSpPr>
            <p:cNvPr id="175" name="Rectangle"/>
            <p:cNvSpPr/>
            <p:nvPr/>
          </p:nvSpPr>
          <p:spPr>
            <a:xfrm>
              <a:off x="0" y="1038072"/>
              <a:ext cx="5593304" cy="2566922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20382">
                  <a:srgbClr val="FFFFFF">
                    <a:alpha val="45796"/>
                  </a:srgbClr>
                </a:gs>
                <a:gs pos="35803">
                  <a:srgbClr val="FFFFFF">
                    <a:alpha val="72898"/>
                  </a:srgbClr>
                </a:gs>
                <a:gs pos="55434">
                  <a:srgbClr val="FFFFFF"/>
                </a:gs>
              </a:gsLst>
              <a:path path="shape">
                <a:fillToRect l="49659" t="-26178" r="50340" b="126178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sp>
        <p:nvSpPr>
          <p:cNvPr id="178" name="Data Import : : CHEAT SHEET"/>
          <p:cNvSpPr txBox="1">
            <a:spLocks noGrp="1"/>
          </p:cNvSpPr>
          <p:nvPr>
            <p:ph type="title"/>
          </p:nvPr>
        </p:nvSpPr>
        <p:spPr>
          <a:xfrm>
            <a:off x="275721" y="361177"/>
            <a:ext cx="10898129" cy="803346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dirty="0"/>
              <a:t>Data Import</a:t>
            </a:r>
            <a:r>
              <a:rPr lang="en-US" dirty="0"/>
              <a:t> with the </a:t>
            </a:r>
            <a:r>
              <a:rPr lang="en-US" dirty="0" err="1"/>
              <a:t>tidyverse</a:t>
            </a:r>
            <a:r>
              <a:rPr dirty="0"/>
              <a:t> : : </a:t>
            </a:r>
            <a:r>
              <a:rPr sz="3300" b="1" dirty="0">
                <a:latin typeface="SourceSansPro-SemiBold"/>
                <a:ea typeface="SourceSansPro-SemiBold"/>
                <a:cs typeface="SourceSansPro-SemiBold"/>
                <a:sym typeface="SourceSansPro-SemiBold"/>
              </a:rPr>
              <a:t>CHEAT SHEET</a:t>
            </a:r>
            <a:r>
              <a:rPr dirty="0"/>
              <a:t> </a:t>
            </a:r>
          </a:p>
        </p:txBody>
      </p:sp>
      <p:sp>
        <p:nvSpPr>
          <p:cNvPr id="179" name="Line"/>
          <p:cNvSpPr/>
          <p:nvPr/>
        </p:nvSpPr>
        <p:spPr>
          <a:xfrm>
            <a:off x="2354308" y="10337513"/>
            <a:ext cx="11321194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80" name="RStudio® is a trademark of RStudio, PBC  •  CC BY SA  RStudio  •  info@rstudio.com  •  844-448-1212  •  rstudio.com  •  Learn more at readr.tidyverse.org  •  readr  2.0.0  •  readxl  1.3.1  •  googlesheets4  1.0.0  •  Updated:  2021-08"/>
          <p:cNvSpPr txBox="1"/>
          <p:nvPr/>
        </p:nvSpPr>
        <p:spPr>
          <a:xfrm>
            <a:off x="1679757" y="10340910"/>
            <a:ext cx="11996481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RStudio® is a trademark of RStudio, PBC  •  </a:t>
            </a:r>
            <a:r>
              <a:rPr>
                <a:hlinkClick r:id="rId4"/>
              </a:rPr>
              <a:t>CC BY SA</a:t>
            </a:r>
            <a:r>
              <a:t>  RStudio  •  </a:t>
            </a:r>
            <a:r>
              <a:rPr>
                <a:hlinkClick r:id="rId5"/>
              </a:rPr>
              <a:t>info@rstudio.com</a:t>
            </a:r>
            <a:r>
              <a:t>  •  844-448-1212  •  </a:t>
            </a:r>
            <a:r>
              <a:rPr>
                <a:hlinkClick r:id="rId6"/>
              </a:rPr>
              <a:t>rstudio.com</a:t>
            </a:r>
            <a:r>
              <a:t>  •  Learn more at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  <a:hlinkClick r:id="rId7"/>
              </a:rPr>
              <a:t>readr.tidyverse.org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t> •  readr  2.0.0  •  readxl  1.3.1  •  googlesheets4  1.0.0  •  Updated:  2021-08</a:t>
            </a:r>
          </a:p>
        </p:txBody>
      </p:sp>
      <p:pic>
        <p:nvPicPr>
          <p:cNvPr id="181" name="readr.png" descr="read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94644" y="198849"/>
            <a:ext cx="1378971" cy="1598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823" y="9978474"/>
            <a:ext cx="1754521" cy="61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readr.png" descr="read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2439" y="2394325"/>
            <a:ext cx="533401" cy="61819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ry one of the following  packages to import other types of files:…"/>
          <p:cNvSpPr txBox="1"/>
          <p:nvPr/>
        </p:nvSpPr>
        <p:spPr>
          <a:xfrm>
            <a:off x="10497707" y="1946513"/>
            <a:ext cx="3159301" cy="2177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Try one of the following </a:t>
            </a:r>
            <a:br/>
            <a:r>
              <a:t>packages to import other types of files:</a:t>
            </a:r>
          </a:p>
          <a:p>
            <a:pPr marL="431800" indent="-228600"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haven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- SPSS, Stata, and SAS files</a:t>
            </a:r>
          </a:p>
          <a:p>
            <a:pPr marL="431800" indent="-228600"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DBI </a:t>
            </a:r>
            <a:r>
              <a:t>- databases</a:t>
            </a:r>
          </a:p>
          <a:p>
            <a:pPr marL="431800" indent="-228600"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jsonlite</a:t>
            </a:r>
            <a:r>
              <a:t> - json</a:t>
            </a:r>
          </a:p>
          <a:p>
            <a:pPr marL="431800" indent="-228600"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xml2</a:t>
            </a:r>
            <a:r>
              <a:t> - XML</a:t>
            </a:r>
          </a:p>
          <a:p>
            <a:pPr marL="431800" indent="-228600"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httr </a:t>
            </a:r>
            <a:r>
              <a:t>- Web APIs</a:t>
            </a:r>
          </a:p>
          <a:p>
            <a:pPr marL="431800" indent="-228600"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rvest</a:t>
            </a:r>
            <a:r>
              <a:t> - HTML (Web Scraping)</a:t>
            </a:r>
          </a:p>
          <a:p>
            <a:pPr marL="431800" indent="-228600"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readr::read_lines()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- text data</a:t>
            </a:r>
          </a:p>
        </p:txBody>
      </p:sp>
      <p:sp>
        <p:nvSpPr>
          <p:cNvPr id="185" name="OTHER TYPES OF DATA"/>
          <p:cNvSpPr txBox="1"/>
          <p:nvPr/>
        </p:nvSpPr>
        <p:spPr>
          <a:xfrm>
            <a:off x="10497707" y="1769152"/>
            <a:ext cx="1511098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defRPr>
                <a:solidFill>
                  <a:schemeClr val="accent6">
                    <a:hueOff val="-3673401"/>
                    <a:satOff val="-35929"/>
                    <a:lumOff val="-28653"/>
                  </a:schemeClr>
                </a:solidFill>
              </a:defRPr>
            </a:lvl1pPr>
          </a:lstStyle>
          <a:p>
            <a:r>
              <a:t>OTHER TYPES OF DATA</a:t>
            </a:r>
          </a:p>
        </p:txBody>
      </p:sp>
      <p:sp>
        <p:nvSpPr>
          <p:cNvPr id="186" name="COLUMN TYPES"/>
          <p:cNvSpPr txBox="1"/>
          <p:nvPr/>
        </p:nvSpPr>
        <p:spPr>
          <a:xfrm>
            <a:off x="7117647" y="7140093"/>
            <a:ext cx="104368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/>
            <a:r>
              <a:t>COLUMN TYPES</a:t>
            </a:r>
          </a:p>
        </p:txBody>
      </p:sp>
      <p:sp>
        <p:nvSpPr>
          <p:cNvPr id="187" name="Column Specification with readr"/>
          <p:cNvSpPr txBox="1"/>
          <p:nvPr/>
        </p:nvSpPr>
        <p:spPr>
          <a:xfrm>
            <a:off x="7117428" y="3943657"/>
            <a:ext cx="426497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Column Specification with readr</a:t>
            </a:r>
          </a:p>
        </p:txBody>
      </p:sp>
      <p:sp>
        <p:nvSpPr>
          <p:cNvPr id="188" name="spec(x)…"/>
          <p:cNvSpPr txBox="1"/>
          <p:nvPr/>
        </p:nvSpPr>
        <p:spPr>
          <a:xfrm>
            <a:off x="7238519" y="5668165"/>
            <a:ext cx="2883921" cy="96004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A6AAA9"/>
            </a:solidFill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570" tIns="54570" rIns="54570" bIns="54570" numCol="1" anchor="ctr">
            <a:spAutoFit/>
          </a:bodyPr>
          <a:lstStyle/>
          <a:p>
            <a:pPr>
              <a:spcBef>
                <a:spcPts val="0"/>
              </a:spcBef>
              <a:defRPr sz="1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spec(x)</a:t>
            </a:r>
          </a:p>
          <a:p>
            <a:pPr>
              <a:spcBef>
                <a:spcPts val="0"/>
              </a:spcBef>
              <a:defRPr sz="1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# cols(</a:t>
            </a:r>
          </a:p>
          <a:p>
            <a:pPr>
              <a:spcBef>
                <a:spcPts val="0"/>
              </a:spcBef>
              <a:defRPr sz="1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#   age = </a:t>
            </a:r>
            <a:r>
              <a:rPr dirty="0" err="1"/>
              <a:t>col_integer</a:t>
            </a:r>
            <a:r>
              <a:rPr dirty="0"/>
              <a:t>(),</a:t>
            </a:r>
          </a:p>
          <a:p>
            <a:pPr>
              <a:spcBef>
                <a:spcPts val="0"/>
              </a:spcBef>
              <a:defRPr sz="1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#   sex = </a:t>
            </a:r>
            <a:r>
              <a:rPr dirty="0" err="1"/>
              <a:t>col_character</a:t>
            </a:r>
            <a:r>
              <a:rPr dirty="0"/>
              <a:t>(),</a:t>
            </a:r>
          </a:p>
          <a:p>
            <a:pPr>
              <a:spcBef>
                <a:spcPts val="0"/>
              </a:spcBef>
              <a:defRPr sz="1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#   earn = </a:t>
            </a:r>
            <a:r>
              <a:rPr dirty="0" err="1"/>
              <a:t>col_double</a:t>
            </a:r>
            <a:r>
              <a:rPr dirty="0"/>
              <a:t>()</a:t>
            </a:r>
          </a:p>
          <a:p>
            <a:pPr>
              <a:spcBef>
                <a:spcPts val="0"/>
              </a:spcBef>
              <a:defRPr sz="1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# )</a:t>
            </a:r>
          </a:p>
        </p:txBody>
      </p:sp>
      <p:sp>
        <p:nvSpPr>
          <p:cNvPr id="189" name="earn is a double (numeric)"/>
          <p:cNvSpPr/>
          <p:nvPr/>
        </p:nvSpPr>
        <p:spPr>
          <a:xfrm>
            <a:off x="7627658" y="6460695"/>
            <a:ext cx="1714899" cy="479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8" y="0"/>
                </a:moveTo>
                <a:lnTo>
                  <a:pt x="10058" y="11382"/>
                </a:lnTo>
                <a:lnTo>
                  <a:pt x="1220" y="11382"/>
                </a:lnTo>
                <a:cubicBezTo>
                  <a:pt x="547" y="11382"/>
                  <a:pt x="0" y="13340"/>
                  <a:pt x="0" y="15748"/>
                </a:cubicBezTo>
                <a:lnTo>
                  <a:pt x="0" y="17233"/>
                </a:lnTo>
                <a:cubicBezTo>
                  <a:pt x="0" y="19642"/>
                  <a:pt x="547" y="21600"/>
                  <a:pt x="1220" y="21600"/>
                </a:cubicBezTo>
                <a:lnTo>
                  <a:pt x="20385" y="21600"/>
                </a:lnTo>
                <a:cubicBezTo>
                  <a:pt x="21058" y="21600"/>
                  <a:pt x="21600" y="19642"/>
                  <a:pt x="21600" y="17233"/>
                </a:cubicBezTo>
                <a:lnTo>
                  <a:pt x="21600" y="15748"/>
                </a:lnTo>
                <a:cubicBezTo>
                  <a:pt x="21600" y="13340"/>
                  <a:pt x="21058" y="11382"/>
                  <a:pt x="20385" y="11382"/>
                </a:cubicBezTo>
                <a:lnTo>
                  <a:pt x="11542" y="11382"/>
                </a:lnTo>
                <a:lnTo>
                  <a:pt x="10798" y="0"/>
                </a:lnTo>
                <a:close/>
              </a:path>
            </a:pathLst>
          </a:custGeom>
          <a:solidFill>
            <a:schemeClr val="accent1">
              <a:hueOff val="47394"/>
              <a:satOff val="-25753"/>
              <a:lumOff val="-754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dirty="0"/>
              <a:t>earn is a double (numeric)</a:t>
            </a:r>
          </a:p>
        </p:txBody>
      </p:sp>
      <p:sp>
        <p:nvSpPr>
          <p:cNvPr id="190" name="sex is a character"/>
          <p:cNvSpPr/>
          <p:nvPr/>
        </p:nvSpPr>
        <p:spPr>
          <a:xfrm>
            <a:off x="9227381" y="6332901"/>
            <a:ext cx="855664" cy="606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681" y="8730"/>
                </a:lnTo>
                <a:cubicBezTo>
                  <a:pt x="5250" y="9351"/>
                  <a:pt x="4989" y="10210"/>
                  <a:pt x="4989" y="11146"/>
                </a:cubicBezTo>
                <a:lnTo>
                  <a:pt x="4989" y="18167"/>
                </a:lnTo>
                <a:cubicBezTo>
                  <a:pt x="4989" y="20068"/>
                  <a:pt x="6086" y="21600"/>
                  <a:pt x="7434" y="21600"/>
                </a:cubicBezTo>
                <a:lnTo>
                  <a:pt x="19165" y="21600"/>
                </a:lnTo>
                <a:cubicBezTo>
                  <a:pt x="20514" y="21600"/>
                  <a:pt x="21600" y="20068"/>
                  <a:pt x="21600" y="18167"/>
                </a:cubicBezTo>
                <a:lnTo>
                  <a:pt x="21600" y="11146"/>
                </a:lnTo>
                <a:cubicBezTo>
                  <a:pt x="21600" y="9245"/>
                  <a:pt x="20514" y="7699"/>
                  <a:pt x="19165" y="7699"/>
                </a:cubicBezTo>
                <a:lnTo>
                  <a:pt x="10039" y="76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hueOff val="47394"/>
              <a:satOff val="-25753"/>
              <a:lumOff val="-754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  </a:t>
            </a:r>
          </a:p>
          <a:p>
            <a:r>
              <a:rPr lang="en-US" dirty="0"/>
              <a:t> </a:t>
            </a:r>
            <a:r>
              <a:rPr dirty="0"/>
              <a:t>sex is a </a:t>
            </a:r>
            <a:r>
              <a:rPr lang="en-US" dirty="0"/>
              <a:t>     </a:t>
            </a:r>
            <a:br>
              <a:rPr lang="en-US" dirty="0"/>
            </a:br>
            <a:r>
              <a:rPr lang="en-US" dirty="0"/>
              <a:t>        </a:t>
            </a:r>
            <a:r>
              <a:rPr dirty="0"/>
              <a:t>character</a:t>
            </a:r>
          </a:p>
        </p:txBody>
      </p:sp>
      <p:sp>
        <p:nvSpPr>
          <p:cNvPr id="191" name="age is an integer"/>
          <p:cNvSpPr/>
          <p:nvPr/>
        </p:nvSpPr>
        <p:spPr>
          <a:xfrm>
            <a:off x="9302390" y="5910813"/>
            <a:ext cx="780655" cy="39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73" y="0"/>
                </a:moveTo>
                <a:cubicBezTo>
                  <a:pt x="4595" y="0"/>
                  <a:pt x="3393" y="2402"/>
                  <a:pt x="3393" y="5356"/>
                </a:cubicBezTo>
                <a:lnTo>
                  <a:pt x="3393" y="6629"/>
                </a:lnTo>
                <a:lnTo>
                  <a:pt x="0" y="9439"/>
                </a:lnTo>
                <a:lnTo>
                  <a:pt x="3393" y="13171"/>
                </a:lnTo>
                <a:lnTo>
                  <a:pt x="3393" y="16266"/>
                </a:lnTo>
                <a:cubicBezTo>
                  <a:pt x="3393" y="19220"/>
                  <a:pt x="4595" y="21600"/>
                  <a:pt x="6073" y="21600"/>
                </a:cubicBezTo>
                <a:lnTo>
                  <a:pt x="18932" y="21600"/>
                </a:lnTo>
                <a:cubicBezTo>
                  <a:pt x="20409" y="21600"/>
                  <a:pt x="21600" y="19220"/>
                  <a:pt x="21600" y="16266"/>
                </a:cubicBezTo>
                <a:lnTo>
                  <a:pt x="21600" y="5356"/>
                </a:lnTo>
                <a:cubicBezTo>
                  <a:pt x="21600" y="2402"/>
                  <a:pt x="20409" y="0"/>
                  <a:pt x="18932" y="0"/>
                </a:cubicBezTo>
                <a:lnTo>
                  <a:pt x="6073" y="0"/>
                </a:lnTo>
                <a:close/>
              </a:path>
            </a:pathLst>
          </a:custGeom>
          <a:solidFill>
            <a:schemeClr val="accent1">
              <a:hueOff val="47394"/>
              <a:satOff val="-25753"/>
              <a:lumOff val="-754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    </a:t>
            </a:r>
            <a:r>
              <a:rPr dirty="0"/>
              <a:t>age is an </a:t>
            </a:r>
            <a:br>
              <a:rPr lang="en-US" dirty="0"/>
            </a:br>
            <a:r>
              <a:rPr lang="en-US" dirty="0"/>
              <a:t>  </a:t>
            </a:r>
            <a:r>
              <a:rPr dirty="0"/>
              <a:t>integer</a:t>
            </a:r>
          </a:p>
        </p:txBody>
      </p:sp>
      <p:sp>
        <p:nvSpPr>
          <p:cNvPr id="193" name="Hide col spec message read_*(file, show_col_types = FALSE)…"/>
          <p:cNvSpPr txBox="1"/>
          <p:nvPr/>
        </p:nvSpPr>
        <p:spPr>
          <a:xfrm>
            <a:off x="10497707" y="4666811"/>
            <a:ext cx="3139575" cy="238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defRPr>
                <a:solidFill>
                  <a:srgbClr val="000000"/>
                </a:solidFill>
              </a:defRPr>
            </a:pPr>
            <a:r>
              <a:t>Hide col spec message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read_*(file,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show_col_types = FALSE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)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>
                <a:solidFill>
                  <a:srgbClr val="000000"/>
                </a:solidFill>
              </a:defRPr>
            </a:pPr>
            <a:endParaRPr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defRPr>
                <a:solidFill>
                  <a:srgbClr val="000000"/>
                </a:solidFill>
              </a:defRPr>
            </a:pPr>
            <a:r>
              <a:t>Select columns to import </a:t>
            </a:r>
            <a:br/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Use names, position, or selection helpers.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read_*(file,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col_select = c(age, earn)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)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>
              <a:latin typeface="Source Sans Pro ExtraLight"/>
              <a:ea typeface="Source Sans Pro ExtraLight"/>
              <a:cs typeface="Source Sans Pro ExtraLight"/>
              <a:sym typeface="Source Sans Pro ExtraLight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Guess column types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t>To guess a column type, read_ *() looks at the first 1000 rows of data. Increase with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guess_max</a:t>
            </a:r>
            <a:r>
              <a:t>.</a:t>
            </a:r>
            <a:br/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read_*(file, </a:t>
            </a:r>
            <a:r>
              <a:t>guess_max = Inf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)</a:t>
            </a:r>
          </a:p>
        </p:txBody>
      </p:sp>
      <p:sp>
        <p:nvSpPr>
          <p:cNvPr id="194" name="USEFUL COLUMN ARGUMENTS"/>
          <p:cNvSpPr txBox="1"/>
          <p:nvPr/>
        </p:nvSpPr>
        <p:spPr>
          <a:xfrm>
            <a:off x="10497707" y="4461666"/>
            <a:ext cx="2027276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/>
            <a:r>
              <a:t>USEFUL COLUMN ARGUMENTS</a:t>
            </a:r>
          </a:p>
        </p:txBody>
      </p:sp>
      <p:sp>
        <p:nvSpPr>
          <p:cNvPr id="195" name="Column specifications define what data type each column of a file will be imported as. By default readr will generate a column spec when a file is read and output a summary.…"/>
          <p:cNvSpPr txBox="1"/>
          <p:nvPr/>
        </p:nvSpPr>
        <p:spPr>
          <a:xfrm>
            <a:off x="7117619" y="4379178"/>
            <a:ext cx="3159357" cy="133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Column specifications define what data type each column of a file will be imported as. By default readr will generate a column spec when a file is read and output a summary.</a:t>
            </a:r>
            <a:r>
              <a:rPr>
                <a:solidFill>
                  <a:schemeClr val="accent5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r>
              <a:t>spec(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</a:t>
            </a:r>
            <a:r>
              <a:t>)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Extract the full column specification for the given imported data frame.</a:t>
            </a:r>
          </a:p>
        </p:txBody>
      </p:sp>
      <p:sp>
        <p:nvSpPr>
          <p:cNvPr id="196" name="Each column type has a function and corresponding string abbreviation.…"/>
          <p:cNvSpPr txBox="1"/>
          <p:nvPr/>
        </p:nvSpPr>
        <p:spPr>
          <a:xfrm>
            <a:off x="7117619" y="7346812"/>
            <a:ext cx="3139575" cy="2710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Each column type has a function and corresponding string abbreviation.</a:t>
            </a:r>
          </a:p>
          <a:p>
            <a:pPr marL="148166" indent="-148166"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col_logical()</a:t>
            </a:r>
            <a:r>
              <a:t> - "l"</a:t>
            </a:r>
            <a:endParaRPr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marL="148166" indent="-148166"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col_integer()</a:t>
            </a:r>
            <a:r>
              <a:t> - "i"</a:t>
            </a:r>
          </a:p>
          <a:p>
            <a:pPr marL="148166" indent="-148166"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col_double()</a:t>
            </a:r>
            <a:r>
              <a:t> - "d"</a:t>
            </a:r>
          </a:p>
          <a:p>
            <a:pPr marL="148166" indent="-148166"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col_number() </a:t>
            </a:r>
            <a:r>
              <a:t>- "n"</a:t>
            </a:r>
          </a:p>
          <a:p>
            <a:pPr marL="148166" indent="-148166"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col_character() </a:t>
            </a:r>
            <a:r>
              <a:t>- "c"</a:t>
            </a:r>
          </a:p>
          <a:p>
            <a:pPr marL="148166" indent="-148166"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col_factor(</a:t>
            </a:r>
            <a:r>
              <a:t>levels, ordered = FALSE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r>
              <a:t>- "f"</a:t>
            </a:r>
          </a:p>
          <a:p>
            <a:pPr marL="148166" indent="-148166"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col_datetime(</a:t>
            </a:r>
            <a:r>
              <a:t>format = ""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r>
              <a:t>- "T"</a:t>
            </a:r>
            <a:endParaRPr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marL="148166" indent="-148166"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col_date(</a:t>
            </a:r>
            <a:r>
              <a:t>format = ""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r>
              <a:t>- "D"</a:t>
            </a:r>
          </a:p>
          <a:p>
            <a:pPr marL="148166" indent="-148166"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col_time(</a:t>
            </a:r>
            <a:r>
              <a:t>format = ""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r>
              <a:t>- "t"</a:t>
            </a:r>
          </a:p>
          <a:p>
            <a:pPr marL="148166" indent="-148166"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col_skip() </a:t>
            </a:r>
            <a:r>
              <a:t>- "-", "_"</a:t>
            </a:r>
          </a:p>
          <a:p>
            <a:pPr marL="148166" indent="-148166">
              <a:spcBef>
                <a:spcPts val="60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col_guess() </a:t>
            </a:r>
            <a:r>
              <a:t>- "?"</a:t>
            </a:r>
          </a:p>
        </p:txBody>
      </p:sp>
      <p:sp>
        <p:nvSpPr>
          <p:cNvPr id="197" name="USEFUL READ ARGUMENTS"/>
          <p:cNvSpPr txBox="1"/>
          <p:nvPr/>
        </p:nvSpPr>
        <p:spPr>
          <a:xfrm>
            <a:off x="317913" y="5677883"/>
            <a:ext cx="180888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/>
            <a:r>
              <a:t>USEFUL READ ARGUMENTS</a:t>
            </a:r>
          </a:p>
        </p:txBody>
      </p:sp>
      <p:sp>
        <p:nvSpPr>
          <p:cNvPr id="198" name="Line"/>
          <p:cNvSpPr/>
          <p:nvPr/>
        </p:nvSpPr>
        <p:spPr>
          <a:xfrm>
            <a:off x="326893" y="5660228"/>
            <a:ext cx="6543194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graphicFrame>
        <p:nvGraphicFramePr>
          <p:cNvPr id="199" name="Table"/>
          <p:cNvGraphicFramePr/>
          <p:nvPr/>
        </p:nvGraphicFramePr>
        <p:xfrm>
          <a:off x="3941719" y="6457924"/>
          <a:ext cx="668520" cy="330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22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0" name="Table"/>
          <p:cNvGraphicFramePr/>
          <p:nvPr/>
        </p:nvGraphicFramePr>
        <p:xfrm>
          <a:off x="342924" y="5966724"/>
          <a:ext cx="744720" cy="482598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248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866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solidFill>
                      <a:srgbClr val="D0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1" name="Table"/>
          <p:cNvGraphicFramePr/>
          <p:nvPr/>
        </p:nvGraphicFramePr>
        <p:xfrm>
          <a:off x="342924" y="6570352"/>
          <a:ext cx="744720" cy="63500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248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z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2" name="Table"/>
          <p:cNvGraphicFramePr/>
          <p:nvPr/>
        </p:nvGraphicFramePr>
        <p:xfrm>
          <a:off x="3941719" y="6943732"/>
          <a:ext cx="668520" cy="482598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22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866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866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3" name="Table"/>
          <p:cNvGraphicFramePr/>
          <p:nvPr/>
        </p:nvGraphicFramePr>
        <p:xfrm>
          <a:off x="3941719" y="5967370"/>
          <a:ext cx="668520" cy="330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22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4" name="No header read_csv(&quot;file.csv&quot;, col_names = FALSE)…"/>
          <p:cNvSpPr txBox="1"/>
          <p:nvPr/>
        </p:nvSpPr>
        <p:spPr>
          <a:xfrm>
            <a:off x="1233729" y="5938093"/>
            <a:ext cx="2544849" cy="2073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2100"/>
              </a:spcBef>
              <a:defRPr>
                <a:solidFill>
                  <a:srgbClr val="000000"/>
                </a:solidFill>
              </a:defRPr>
            </a:pPr>
            <a:r>
              <a:t>No header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read_csv("file.csv",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col_names = FALSE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)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>
                <a:solidFill>
                  <a:srgbClr val="000000"/>
                </a:solidFill>
              </a:defRPr>
            </a:pPr>
            <a:r>
              <a:t>Provide header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read_csv("file.csv",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col_names = c("x", "y", "z")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)</a:t>
            </a:r>
          </a:p>
          <a:p>
            <a:pPr>
              <a:lnSpc>
                <a:spcPct val="90000"/>
              </a:lnSpc>
              <a:spcBef>
                <a:spcPts val="2200"/>
              </a:spcBef>
              <a:defRPr>
                <a:solidFill>
                  <a:srgbClr val="000000"/>
                </a:solidFill>
              </a:defRPr>
            </a:pPr>
            <a:r>
              <a:t>Read multiple files into a single table</a:t>
            </a:r>
            <a:br/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read_csv(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c(“f1.csv”, “f2.csv”, “f3.csv"),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   id = "origin_file"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)</a:t>
            </a:r>
          </a:p>
        </p:txBody>
      </p:sp>
      <p:sp>
        <p:nvSpPr>
          <p:cNvPr id="205" name="Skip lines read_csv(&quot;file.csv&quot;, skip = 1)…"/>
          <p:cNvSpPr txBox="1"/>
          <p:nvPr/>
        </p:nvSpPr>
        <p:spPr>
          <a:xfrm>
            <a:off x="4838813" y="5932642"/>
            <a:ext cx="1910433" cy="208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100"/>
              </a:spcBef>
              <a:defRPr>
                <a:solidFill>
                  <a:srgbClr val="000000"/>
                </a:solidFill>
              </a:defRPr>
            </a:pPr>
            <a:r>
              <a:t>Skip lines</a:t>
            </a:r>
            <a:br/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read_csv("file.csv",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skip = 1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)</a:t>
            </a:r>
          </a:p>
          <a:p>
            <a:pPr>
              <a:lnSpc>
                <a:spcPct val="90000"/>
              </a:lnSpc>
              <a:spcBef>
                <a:spcPts val="1100"/>
              </a:spcBef>
              <a:defRPr>
                <a:solidFill>
                  <a:srgbClr val="000000"/>
                </a:solidFill>
              </a:defRPr>
            </a:pPr>
            <a:r>
              <a:t>Read a subset of lines</a:t>
            </a:r>
            <a:br/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read_csv("file.csv",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n_max = 1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)</a:t>
            </a:r>
            <a:endParaRPr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lnSpc>
                <a:spcPct val="90000"/>
              </a:lnSpc>
              <a:spcBef>
                <a:spcPts val="1900"/>
              </a:spcBef>
              <a:defRPr>
                <a:solidFill>
                  <a:srgbClr val="000000"/>
                </a:solidFill>
              </a:defRPr>
            </a:pPr>
            <a:r>
              <a:t>Read values as missing</a:t>
            </a:r>
            <a:br/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read_csv("file.csv",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na = c("1")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)</a:t>
            </a:r>
          </a:p>
          <a:p>
            <a:pPr>
              <a:lnSpc>
                <a:spcPct val="90000"/>
              </a:lnSpc>
              <a:spcBef>
                <a:spcPts val="2600"/>
              </a:spcBef>
              <a:defRPr>
                <a:solidFill>
                  <a:srgbClr val="000000"/>
                </a:solidFill>
              </a:defRPr>
            </a:pPr>
            <a:r>
              <a:t>Specify decimal marks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read_delim("file2.csv",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locale =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   locale(decimal_mark = ",")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)</a:t>
            </a:r>
          </a:p>
        </p:txBody>
      </p:sp>
      <p:sp>
        <p:nvSpPr>
          <p:cNvPr id="206" name="Read Tabular Data with readr"/>
          <p:cNvSpPr txBox="1"/>
          <p:nvPr/>
        </p:nvSpPr>
        <p:spPr>
          <a:xfrm>
            <a:off x="307902" y="1300566"/>
            <a:ext cx="38439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Read Tabular Data with readr</a:t>
            </a:r>
          </a:p>
        </p:txBody>
      </p:sp>
      <p:sp>
        <p:nvSpPr>
          <p:cNvPr id="207" name="Rectangle"/>
          <p:cNvSpPr/>
          <p:nvPr/>
        </p:nvSpPr>
        <p:spPr>
          <a:xfrm>
            <a:off x="317913" y="1723743"/>
            <a:ext cx="6541038" cy="473477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  <a:alpha val="14776"/>
            </a:scheme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208" name="read_*(file, col_names = TRUE, col_types = NULL, col_select = NULL, id = NULL, locale, n_max = Inf, skip = 0, na = c(&quot;&quot;, &quot;NA&quot;), guess_max = min(1000, n_max), show_col_types = TRUE) See ?read_delim"/>
          <p:cNvSpPr txBox="1"/>
          <p:nvPr/>
        </p:nvSpPr>
        <p:spPr>
          <a:xfrm>
            <a:off x="310476" y="1623989"/>
            <a:ext cx="6550629" cy="660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/>
          <a:lstStyle/>
          <a:p>
            <a:pPr marL="114300" indent="-114300">
              <a:lnSpc>
                <a:spcPct val="90000"/>
              </a:lnSpc>
              <a:spcBef>
                <a:spcPts val="3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b="1">
                <a:latin typeface="SourceSansPro-SemiBold"/>
                <a:ea typeface="SourceSansPro-SemiBold"/>
                <a:cs typeface="SourceSansPro-SemiBold"/>
                <a:sym typeface="SourceSansPro-SemiBold"/>
              </a:rPr>
              <a:t>read_*(</a:t>
            </a:r>
            <a:r>
              <a:t>file, col_names = TRUE, col_types = NULL, col_select = NULL, id = NULL, locale, n_max = Inf, skip = 0, na = c("", "NA"), guess_max = min(1000, n_max), show_col_types = TRUE</a:t>
            </a:r>
            <a:r>
              <a:rPr b="1">
                <a:latin typeface="SourceSansPro-SemiBold"/>
                <a:ea typeface="SourceSansPro-SemiBold"/>
                <a:cs typeface="SourceSansPro-SemiBold"/>
                <a:sym typeface="SourceSansPro-SemiBold"/>
              </a:rPr>
              <a:t>) </a:t>
            </a:r>
            <a:r>
              <a:t>See </a:t>
            </a:r>
            <a:r>
              <a:rPr b="1">
                <a:latin typeface="SourceSansPro-SemiBold"/>
                <a:ea typeface="SourceSansPro-SemiBold"/>
                <a:cs typeface="SourceSansPro-SemiBold"/>
                <a:sym typeface="SourceSansPro-SemiBold"/>
              </a:rPr>
              <a:t>?read_delim</a:t>
            </a:r>
          </a:p>
        </p:txBody>
      </p:sp>
      <p:sp>
        <p:nvSpPr>
          <p:cNvPr id="209" name="read_delim(&quot;file.txt&quot;, delim = &quot;|&quot;) Read files with any delimiter. If no delimiter is specified, it will automatically guess. To make file.txt, run: write_file(&quot;A|B|C\n1|2|3\n4|5|NA&quot;, file = &quot;file.txt&quot;)…"/>
          <p:cNvSpPr txBox="1"/>
          <p:nvPr/>
        </p:nvSpPr>
        <p:spPr>
          <a:xfrm>
            <a:off x="2496976" y="2312684"/>
            <a:ext cx="4372025" cy="322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2200"/>
              </a:spcBef>
              <a:defRPr>
                <a:solidFill>
                  <a:srgbClr val="000000"/>
                </a:solidFill>
              </a:defRPr>
            </a:pPr>
            <a:r>
              <a:t>read_delim(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"file.txt", delim = "|"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Read files with any delimiter. If no delimiter is specified, it will automatically guess.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To make file.txt, run: write_file("A|B|C\n1|2|3\n4|5|NA", file = "file.txt")</a:t>
            </a:r>
          </a:p>
          <a:p>
            <a:pPr>
              <a:lnSpc>
                <a:spcPct val="90000"/>
              </a:lnSpc>
              <a:spcBef>
                <a:spcPts val="2300"/>
              </a:spcBef>
              <a:tabLst>
                <a:tab pos="1054100" algn="l"/>
              </a:tabLst>
              <a:defRPr>
                <a:solidFill>
                  <a:srgbClr val="000000"/>
                </a:solidFill>
              </a:defRPr>
            </a:pPr>
            <a:r>
              <a:t>read_csv(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"file.csv"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Read a comma delimited file with period decimal marks.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write_file("A,B,C\n1,2,3\n4,5,NA", file = "file.csv")</a:t>
            </a:r>
          </a:p>
          <a:p>
            <a:pPr>
              <a:lnSpc>
                <a:spcPct val="90000"/>
              </a:lnSpc>
              <a:spcBef>
                <a:spcPts val="2300"/>
              </a:spcBef>
              <a:tabLst>
                <a:tab pos="3467100" algn="l"/>
              </a:tabLst>
              <a:defRPr>
                <a:solidFill>
                  <a:srgbClr val="000000"/>
                </a:solidFill>
              </a:defRPr>
            </a:pPr>
            <a:r>
              <a:t>read_csv2(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"file2.csv"</a:t>
            </a:r>
            <a:r>
              <a:t>)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Read semicolon delimited files with comma decimal marks.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write_file("A;B;C\n1,5;2;3\n4,5;5;NA", file = "file2.csv")</a:t>
            </a:r>
            <a:endParaRPr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lnSpc>
                <a:spcPct val="90000"/>
              </a:lnSpc>
              <a:spcBef>
                <a:spcPts val="2700"/>
              </a:spcBef>
              <a:defRPr>
                <a:solidFill>
                  <a:srgbClr val="000000"/>
                </a:solidFill>
              </a:defRPr>
            </a:pPr>
            <a:r>
              <a:t>read_tsv(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"file.tsv"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Read a tab delimited file. Also </a:t>
            </a:r>
            <a:r>
              <a:t>read_table()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.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t>read_fwf(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"file.tsv", fwf_widths(c(2, 2, NA))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Read a fixed width file.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write_file("A\tB\tC\n1\t2\t3\n4\t5\tNA\n", file = "file.tsv")</a:t>
            </a:r>
          </a:p>
        </p:txBody>
      </p:sp>
      <p:sp>
        <p:nvSpPr>
          <p:cNvPr id="210" name="Line"/>
          <p:cNvSpPr/>
          <p:nvPr/>
        </p:nvSpPr>
        <p:spPr>
          <a:xfrm>
            <a:off x="326893" y="8183309"/>
            <a:ext cx="6539898" cy="1"/>
          </a:xfrm>
          <a:prstGeom prst="line">
            <a:avLst/>
          </a:prstGeom>
          <a:ln w="6350">
            <a:solidFill>
              <a:srgbClr val="4C4C4C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211" name="Save Data with readr"/>
          <p:cNvSpPr txBox="1"/>
          <p:nvPr/>
        </p:nvSpPr>
        <p:spPr>
          <a:xfrm>
            <a:off x="307902" y="8197081"/>
            <a:ext cx="274129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Save Data with readr</a:t>
            </a:r>
          </a:p>
        </p:txBody>
      </p:sp>
      <p:sp>
        <p:nvSpPr>
          <p:cNvPr id="212" name="write_delim(x, file, delim = &quot; &quot;) Write files with any delimiter.…"/>
          <p:cNvSpPr txBox="1"/>
          <p:nvPr/>
        </p:nvSpPr>
        <p:spPr>
          <a:xfrm>
            <a:off x="2594946" y="9099350"/>
            <a:ext cx="4279077" cy="1119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t>write_delim(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x, file, delim = " "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Write files with any delimiter.</a:t>
            </a:r>
          </a:p>
          <a:p>
            <a:pPr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t>write_csv(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x, file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Write a comma delimited file.</a:t>
            </a:r>
          </a:p>
          <a:p>
            <a:pPr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t>write_csv2(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x, file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Write a semicolon delimited file.</a:t>
            </a:r>
          </a:p>
          <a:p>
            <a:pPr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</a:defRPr>
            </a:pPr>
            <a:r>
              <a:t>write_tsv(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x, file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Write a tab delimited file.</a:t>
            </a:r>
          </a:p>
        </p:txBody>
      </p:sp>
      <p:grpSp>
        <p:nvGrpSpPr>
          <p:cNvPr id="220" name="Group"/>
          <p:cNvGrpSpPr/>
          <p:nvPr/>
        </p:nvGrpSpPr>
        <p:grpSpPr>
          <a:xfrm>
            <a:off x="424745" y="9114751"/>
            <a:ext cx="1755404" cy="759293"/>
            <a:chOff x="25400" y="-1"/>
            <a:chExt cx="1755403" cy="759293"/>
          </a:xfrm>
        </p:grpSpPr>
        <p:sp>
          <p:nvSpPr>
            <p:cNvPr id="213" name="Line"/>
            <p:cNvSpPr/>
            <p:nvPr/>
          </p:nvSpPr>
          <p:spPr>
            <a:xfrm>
              <a:off x="780691" y="195495"/>
              <a:ext cx="333334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grpSp>
          <p:nvGrpSpPr>
            <p:cNvPr id="218" name="Group"/>
            <p:cNvGrpSpPr/>
            <p:nvPr/>
          </p:nvGrpSpPr>
          <p:grpSpPr>
            <a:xfrm>
              <a:off x="1200794" y="-1"/>
              <a:ext cx="580009" cy="759293"/>
              <a:chOff x="0" y="0"/>
              <a:chExt cx="580007" cy="759291"/>
            </a:xfrm>
          </p:grpSpPr>
          <p:grpSp>
            <p:nvGrpSpPr>
              <p:cNvPr id="216" name="Group"/>
              <p:cNvGrpSpPr/>
              <p:nvPr/>
            </p:nvGrpSpPr>
            <p:grpSpPr>
              <a:xfrm>
                <a:off x="0" y="-1"/>
                <a:ext cx="580008" cy="759204"/>
                <a:chOff x="0" y="0"/>
                <a:chExt cx="580007" cy="759202"/>
              </a:xfrm>
            </p:grpSpPr>
            <p:pic>
              <p:nvPicPr>
                <p:cNvPr id="214" name="Image" descr="Image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50311"/>
                  <a:ext cx="552101" cy="70889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blurRad="25400" dist="20037" dir="8434451" rotWithShape="0">
                    <a:srgbClr val="000000">
                      <a:alpha val="22374"/>
                    </a:srgbClr>
                  </a:outerShdw>
                </a:effectLst>
              </p:spPr>
            </p:pic>
            <p:sp>
              <p:nvSpPr>
                <p:cNvPr id="215" name="Triangle"/>
                <p:cNvSpPr/>
                <p:nvPr/>
              </p:nvSpPr>
              <p:spPr>
                <a:xfrm rot="10800000">
                  <a:off x="372479" y="-1"/>
                  <a:ext cx="207529" cy="2075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sp>
            <p:nvSpPr>
              <p:cNvPr id="217" name="A,B,C…"/>
              <p:cNvSpPr txBox="1"/>
              <p:nvPr/>
            </p:nvSpPr>
            <p:spPr>
              <a:xfrm>
                <a:off x="25400" y="76110"/>
                <a:ext cx="534934" cy="6831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300"/>
                  </a:spcBef>
                  <a:defRPr sz="1100" i="1">
                    <a:solidFill>
                      <a:schemeClr val="accent1">
                        <a:hueOff val="47394"/>
                        <a:satOff val="-25753"/>
                        <a:lumOff val="-7544"/>
                      </a:schemeClr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t>A,B,C</a:t>
                </a:r>
              </a:p>
              <a:p>
                <a:pPr>
                  <a:lnSpc>
                    <a:spcPct val="90000"/>
                  </a:lnSpc>
                  <a:spcBef>
                    <a:spcPts val="300"/>
                  </a:spcBef>
                  <a:defRPr sz="1100" i="1">
                    <a:solidFill>
                      <a:schemeClr val="accent1">
                        <a:hueOff val="47394"/>
                        <a:satOff val="-25753"/>
                        <a:lumOff val="-7544"/>
                      </a:schemeClr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t>1,2,3</a:t>
                </a:r>
              </a:p>
              <a:p>
                <a:pPr>
                  <a:lnSpc>
                    <a:spcPct val="90000"/>
                  </a:lnSpc>
                  <a:spcBef>
                    <a:spcPts val="300"/>
                  </a:spcBef>
                  <a:defRPr sz="1100" i="1">
                    <a:solidFill>
                      <a:schemeClr val="accent1">
                        <a:hueOff val="47394"/>
                        <a:satOff val="-25753"/>
                        <a:lumOff val="-7544"/>
                      </a:schemeClr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t>4,5,NA</a:t>
                </a:r>
              </a:p>
            </p:txBody>
          </p:sp>
        </p:grpSp>
        <p:graphicFrame>
          <p:nvGraphicFramePr>
            <p:cNvPr id="219" name="Table"/>
            <p:cNvGraphicFramePr/>
            <p:nvPr/>
          </p:nvGraphicFramePr>
          <p:xfrm>
            <a:off x="25400" y="50800"/>
            <a:ext cx="668520" cy="482598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2284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2284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2284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160866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60866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60866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</p:grpSp>
      <p:sp>
        <p:nvSpPr>
          <p:cNvPr id="221" name="Line"/>
          <p:cNvSpPr/>
          <p:nvPr/>
        </p:nvSpPr>
        <p:spPr>
          <a:xfrm>
            <a:off x="7114192" y="3924868"/>
            <a:ext cx="6539898" cy="1"/>
          </a:xfrm>
          <a:prstGeom prst="line">
            <a:avLst/>
          </a:prstGeom>
          <a:ln w="6350">
            <a:solidFill>
              <a:srgbClr val="4C4C4C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222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3600" y="3136900"/>
            <a:ext cx="533400" cy="618435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One of the first steps of a project is to import outside data into R. Data is often stored in  tabular formats, like csv files or spreadsheets.…"/>
          <p:cNvSpPr txBox="1"/>
          <p:nvPr/>
        </p:nvSpPr>
        <p:spPr>
          <a:xfrm>
            <a:off x="7124219" y="1724165"/>
            <a:ext cx="3133901" cy="2088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500"/>
              </a:spcBef>
              <a:buClr>
                <a:srgbClr val="F39019"/>
              </a:buClr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One of the first steps of a project is to import outside data into R. Data is often stored in </a:t>
            </a:r>
            <a:br>
              <a:rPr dirty="0"/>
            </a:br>
            <a:r>
              <a:rPr dirty="0"/>
              <a:t>tabular formats, like csv files or spreadsheets.</a:t>
            </a:r>
          </a:p>
          <a:p>
            <a:pPr lvl="3">
              <a:spcBef>
                <a:spcPts val="500"/>
              </a:spcBef>
              <a:buClr>
                <a:srgbClr val="F39019"/>
              </a:buClr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The front page of this sheet shows</a:t>
            </a:r>
            <a:br>
              <a:rPr lang="en-US" dirty="0"/>
            </a:br>
            <a:r>
              <a:rPr lang="en-US" dirty="0"/>
              <a:t>                      </a:t>
            </a:r>
            <a:r>
              <a:rPr dirty="0"/>
              <a:t> how to import and save text files into</a:t>
            </a:r>
            <a:br>
              <a:rPr lang="en-US" dirty="0"/>
            </a:br>
            <a:r>
              <a:rPr lang="en-US" dirty="0"/>
              <a:t>                      </a:t>
            </a:r>
            <a:r>
              <a:rPr dirty="0"/>
              <a:t> R using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readr</a:t>
            </a:r>
            <a:r>
              <a:rPr dirty="0"/>
              <a:t>.</a:t>
            </a:r>
          </a:p>
          <a:p>
            <a:pPr lvl="3">
              <a:spcBef>
                <a:spcPts val="500"/>
              </a:spcBef>
              <a:buClr>
                <a:srgbClr val="F39019"/>
              </a:buClr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The back page shows how to import</a:t>
            </a:r>
            <a:br>
              <a:rPr lang="en-US" dirty="0"/>
            </a:br>
            <a:r>
              <a:rPr lang="en-US" dirty="0"/>
              <a:t>                      </a:t>
            </a:r>
            <a:r>
              <a:rPr dirty="0"/>
              <a:t> spreadsheet data from Excel files</a:t>
            </a:r>
            <a:br>
              <a:rPr lang="en-US" dirty="0"/>
            </a:br>
            <a:r>
              <a:rPr lang="en-US" dirty="0"/>
              <a:t>                      </a:t>
            </a:r>
            <a:r>
              <a:rPr dirty="0"/>
              <a:t> using </a:t>
            </a:r>
            <a:r>
              <a:rPr dirty="0" err="1">
                <a:latin typeface="Source Sans Pro Bold"/>
                <a:ea typeface="Source Sans Pro Bold"/>
                <a:cs typeface="Source Sans Pro Bold"/>
                <a:sym typeface="Source Sans Pro Bold"/>
              </a:rPr>
              <a:t>readxl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dirty="0"/>
              <a:t>or Google Sheets using</a:t>
            </a:r>
            <a:br>
              <a:rPr lang="en-US" dirty="0"/>
            </a:br>
            <a:r>
              <a:rPr lang="en-US" dirty="0"/>
              <a:t>                      </a:t>
            </a:r>
            <a:r>
              <a:rPr dirty="0"/>
              <a:t> </a:t>
            </a:r>
            <a:r>
              <a:rPr dirty="0">
                <a:latin typeface="Source Sans Pro Bold"/>
                <a:ea typeface="Source Sans Pro Bold"/>
                <a:cs typeface="Source Sans Pro Bold"/>
                <a:sym typeface="Source Sans Pro Bold"/>
              </a:rPr>
              <a:t>googlesheets4</a:t>
            </a:r>
            <a:r>
              <a:rPr dirty="0"/>
              <a:t>.</a:t>
            </a:r>
          </a:p>
        </p:txBody>
      </p:sp>
      <p:sp>
        <p:nvSpPr>
          <p:cNvPr id="224" name="Set a default type read_csv(     file,      col_type = list(.default = col_double()) )…"/>
          <p:cNvSpPr txBox="1"/>
          <p:nvPr/>
        </p:nvSpPr>
        <p:spPr>
          <a:xfrm>
            <a:off x="10497707" y="7346812"/>
            <a:ext cx="3139575" cy="2841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Set a default type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read_csv(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file, 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col_type = list(.default = col_double())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)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Use column type or string abbreviation</a:t>
            </a:r>
            <a:br/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read_csv(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file, 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col_type = list(x = col_double(), y = "l", z = "_")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)</a:t>
            </a:r>
            <a:endParaRPr i="1"/>
          </a:p>
          <a:p>
            <a:pPr>
              <a:lnSpc>
                <a:spcPct val="90000"/>
              </a:lnSpc>
              <a:spcBef>
                <a:spcPts val="300"/>
              </a:spcBef>
              <a:defRPr>
                <a:solidFill>
                  <a:srgbClr val="000000"/>
                </a:solidFill>
              </a:defRPr>
            </a:pPr>
            <a:r>
              <a:t>Use a single string of abbreviations</a:t>
            </a:r>
            <a:br/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# col types: skip, guess, integer, logical, character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read_csv(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file, 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col_type = "_?ilc"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)</a:t>
            </a:r>
          </a:p>
        </p:txBody>
      </p:sp>
      <p:sp>
        <p:nvSpPr>
          <p:cNvPr id="225" name="DEFINE COLUMN SPECIFICATION"/>
          <p:cNvSpPr txBox="1"/>
          <p:nvPr/>
        </p:nvSpPr>
        <p:spPr>
          <a:xfrm>
            <a:off x="10497707" y="7140093"/>
            <a:ext cx="2164436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/>
            <a:r>
              <a:t>DEFINE COLUMN SPECIFICATION</a:t>
            </a:r>
          </a:p>
        </p:txBody>
      </p:sp>
      <p:sp>
        <p:nvSpPr>
          <p:cNvPr id="226" name="Line"/>
          <p:cNvSpPr/>
          <p:nvPr/>
        </p:nvSpPr>
        <p:spPr>
          <a:xfrm>
            <a:off x="10506687" y="7118078"/>
            <a:ext cx="3141341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227" name="Line"/>
          <p:cNvSpPr/>
          <p:nvPr/>
        </p:nvSpPr>
        <p:spPr>
          <a:xfrm>
            <a:off x="10509524" y="4438208"/>
            <a:ext cx="3141341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228" name="Line"/>
          <p:cNvSpPr/>
          <p:nvPr/>
        </p:nvSpPr>
        <p:spPr>
          <a:xfrm>
            <a:off x="7126627" y="7118078"/>
            <a:ext cx="3141341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grpSp>
        <p:nvGrpSpPr>
          <p:cNvPr id="236" name="Group"/>
          <p:cNvGrpSpPr/>
          <p:nvPr/>
        </p:nvGrpSpPr>
        <p:grpSpPr>
          <a:xfrm>
            <a:off x="420208" y="3088990"/>
            <a:ext cx="1847423" cy="1649603"/>
            <a:chOff x="0" y="0"/>
            <a:chExt cx="1847421" cy="1649602"/>
          </a:xfrm>
        </p:grpSpPr>
        <p:grpSp>
          <p:nvGrpSpPr>
            <p:cNvPr id="233" name="Group"/>
            <p:cNvGrpSpPr/>
            <p:nvPr/>
          </p:nvGrpSpPr>
          <p:grpSpPr>
            <a:xfrm>
              <a:off x="0" y="0"/>
              <a:ext cx="1277520" cy="1649602"/>
              <a:chOff x="0" y="0"/>
              <a:chExt cx="1277519" cy="1649601"/>
            </a:xfrm>
          </p:grpSpPr>
          <p:grpSp>
            <p:nvGrpSpPr>
              <p:cNvPr id="231" name="Group"/>
              <p:cNvGrpSpPr/>
              <p:nvPr/>
            </p:nvGrpSpPr>
            <p:grpSpPr>
              <a:xfrm>
                <a:off x="0" y="0"/>
                <a:ext cx="544247" cy="712393"/>
                <a:chOff x="0" y="0"/>
                <a:chExt cx="544246" cy="712392"/>
              </a:xfrm>
            </p:grpSpPr>
            <p:pic>
              <p:nvPicPr>
                <p:cNvPr id="229" name="Image" descr="Image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47209"/>
                  <a:ext cx="518061" cy="66518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blurRad="25400" dist="20037" dir="8434451" rotWithShape="0">
                    <a:srgbClr val="000000">
                      <a:alpha val="22374"/>
                    </a:srgbClr>
                  </a:outerShdw>
                </a:effectLst>
              </p:spPr>
            </p:pic>
            <p:sp>
              <p:nvSpPr>
                <p:cNvPr id="230" name="Triangle"/>
                <p:cNvSpPr/>
                <p:nvPr/>
              </p:nvSpPr>
              <p:spPr>
                <a:xfrm rot="10800000">
                  <a:off x="349514" y="0"/>
                  <a:ext cx="194733" cy="1947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sp>
            <p:nvSpPr>
              <p:cNvPr id="232" name="A,B,C…"/>
              <p:cNvSpPr/>
              <p:nvPr/>
            </p:nvSpPr>
            <p:spPr>
              <a:xfrm>
                <a:off x="7519" y="379601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4570" tIns="54570" rIns="54570" bIns="54570" numCol="1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300"/>
                  </a:spcBef>
                  <a:defRPr sz="1000" i="1">
                    <a:solidFill>
                      <a:schemeClr val="accent1">
                        <a:hueOff val="47394"/>
                        <a:satOff val="-25753"/>
                        <a:lumOff val="-7544"/>
                      </a:schemeClr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rPr lang="en-US" dirty="0"/>
                  <a:t>  </a:t>
                </a:r>
                <a:r>
                  <a:rPr dirty="0"/>
                  <a:t>A,B,C</a:t>
                </a:r>
              </a:p>
              <a:p>
                <a:pPr>
                  <a:lnSpc>
                    <a:spcPct val="90000"/>
                  </a:lnSpc>
                  <a:spcBef>
                    <a:spcPts val="300"/>
                  </a:spcBef>
                  <a:defRPr sz="1000" i="1">
                    <a:solidFill>
                      <a:schemeClr val="accent1">
                        <a:hueOff val="47394"/>
                        <a:satOff val="-25753"/>
                        <a:lumOff val="-7544"/>
                      </a:schemeClr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rPr lang="en-US" dirty="0"/>
                  <a:t>  </a:t>
                </a:r>
                <a:r>
                  <a:rPr dirty="0"/>
                  <a:t>1,2,3</a:t>
                </a:r>
              </a:p>
              <a:p>
                <a:pPr>
                  <a:lnSpc>
                    <a:spcPct val="90000"/>
                  </a:lnSpc>
                  <a:spcBef>
                    <a:spcPts val="300"/>
                  </a:spcBef>
                  <a:defRPr sz="1000" i="1">
                    <a:solidFill>
                      <a:schemeClr val="accent1">
                        <a:hueOff val="47394"/>
                        <a:satOff val="-25753"/>
                        <a:lumOff val="-7544"/>
                      </a:schemeClr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rPr lang="en-US" dirty="0"/>
                  <a:t>  </a:t>
                </a:r>
                <a:r>
                  <a:rPr dirty="0"/>
                  <a:t>4,5,NA</a:t>
                </a:r>
              </a:p>
            </p:txBody>
          </p:sp>
        </p:grpSp>
        <p:graphicFrame>
          <p:nvGraphicFramePr>
            <p:cNvPr id="234" name="Table"/>
            <p:cNvGraphicFramePr/>
            <p:nvPr/>
          </p:nvGraphicFramePr>
          <p:xfrm>
            <a:off x="1102702" y="24045"/>
            <a:ext cx="744719" cy="482598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4824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4824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4824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160866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60866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60866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sp>
          <p:nvSpPr>
            <p:cNvPr id="235" name="Line"/>
            <p:cNvSpPr/>
            <p:nvPr/>
          </p:nvSpPr>
          <p:spPr>
            <a:xfrm>
              <a:off x="660384" y="208195"/>
              <a:ext cx="333334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44" name="Group"/>
          <p:cNvGrpSpPr/>
          <p:nvPr/>
        </p:nvGrpSpPr>
        <p:grpSpPr>
          <a:xfrm>
            <a:off x="432732" y="4692402"/>
            <a:ext cx="1852604" cy="1649604"/>
            <a:chOff x="0" y="0"/>
            <a:chExt cx="1852603" cy="1649603"/>
          </a:xfrm>
        </p:grpSpPr>
        <p:grpSp>
          <p:nvGrpSpPr>
            <p:cNvPr id="241" name="Group"/>
            <p:cNvGrpSpPr/>
            <p:nvPr/>
          </p:nvGrpSpPr>
          <p:grpSpPr>
            <a:xfrm>
              <a:off x="0" y="0"/>
              <a:ext cx="1270000" cy="1649603"/>
              <a:chOff x="0" y="0"/>
              <a:chExt cx="1270000" cy="1649602"/>
            </a:xfrm>
          </p:grpSpPr>
          <p:grpSp>
            <p:nvGrpSpPr>
              <p:cNvPr id="239" name="Group"/>
              <p:cNvGrpSpPr/>
              <p:nvPr/>
            </p:nvGrpSpPr>
            <p:grpSpPr>
              <a:xfrm>
                <a:off x="5180" y="0"/>
                <a:ext cx="544249" cy="712394"/>
                <a:chOff x="0" y="0"/>
                <a:chExt cx="544247" cy="712393"/>
              </a:xfrm>
            </p:grpSpPr>
            <p:pic>
              <p:nvPicPr>
                <p:cNvPr id="237" name="Image" descr="Image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47209"/>
                  <a:ext cx="518061" cy="66518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>
                  <a:outerShdw blurRad="25400" dist="20037" dir="8434451" rotWithShape="0">
                    <a:srgbClr val="000000">
                      <a:alpha val="22374"/>
                    </a:srgbClr>
                  </a:outerShdw>
                </a:effectLst>
              </p:spPr>
            </p:pic>
            <p:sp>
              <p:nvSpPr>
                <p:cNvPr id="238" name="Triangle"/>
                <p:cNvSpPr/>
                <p:nvPr/>
              </p:nvSpPr>
              <p:spPr>
                <a:xfrm rot="10800000">
                  <a:off x="349514" y="0"/>
                  <a:ext cx="194733" cy="1947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  <a:latin typeface="Source Sans Pro Regular"/>
                      <a:ea typeface="Source Sans Pro Regular"/>
                      <a:cs typeface="Source Sans Pro Regular"/>
                      <a:sym typeface="Source Sans Pro Regular"/>
                    </a:defRPr>
                  </a:pPr>
                  <a:endParaRPr/>
                </a:p>
              </p:txBody>
            </p:sp>
          </p:grpSp>
          <p:sp>
            <p:nvSpPr>
              <p:cNvPr id="240" name="A  B  C…"/>
              <p:cNvSpPr/>
              <p:nvPr/>
            </p:nvSpPr>
            <p:spPr>
              <a:xfrm>
                <a:off x="0" y="379601"/>
                <a:ext cx="1270000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4570" tIns="54570" rIns="54570" bIns="54570" numCol="1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300"/>
                  </a:spcBef>
                  <a:defRPr sz="1000" i="1">
                    <a:solidFill>
                      <a:schemeClr val="accent1">
                        <a:hueOff val="47394"/>
                        <a:satOff val="-25753"/>
                        <a:lumOff val="-7544"/>
                      </a:schemeClr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rPr lang="en-US" dirty="0"/>
                  <a:t>  </a:t>
                </a:r>
                <a:r>
                  <a:rPr dirty="0"/>
                  <a:t>A  B  C</a:t>
                </a:r>
              </a:p>
              <a:p>
                <a:pPr>
                  <a:lnSpc>
                    <a:spcPct val="90000"/>
                  </a:lnSpc>
                  <a:spcBef>
                    <a:spcPts val="300"/>
                  </a:spcBef>
                  <a:defRPr sz="1000" i="1">
                    <a:solidFill>
                      <a:schemeClr val="accent1">
                        <a:hueOff val="47394"/>
                        <a:satOff val="-25753"/>
                        <a:lumOff val="-7544"/>
                      </a:schemeClr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rPr lang="en-US" dirty="0"/>
                  <a:t>  </a:t>
                </a:r>
                <a:r>
                  <a:rPr dirty="0"/>
                  <a:t>1  2  3</a:t>
                </a:r>
              </a:p>
              <a:p>
                <a:pPr>
                  <a:lnSpc>
                    <a:spcPct val="90000"/>
                  </a:lnSpc>
                  <a:spcBef>
                    <a:spcPts val="300"/>
                  </a:spcBef>
                  <a:defRPr sz="1000" i="1">
                    <a:solidFill>
                      <a:schemeClr val="accent1">
                        <a:hueOff val="47394"/>
                        <a:satOff val="-25753"/>
                        <a:lumOff val="-7544"/>
                      </a:schemeClr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rPr lang="en-US" dirty="0"/>
                  <a:t>  </a:t>
                </a:r>
                <a:r>
                  <a:rPr dirty="0"/>
                  <a:t>4  5  NA</a:t>
                </a:r>
              </a:p>
            </p:txBody>
          </p:sp>
        </p:grpSp>
        <p:graphicFrame>
          <p:nvGraphicFramePr>
            <p:cNvPr id="242" name="Table"/>
            <p:cNvGraphicFramePr/>
            <p:nvPr/>
          </p:nvGraphicFramePr>
          <p:xfrm>
            <a:off x="1107883" y="24045"/>
            <a:ext cx="744720" cy="482598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4824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4824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4824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160866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60866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60866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sp>
          <p:nvSpPr>
            <p:cNvPr id="243" name="Line"/>
            <p:cNvSpPr/>
            <p:nvPr/>
          </p:nvSpPr>
          <p:spPr>
            <a:xfrm>
              <a:off x="665565" y="208195"/>
              <a:ext cx="333334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62" name="Group"/>
          <p:cNvGrpSpPr/>
          <p:nvPr/>
        </p:nvGrpSpPr>
        <p:grpSpPr>
          <a:xfrm>
            <a:off x="355841" y="7341360"/>
            <a:ext cx="755902" cy="348311"/>
            <a:chOff x="0" y="0"/>
            <a:chExt cx="755900" cy="348309"/>
          </a:xfrm>
        </p:grpSpPr>
        <p:sp>
          <p:nvSpPr>
            <p:cNvPr id="245" name="Line"/>
            <p:cNvSpPr/>
            <p:nvPr/>
          </p:nvSpPr>
          <p:spPr>
            <a:xfrm>
              <a:off x="320378" y="197932"/>
              <a:ext cx="12893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grpSp>
          <p:nvGrpSpPr>
            <p:cNvPr id="248" name="Group"/>
            <p:cNvGrpSpPr/>
            <p:nvPr/>
          </p:nvGrpSpPr>
          <p:grpSpPr>
            <a:xfrm>
              <a:off x="0" y="-1"/>
              <a:ext cx="207884" cy="272111"/>
              <a:chOff x="0" y="0"/>
              <a:chExt cx="207883" cy="272109"/>
            </a:xfrm>
          </p:grpSpPr>
          <p:pic>
            <p:nvPicPr>
              <p:cNvPr id="246" name="Image" descr="Imag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8032"/>
                <a:ext cx="197882" cy="25407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25400" dist="20037" dir="8434451" rotWithShape="0">
                  <a:srgbClr val="000000">
                    <a:alpha val="22374"/>
                  </a:srgbClr>
                </a:outerShdw>
              </a:effectLst>
            </p:spPr>
          </p:pic>
          <p:sp>
            <p:nvSpPr>
              <p:cNvPr id="247" name="Triangle"/>
              <p:cNvSpPr/>
              <p:nvPr/>
            </p:nvSpPr>
            <p:spPr>
              <a:xfrm rot="10800000">
                <a:off x="133502" y="-1"/>
                <a:ext cx="74382" cy="74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  <p:grpSp>
          <p:nvGrpSpPr>
            <p:cNvPr id="251" name="Group"/>
            <p:cNvGrpSpPr/>
            <p:nvPr/>
          </p:nvGrpSpPr>
          <p:grpSpPr>
            <a:xfrm>
              <a:off x="38100" y="38099"/>
              <a:ext cx="233284" cy="272111"/>
              <a:chOff x="0" y="0"/>
              <a:chExt cx="233283" cy="272109"/>
            </a:xfrm>
          </p:grpSpPr>
          <p:pic>
            <p:nvPicPr>
              <p:cNvPr id="249" name="Image" descr="Imag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8032"/>
                <a:ext cx="197882" cy="25407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25400" dist="20037" dir="8434451" rotWithShape="0">
                  <a:srgbClr val="000000">
                    <a:alpha val="22374"/>
                  </a:srgbClr>
                </a:outerShdw>
              </a:effectLst>
            </p:spPr>
          </p:pic>
          <p:sp>
            <p:nvSpPr>
              <p:cNvPr id="250" name="Triangle"/>
              <p:cNvSpPr/>
              <p:nvPr/>
            </p:nvSpPr>
            <p:spPr>
              <a:xfrm rot="10800000">
                <a:off x="158902" y="-1"/>
                <a:ext cx="74382" cy="74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  <p:grpSp>
          <p:nvGrpSpPr>
            <p:cNvPr id="254" name="Group"/>
            <p:cNvGrpSpPr/>
            <p:nvPr/>
          </p:nvGrpSpPr>
          <p:grpSpPr>
            <a:xfrm>
              <a:off x="76200" y="76199"/>
              <a:ext cx="220584" cy="272111"/>
              <a:chOff x="0" y="0"/>
              <a:chExt cx="220583" cy="272109"/>
            </a:xfrm>
          </p:grpSpPr>
          <p:pic>
            <p:nvPicPr>
              <p:cNvPr id="252" name="Image" descr="Imag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8032"/>
                <a:ext cx="197882" cy="25407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25400" dist="20037" dir="8434451" rotWithShape="0">
                  <a:srgbClr val="000000">
                    <a:alpha val="22374"/>
                  </a:srgbClr>
                </a:outerShdw>
              </a:effectLst>
            </p:spPr>
          </p:pic>
          <p:sp>
            <p:nvSpPr>
              <p:cNvPr id="253" name="Triangle"/>
              <p:cNvSpPr/>
              <p:nvPr/>
            </p:nvSpPr>
            <p:spPr>
              <a:xfrm rot="10800000">
                <a:off x="146202" y="-1"/>
                <a:ext cx="74382" cy="74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  <p:grpSp>
          <p:nvGrpSpPr>
            <p:cNvPr id="261" name="Group"/>
            <p:cNvGrpSpPr/>
            <p:nvPr/>
          </p:nvGrpSpPr>
          <p:grpSpPr>
            <a:xfrm>
              <a:off x="438400" y="74576"/>
              <a:ext cx="317501" cy="272111"/>
              <a:chOff x="0" y="0"/>
              <a:chExt cx="317500" cy="272109"/>
            </a:xfrm>
          </p:grpSpPr>
          <p:sp>
            <p:nvSpPr>
              <p:cNvPr id="255" name="Rectangle"/>
              <p:cNvSpPr/>
              <p:nvPr/>
            </p:nvSpPr>
            <p:spPr>
              <a:xfrm>
                <a:off x="25400" y="5016"/>
                <a:ext cx="266700" cy="257911"/>
              </a:xfrm>
              <a:prstGeom prst="rect">
                <a:avLst/>
              </a:prstGeom>
              <a:solidFill>
                <a:srgbClr val="D1D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56" name="Rectangle"/>
              <p:cNvSpPr/>
              <p:nvPr/>
            </p:nvSpPr>
            <p:spPr>
              <a:xfrm>
                <a:off x="25400" y="5016"/>
                <a:ext cx="266700" cy="92811"/>
              </a:xfrm>
              <a:prstGeom prst="rect">
                <a:avLst/>
              </a:prstGeom>
              <a:solidFill>
                <a:srgbClr val="7979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57" name="Line"/>
              <p:cNvSpPr/>
              <p:nvPr/>
            </p:nvSpPr>
            <p:spPr>
              <a:xfrm flipV="1">
                <a:off x="110421" y="0"/>
                <a:ext cx="1" cy="272110"/>
              </a:xfrm>
              <a:prstGeom prst="line">
                <a:avLst/>
              </a:prstGeom>
              <a:noFill/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58" name="Line"/>
              <p:cNvSpPr/>
              <p:nvPr/>
            </p:nvSpPr>
            <p:spPr>
              <a:xfrm flipV="1">
                <a:off x="199321" y="0"/>
                <a:ext cx="1" cy="272110"/>
              </a:xfrm>
              <a:prstGeom prst="line">
                <a:avLst/>
              </a:prstGeom>
              <a:noFill/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59" name="Line"/>
              <p:cNvSpPr/>
              <p:nvPr/>
            </p:nvSpPr>
            <p:spPr>
              <a:xfrm>
                <a:off x="12700" y="94651"/>
                <a:ext cx="304801" cy="1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60" name="Line"/>
              <p:cNvSpPr/>
              <p:nvPr/>
            </p:nvSpPr>
            <p:spPr>
              <a:xfrm>
                <a:off x="0" y="170851"/>
                <a:ext cx="304801" cy="1"/>
              </a:xfrm>
              <a:prstGeom prst="line">
                <a:avLst/>
              </a:prstGeom>
              <a:noFill/>
              <a:ln w="635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sp>
        <p:nvSpPr>
          <p:cNvPr id="263" name="A;B;C…"/>
          <p:cNvSpPr txBox="1"/>
          <p:nvPr/>
        </p:nvSpPr>
        <p:spPr>
          <a:xfrm>
            <a:off x="3963332" y="7467111"/>
            <a:ext cx="574978" cy="64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defRPr sz="1000" i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A;B;C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 sz="1000" i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1,5;2;3,0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Use the range argument of readxl::read_excel() or googlesheets4::read_sheet() to read a subset of cells from a sheet.…"/>
          <p:cNvSpPr txBox="1"/>
          <p:nvPr/>
        </p:nvSpPr>
        <p:spPr>
          <a:xfrm>
            <a:off x="6198208" y="8555870"/>
            <a:ext cx="3995222" cy="1791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Use the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range</a:t>
            </a:r>
            <a:r>
              <a:t> argument of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readxl::read_excel()</a:t>
            </a:r>
            <a:r>
              <a:t> or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googlesheets4::read_sheet()</a:t>
            </a:r>
            <a:r>
              <a:t> to read a subset of cells from a sheet. 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read_excel(path, range = "Sheet1!B1:D2")</a:t>
            </a:r>
            <a:br/>
            <a:r>
              <a:t>read_sheet(ss, range = "B1:D2")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endParaRPr/>
          </a:p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Also use the range argument with cell specification functions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cell_limits()</a:t>
            </a:r>
            <a:r>
              <a:t>,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cell_rows()</a:t>
            </a:r>
            <a:r>
              <a:t>,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cell_cols()</a:t>
            </a:r>
            <a:r>
              <a:t>, and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anchored().</a:t>
            </a:r>
          </a:p>
        </p:txBody>
      </p:sp>
      <p:sp>
        <p:nvSpPr>
          <p:cNvPr id="266" name="Column specifications define what data type each column of a file will be imported as.…"/>
          <p:cNvSpPr txBox="1"/>
          <p:nvPr/>
        </p:nvSpPr>
        <p:spPr>
          <a:xfrm>
            <a:off x="3778755" y="2145930"/>
            <a:ext cx="3090390" cy="3659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Column specifications define what data type each column of a file will be imported as.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Use the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col_types</a:t>
            </a:r>
            <a:r>
              <a:t> argument of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read_excel()</a:t>
            </a:r>
            <a:r>
              <a:t> to set the column specification.</a:t>
            </a:r>
            <a:br/>
            <a:br/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Guess column types</a:t>
            </a:r>
            <a:endParaRPr>
              <a:latin typeface="Source Sans Pro ExtraLight"/>
              <a:ea typeface="Source Sans Pro ExtraLight"/>
              <a:cs typeface="Source Sans Pro ExtraLight"/>
              <a:sym typeface="Source Sans Pro Extra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To guess a column type, read_ excel() looks at the first 1000 rows of data. Increase with the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guess_max </a:t>
            </a:r>
            <a:r>
              <a:t>argument.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read_excel(path, </a:t>
            </a:r>
            <a:r>
              <a:t>guess_max = Inf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)</a:t>
            </a:r>
            <a:br/>
            <a:endParaRPr/>
          </a:p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Set all columns to same type, e.g. character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read_excel(path, col_types = "text")</a:t>
            </a:r>
            <a:br/>
            <a:br/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Set each column individually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read_excel(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path, 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    col_types = c("text", "guess", "guess",“numeric")</a:t>
            </a:r>
            <a:br/>
            <a:r>
              <a:t>)</a:t>
            </a:r>
          </a:p>
        </p:txBody>
      </p:sp>
      <p:grpSp>
        <p:nvGrpSpPr>
          <p:cNvPr id="284" name="Group"/>
          <p:cNvGrpSpPr/>
          <p:nvPr/>
        </p:nvGrpSpPr>
        <p:grpSpPr>
          <a:xfrm>
            <a:off x="8383487" y="-1013161"/>
            <a:ext cx="6157893" cy="3553962"/>
            <a:chOff x="0" y="51032"/>
            <a:chExt cx="6157891" cy="3553961"/>
          </a:xfrm>
        </p:grpSpPr>
        <p:grpSp>
          <p:nvGrpSpPr>
            <p:cNvPr id="282" name="Group"/>
            <p:cNvGrpSpPr/>
            <p:nvPr/>
          </p:nvGrpSpPr>
          <p:grpSpPr>
            <a:xfrm>
              <a:off x="23293" y="51032"/>
              <a:ext cx="6134599" cy="2980091"/>
              <a:chOff x="0" y="51032"/>
              <a:chExt cx="6134598" cy="2980090"/>
            </a:xfrm>
          </p:grpSpPr>
          <p:sp>
            <p:nvSpPr>
              <p:cNvPr id="267" name="Triangle"/>
              <p:cNvSpPr/>
              <p:nvPr/>
            </p:nvSpPr>
            <p:spPr>
              <a:xfrm rot="1800000">
                <a:off x="1177377" y="304285"/>
                <a:ext cx="1319509" cy="1143860"/>
              </a:xfrm>
              <a:prstGeom prst="triangle">
                <a:avLst/>
              </a:prstGeom>
              <a:solidFill>
                <a:schemeClr val="accent1">
                  <a:hueOff val="47394"/>
                  <a:satOff val="-25753"/>
                  <a:lumOff val="-7544"/>
                </a:schemeClr>
              </a:solidFill>
              <a:ln w="3175" cap="flat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68" name="Circle"/>
              <p:cNvSpPr/>
              <p:nvPr/>
            </p:nvSpPr>
            <p:spPr>
              <a:xfrm flipH="1">
                <a:off x="1550782" y="838357"/>
                <a:ext cx="422090" cy="422090"/>
              </a:xfrm>
              <a:prstGeom prst="ellipse">
                <a:avLst/>
              </a:prstGeom>
              <a:solidFill>
                <a:srgbClr val="407A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69" name="Circle"/>
              <p:cNvSpPr/>
              <p:nvPr/>
            </p:nvSpPr>
            <p:spPr>
              <a:xfrm flipH="1">
                <a:off x="0" y="819778"/>
                <a:ext cx="422089" cy="422090"/>
              </a:xfrm>
              <a:prstGeom prst="ellipse">
                <a:avLst/>
              </a:prstGeom>
              <a:solidFill>
                <a:schemeClr val="accent1">
                  <a:hueOff val="47394"/>
                  <a:satOff val="-25753"/>
                  <a:lumOff val="-7544"/>
                  <a:alpha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0" name="Triangle"/>
              <p:cNvSpPr/>
              <p:nvPr/>
            </p:nvSpPr>
            <p:spPr>
              <a:xfrm rot="19800000">
                <a:off x="2896973" y="973389"/>
                <a:ext cx="1319509" cy="1143860"/>
              </a:xfrm>
              <a:prstGeom prst="triangle">
                <a:avLst/>
              </a:prstGeom>
              <a:solidFill>
                <a:srgbClr val="407AAA"/>
              </a:solidFill>
              <a:ln w="6350" cap="flat">
                <a:solidFill>
                  <a:srgbClr val="407AAA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1" name="Triangle"/>
              <p:cNvSpPr/>
              <p:nvPr/>
            </p:nvSpPr>
            <p:spPr>
              <a:xfrm rot="1800000">
                <a:off x="3470359" y="1634009"/>
                <a:ext cx="1319509" cy="1143861"/>
              </a:xfrm>
              <a:prstGeom prst="triangle">
                <a:avLst/>
              </a:prstGeom>
              <a:solidFill>
                <a:schemeClr val="accent1">
                  <a:hueOff val="47394"/>
                  <a:satOff val="-25753"/>
                  <a:lumOff val="-7544"/>
                </a:schemeClr>
              </a:solidFill>
              <a:ln w="6350" cap="flat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2" name="Circle"/>
              <p:cNvSpPr/>
              <p:nvPr/>
            </p:nvSpPr>
            <p:spPr>
              <a:xfrm flipH="1">
                <a:off x="3461021" y="1507461"/>
                <a:ext cx="422090" cy="422090"/>
              </a:xfrm>
              <a:prstGeom prst="ellipse">
                <a:avLst/>
              </a:prstGeom>
              <a:solidFill>
                <a:schemeClr val="accent1">
                  <a:hueOff val="47394"/>
                  <a:satOff val="-25753"/>
                  <a:lumOff val="-7544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3" name="Circle"/>
              <p:cNvSpPr/>
              <p:nvPr/>
            </p:nvSpPr>
            <p:spPr>
              <a:xfrm flipH="1">
                <a:off x="3843763" y="2168082"/>
                <a:ext cx="422090" cy="422090"/>
              </a:xfrm>
              <a:prstGeom prst="ellipse">
                <a:avLst/>
              </a:prstGeom>
              <a:solidFill>
                <a:srgbClr val="407A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4" name="Triangle"/>
              <p:cNvSpPr/>
              <p:nvPr/>
            </p:nvSpPr>
            <p:spPr>
              <a:xfrm rot="1800000">
                <a:off x="3470359" y="312963"/>
                <a:ext cx="1319509" cy="1143861"/>
              </a:xfrm>
              <a:prstGeom prst="triangle">
                <a:avLst/>
              </a:prstGeom>
              <a:solidFill>
                <a:schemeClr val="accent1">
                  <a:hueOff val="47394"/>
                  <a:satOff val="-25753"/>
                  <a:lumOff val="-7544"/>
                </a:schemeClr>
              </a:solidFill>
              <a:ln w="6350" cap="flat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5" name="Circle"/>
              <p:cNvSpPr/>
              <p:nvPr/>
            </p:nvSpPr>
            <p:spPr>
              <a:xfrm flipH="1">
                <a:off x="3843763" y="847036"/>
                <a:ext cx="422090" cy="422090"/>
              </a:xfrm>
              <a:prstGeom prst="ellipse">
                <a:avLst/>
              </a:prstGeom>
              <a:solidFill>
                <a:srgbClr val="407A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6" name="Triangle"/>
              <p:cNvSpPr/>
              <p:nvPr/>
            </p:nvSpPr>
            <p:spPr>
              <a:xfrm rot="19800000">
                <a:off x="4044130" y="318647"/>
                <a:ext cx="1319509" cy="1143861"/>
              </a:xfrm>
              <a:prstGeom prst="triangle">
                <a:avLst/>
              </a:prstGeom>
              <a:solidFill>
                <a:srgbClr val="407AAA"/>
              </a:solidFill>
              <a:ln w="6350" cap="flat">
                <a:solidFill>
                  <a:srgbClr val="407AAA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7" name="Circle"/>
              <p:cNvSpPr/>
              <p:nvPr/>
            </p:nvSpPr>
            <p:spPr>
              <a:xfrm flipH="1">
                <a:off x="4608178" y="852720"/>
                <a:ext cx="422090" cy="422090"/>
              </a:xfrm>
              <a:prstGeom prst="ellipse">
                <a:avLst/>
              </a:prstGeom>
              <a:solidFill>
                <a:schemeClr val="accent1">
                  <a:hueOff val="47394"/>
                  <a:satOff val="-25753"/>
                  <a:lumOff val="-7544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8" name="Triangle"/>
              <p:cNvSpPr/>
              <p:nvPr/>
            </p:nvSpPr>
            <p:spPr>
              <a:xfrm rot="1800000">
                <a:off x="4617515" y="979268"/>
                <a:ext cx="1319509" cy="1143861"/>
              </a:xfrm>
              <a:prstGeom prst="triangle">
                <a:avLst/>
              </a:prstGeom>
              <a:solidFill>
                <a:schemeClr val="accent1">
                  <a:hueOff val="47394"/>
                  <a:satOff val="-25753"/>
                  <a:lumOff val="-7544"/>
                </a:schemeClr>
              </a:solidFill>
              <a:ln w="6350" cap="flat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9" name="Circle"/>
              <p:cNvSpPr/>
              <p:nvPr/>
            </p:nvSpPr>
            <p:spPr>
              <a:xfrm flipH="1">
                <a:off x="4990920" y="1513341"/>
                <a:ext cx="422090" cy="422090"/>
              </a:xfrm>
              <a:prstGeom prst="ellipse">
                <a:avLst/>
              </a:prstGeom>
              <a:solidFill>
                <a:srgbClr val="407A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80" name="Triangle"/>
              <p:cNvSpPr/>
              <p:nvPr/>
            </p:nvSpPr>
            <p:spPr>
              <a:xfrm rot="19800000">
                <a:off x="1751148" y="309969"/>
                <a:ext cx="1319510" cy="1143860"/>
              </a:xfrm>
              <a:prstGeom prst="triangle">
                <a:avLst/>
              </a:prstGeom>
              <a:solidFill>
                <a:srgbClr val="407AAA"/>
              </a:solidFill>
              <a:ln w="6350" cap="flat">
                <a:solidFill>
                  <a:srgbClr val="407AAA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81" name="Circle"/>
              <p:cNvSpPr/>
              <p:nvPr/>
            </p:nvSpPr>
            <p:spPr>
              <a:xfrm flipH="1">
                <a:off x="2315196" y="844041"/>
                <a:ext cx="422090" cy="422090"/>
              </a:xfrm>
              <a:prstGeom prst="ellipse">
                <a:avLst/>
              </a:prstGeom>
              <a:solidFill>
                <a:schemeClr val="accent1">
                  <a:hueOff val="47394"/>
                  <a:satOff val="-25753"/>
                  <a:lumOff val="-7544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  <p:sp>
          <p:nvSpPr>
            <p:cNvPr id="283" name="Rectangle"/>
            <p:cNvSpPr/>
            <p:nvPr/>
          </p:nvSpPr>
          <p:spPr>
            <a:xfrm>
              <a:off x="0" y="1038072"/>
              <a:ext cx="5593304" cy="2566922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20382">
                  <a:srgbClr val="FFFFFF">
                    <a:alpha val="45796"/>
                  </a:srgbClr>
                </a:gs>
                <a:gs pos="35803">
                  <a:srgbClr val="FFFFFF">
                    <a:alpha val="72898"/>
                  </a:srgbClr>
                </a:gs>
                <a:gs pos="55434">
                  <a:srgbClr val="FFFFFF"/>
                </a:gs>
              </a:gsLst>
              <a:path path="shape">
                <a:fillToRect l="49659" t="-26178" r="50340" b="126178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sp>
        <p:nvSpPr>
          <p:cNvPr id="285" name="Rectangle"/>
          <p:cNvSpPr/>
          <p:nvPr/>
        </p:nvSpPr>
        <p:spPr>
          <a:xfrm>
            <a:off x="269457" y="2317241"/>
            <a:ext cx="3265697" cy="1059471"/>
          </a:xfrm>
          <a:prstGeom prst="rect">
            <a:avLst/>
          </a:prstGeom>
          <a:solidFill>
            <a:srgbClr val="22548C">
              <a:alpha val="20435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286" name="with readxl"/>
          <p:cNvSpPr txBox="1"/>
          <p:nvPr/>
        </p:nvSpPr>
        <p:spPr>
          <a:xfrm>
            <a:off x="310167" y="660197"/>
            <a:ext cx="148113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004369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with readxl</a:t>
            </a:r>
          </a:p>
        </p:txBody>
      </p:sp>
      <p:sp>
        <p:nvSpPr>
          <p:cNvPr id="287" name="with googlesheets4"/>
          <p:cNvSpPr txBox="1"/>
          <p:nvPr/>
        </p:nvSpPr>
        <p:spPr>
          <a:xfrm>
            <a:off x="7118699" y="655505"/>
            <a:ext cx="257302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008B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with googlesheets4</a:t>
            </a:r>
          </a:p>
        </p:txBody>
      </p:sp>
      <p:sp>
        <p:nvSpPr>
          <p:cNvPr id="288" name="READ SHEETS"/>
          <p:cNvSpPr txBox="1"/>
          <p:nvPr/>
        </p:nvSpPr>
        <p:spPr>
          <a:xfrm>
            <a:off x="7118699" y="1151579"/>
            <a:ext cx="924358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defRPr>
                <a:solidFill>
                  <a:srgbClr val="0BA4FF"/>
                </a:solidFill>
              </a:defRPr>
            </a:pPr>
            <a:r>
              <a:t>READ SHEETS</a:t>
            </a:r>
          </a:p>
        </p:txBody>
      </p:sp>
      <p:sp>
        <p:nvSpPr>
          <p:cNvPr id="289" name="Line"/>
          <p:cNvSpPr/>
          <p:nvPr/>
        </p:nvSpPr>
        <p:spPr>
          <a:xfrm>
            <a:off x="2354308" y="10337513"/>
            <a:ext cx="11321194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290" name="RStudio® is a trademark of RStudio, PBC  •  CC BY SA  RStudio  •  info@rstudio.com  •  844-448-1212  •  rstudio.com  •  readxl.tidyverse.org and googlesheets4.tidyverse.org  •  readr  2.0.0  •  readxl  1.3.1  •  googlesheets4  1.0.0  •  Updated:  2021-08"/>
          <p:cNvSpPr txBox="1"/>
          <p:nvPr/>
        </p:nvSpPr>
        <p:spPr>
          <a:xfrm>
            <a:off x="1679757" y="10340910"/>
            <a:ext cx="11996481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RStudio® is a trademark of RStudio, PBC  •  </a:t>
            </a:r>
            <a:r>
              <a:rPr>
                <a:hlinkClick r:id="rId2"/>
              </a:rPr>
              <a:t>CC BY SA</a:t>
            </a:r>
            <a:r>
              <a:t>  RStudio  •  </a:t>
            </a:r>
            <a:r>
              <a:rPr>
                <a:hlinkClick r:id="rId3"/>
              </a:rPr>
              <a:t>info@rstudio.com</a:t>
            </a:r>
            <a:r>
              <a:t>  •  844-448-1212  •  </a:t>
            </a:r>
            <a:r>
              <a:rPr>
                <a:hlinkClick r:id="rId4"/>
              </a:rPr>
              <a:t>rstudio.com</a:t>
            </a:r>
            <a:r>
              <a:t>  • 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  <a:hlinkClick r:id="rId5"/>
              </a:rPr>
              <a:t>readxl.tidyverse.org</a:t>
            </a:r>
            <a:r>
              <a:t> and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  <a:hlinkClick r:id="rId6"/>
              </a:rPr>
              <a:t>googlesheets4.tidyverse.org</a:t>
            </a:r>
            <a:r>
              <a:t>  •  readr  2.0.0  •  readxl  1.3.1  •  googlesheets4  1.0.0  •  Updated:  2021-08</a:t>
            </a:r>
          </a:p>
        </p:txBody>
      </p:sp>
      <p:pic>
        <p:nvPicPr>
          <p:cNvPr id="291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823" y="9978474"/>
            <a:ext cx="1754521" cy="616478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READ EXCEL FILES"/>
          <p:cNvSpPr txBox="1"/>
          <p:nvPr/>
        </p:nvSpPr>
        <p:spPr>
          <a:xfrm>
            <a:off x="314198" y="1151579"/>
            <a:ext cx="1224738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defRPr>
                <a:solidFill>
                  <a:srgbClr val="015590"/>
                </a:solidFill>
              </a:defRPr>
            </a:pPr>
            <a:r>
              <a:t>READ EXCEL FILES</a:t>
            </a:r>
          </a:p>
        </p:txBody>
      </p:sp>
      <p:sp>
        <p:nvSpPr>
          <p:cNvPr id="293" name="Line"/>
          <p:cNvSpPr/>
          <p:nvPr/>
        </p:nvSpPr>
        <p:spPr>
          <a:xfrm>
            <a:off x="320873" y="8246286"/>
            <a:ext cx="3204817" cy="1"/>
          </a:xfrm>
          <a:prstGeom prst="line">
            <a:avLst/>
          </a:prstGeom>
          <a:ln w="12700">
            <a:solidFill>
              <a:srgbClr val="01559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294" name="Import Spreadsheets"/>
          <p:cNvSpPr txBox="1"/>
          <p:nvPr/>
        </p:nvSpPr>
        <p:spPr>
          <a:xfrm>
            <a:off x="308317" y="225358"/>
            <a:ext cx="278542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004369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Import Spreadsheets</a:t>
            </a:r>
          </a:p>
        </p:txBody>
      </p:sp>
      <p:sp>
        <p:nvSpPr>
          <p:cNvPr id="295" name="Line"/>
          <p:cNvSpPr/>
          <p:nvPr/>
        </p:nvSpPr>
        <p:spPr>
          <a:xfrm>
            <a:off x="318739" y="647700"/>
            <a:ext cx="4848644" cy="0"/>
          </a:xfrm>
          <a:prstGeom prst="line">
            <a:avLst/>
          </a:prstGeom>
          <a:ln w="6350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296" name="Line"/>
          <p:cNvSpPr/>
          <p:nvPr/>
        </p:nvSpPr>
        <p:spPr>
          <a:xfrm>
            <a:off x="7120332" y="647700"/>
            <a:ext cx="2864968" cy="0"/>
          </a:xfrm>
          <a:prstGeom prst="line">
            <a:avLst/>
          </a:prstGeom>
          <a:ln w="6350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297" name="OTHER USEFUL EXCEL PACKAGES"/>
          <p:cNvSpPr txBox="1"/>
          <p:nvPr/>
        </p:nvSpPr>
        <p:spPr>
          <a:xfrm>
            <a:off x="311893" y="8287873"/>
            <a:ext cx="2214881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defRPr>
                <a:solidFill>
                  <a:srgbClr val="015590"/>
                </a:solidFill>
              </a:defRPr>
            </a:pPr>
            <a:r>
              <a:t>OTHER USEFUL EXCEL PACKAGES</a:t>
            </a:r>
          </a:p>
        </p:txBody>
      </p:sp>
      <p:sp>
        <p:nvSpPr>
          <p:cNvPr id="298" name="For functions to write data to Excel files, see:…"/>
          <p:cNvSpPr txBox="1"/>
          <p:nvPr/>
        </p:nvSpPr>
        <p:spPr>
          <a:xfrm>
            <a:off x="311893" y="8555870"/>
            <a:ext cx="3210077" cy="1505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For functions to write data to Excel files, see:</a:t>
            </a: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openxlsx</a:t>
            </a: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writexl</a:t>
            </a:r>
            <a:endParaRPr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For working with non-tabular Excel data, see:</a:t>
            </a: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tidyxl</a:t>
            </a:r>
          </a:p>
        </p:txBody>
      </p:sp>
      <p:sp>
        <p:nvSpPr>
          <p:cNvPr id="299" name="READXL COLUMN SPECIFICATION"/>
          <p:cNvSpPr txBox="1"/>
          <p:nvPr/>
        </p:nvSpPr>
        <p:spPr>
          <a:xfrm>
            <a:off x="3773996" y="1938978"/>
            <a:ext cx="2195984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defRPr>
                <a:solidFill>
                  <a:srgbClr val="015590"/>
                </a:solidFill>
              </a:defRPr>
            </a:pPr>
            <a:r>
              <a:t>READXL COLUMN SPECIFICATION</a:t>
            </a:r>
          </a:p>
        </p:txBody>
      </p:sp>
      <p:sp>
        <p:nvSpPr>
          <p:cNvPr id="300" name="read_excel(path, sheet = NULL, range = NULL) Read a .xls or .xlsx file based on the file extension. See front page for more read arguments. Also read_xls() and read_xlsx().…"/>
          <p:cNvSpPr txBox="1"/>
          <p:nvPr/>
        </p:nvSpPr>
        <p:spPr>
          <a:xfrm>
            <a:off x="306126" y="2394287"/>
            <a:ext cx="3210553" cy="107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t>read_excel(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path, sheet = NULL, range = NULL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Read a .xls or .xlsx file based on the file extension. See front page for more read arguments. Also </a:t>
            </a:r>
            <a:r>
              <a:t>read_xls()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and </a:t>
            </a:r>
            <a:r>
              <a:t>read_xlsx()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read_excel("excel_file.xlsx")</a:t>
            </a:r>
          </a:p>
        </p:txBody>
      </p:sp>
      <p:sp>
        <p:nvSpPr>
          <p:cNvPr id="301" name="googlesheets4 also offers ways to modify other aspects of Sheets (e.g. freeze rows, set column width, manage (work)sheets). Go to googlesheets4.tidyverse.org to read more.  For whole-file operations (e.g. renaming, sharing, placing within a folder), see "/>
          <p:cNvSpPr txBox="1"/>
          <p:nvPr/>
        </p:nvSpPr>
        <p:spPr>
          <a:xfrm>
            <a:off x="10517673" y="8555870"/>
            <a:ext cx="3140211" cy="1791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googlesheets4</a:t>
            </a:r>
            <a:r>
              <a:t> also offers ways to modify other aspects of Sheets (e.g. freeze rows, set column width, manage (work)sheets). Go to </a:t>
            </a:r>
            <a:r>
              <a:rPr u="sng">
                <a:latin typeface="Source Sans Pro Bold"/>
                <a:ea typeface="Source Sans Pro Bold"/>
                <a:cs typeface="Source Sans Pro Bold"/>
                <a:sym typeface="Source Sans Pro Bold"/>
                <a:hlinkClick r:id="rId6"/>
              </a:rPr>
              <a:t>googlesheets4.tidyverse.org</a:t>
            </a:r>
            <a:r>
              <a:t> to read more.</a:t>
            </a:r>
            <a:br/>
            <a:br/>
            <a:r>
              <a:t>For whole-file operations (e.g. renaming, sharing, placing within a folder), see the tidyverse package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googledrive</a:t>
            </a:r>
            <a:r>
              <a:t> at </a:t>
            </a:r>
            <a:r>
              <a:rPr u="sng">
                <a:latin typeface="Source Sans Pro Bold"/>
                <a:ea typeface="Source Sans Pro Bold"/>
                <a:cs typeface="Source Sans Pro Bold"/>
                <a:sym typeface="Source Sans Pro Bold"/>
                <a:hlinkClick r:id="rId8"/>
              </a:rPr>
              <a:t>googledrive.tidyverse.org</a:t>
            </a:r>
            <a:r>
              <a:t>.</a:t>
            </a:r>
          </a:p>
        </p:txBody>
      </p:sp>
      <p:sp>
        <p:nvSpPr>
          <p:cNvPr id="302" name="READ SHEETS"/>
          <p:cNvSpPr txBox="1"/>
          <p:nvPr/>
        </p:nvSpPr>
        <p:spPr>
          <a:xfrm>
            <a:off x="314198" y="3513168"/>
            <a:ext cx="924358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defRPr>
                <a:solidFill>
                  <a:srgbClr val="015590"/>
                </a:solidFill>
              </a:defRPr>
            </a:pPr>
            <a:r>
              <a:t>READ SHEETS</a:t>
            </a:r>
          </a:p>
        </p:txBody>
      </p:sp>
      <p:sp>
        <p:nvSpPr>
          <p:cNvPr id="303" name="read_excel(path, sheet = NULL) Specify which sheet to read by position or name. read_excel(path, sheet = 1) read_excel(path, sheet = &quot;s1&quot;)…"/>
          <p:cNvSpPr txBox="1"/>
          <p:nvPr/>
        </p:nvSpPr>
        <p:spPr>
          <a:xfrm>
            <a:off x="1671814" y="3832467"/>
            <a:ext cx="1850394" cy="3524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read_excel(</a:t>
            </a:r>
            <a:r>
              <a:t>path,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sheet = NULL)</a:t>
            </a:r>
            <a:r>
              <a:t> Specify which sheet to read by position or name.</a:t>
            </a:r>
            <a:br/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read_excel(path, sheet = 1)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read_excel(path, sheet = "s1")</a:t>
            </a:r>
          </a:p>
          <a:p>
            <a:pPr>
              <a:lnSpc>
                <a:spcPct val="90000"/>
              </a:lnSpc>
              <a:spcBef>
                <a:spcPts val="8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br/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excel_sheets(</a:t>
            </a:r>
            <a:r>
              <a:t>path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t> Get a vector of sheet names.</a:t>
            </a:r>
            <a:br/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excel_sheets("excel_file.xlsx")</a:t>
            </a:r>
          </a:p>
          <a:p>
            <a:pPr>
              <a:lnSpc>
                <a:spcPct val="90000"/>
              </a:lnSpc>
              <a:spcBef>
                <a:spcPts val="0"/>
              </a:spcBef>
              <a:defRPr i="1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>
              <a:latin typeface="Source Sans Pro ExtraLight"/>
              <a:ea typeface="Source Sans Pro ExtraLight"/>
              <a:cs typeface="Source Sans Pro ExtraLight"/>
              <a:sym typeface="Source Sans Pro ExtraLight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To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read multiple sheets:</a:t>
            </a:r>
          </a:p>
          <a:p>
            <a:pPr marL="211666" indent="-211666">
              <a:lnSpc>
                <a:spcPct val="90000"/>
              </a:lnSpc>
              <a:spcBef>
                <a:spcPts val="0"/>
              </a:spcBef>
              <a:buSzPct val="100000"/>
              <a:buAutoNum type="arabicPeriod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Get a vector of sheet names from the file path.</a:t>
            </a:r>
          </a:p>
          <a:p>
            <a:pPr marL="211666" indent="-211666">
              <a:lnSpc>
                <a:spcPct val="90000"/>
              </a:lnSpc>
              <a:spcBef>
                <a:spcPts val="0"/>
              </a:spcBef>
              <a:buSzPct val="100000"/>
              <a:buAutoNum type="arabicPeriod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Set the vector names to be the sheet names.</a:t>
            </a:r>
          </a:p>
          <a:p>
            <a:pPr marL="211666" indent="-211666">
              <a:lnSpc>
                <a:spcPct val="90000"/>
              </a:lnSpc>
              <a:spcBef>
                <a:spcPts val="0"/>
              </a:spcBef>
              <a:buSzPct val="100000"/>
              <a:buAutoNum type="arabicPeriod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Use purrr::map_dfr() to read multiple files into one data frame.</a:t>
            </a:r>
          </a:p>
        </p:txBody>
      </p:sp>
      <p:sp>
        <p:nvSpPr>
          <p:cNvPr id="304" name="CELL SPECIFICATION FOR READXL AND GOOGLESHEETS4"/>
          <p:cNvSpPr txBox="1"/>
          <p:nvPr/>
        </p:nvSpPr>
        <p:spPr>
          <a:xfrm>
            <a:off x="3787887" y="8287873"/>
            <a:ext cx="3765551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defRPr>
                <a:solidFill>
                  <a:srgbClr val="015590"/>
                </a:solidFill>
              </a:defRPr>
            </a:pPr>
            <a:r>
              <a:t>CELL SPECIFICATION FOR READXL AND GOOGLESHEETS4</a:t>
            </a:r>
          </a:p>
        </p:txBody>
      </p:sp>
      <p:sp>
        <p:nvSpPr>
          <p:cNvPr id="305" name="Line"/>
          <p:cNvSpPr/>
          <p:nvPr/>
        </p:nvSpPr>
        <p:spPr>
          <a:xfrm>
            <a:off x="3789164" y="8246286"/>
            <a:ext cx="6409632" cy="1"/>
          </a:xfrm>
          <a:prstGeom prst="line">
            <a:avLst/>
          </a:prstGeom>
          <a:ln w="12700">
            <a:solidFill>
              <a:srgbClr val="01559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306" name="Line"/>
          <p:cNvSpPr/>
          <p:nvPr/>
        </p:nvSpPr>
        <p:spPr>
          <a:xfrm>
            <a:off x="315350" y="3476283"/>
            <a:ext cx="3217517" cy="1"/>
          </a:xfrm>
          <a:prstGeom prst="line">
            <a:avLst/>
          </a:prstGeom>
          <a:ln w="12700">
            <a:solidFill>
              <a:srgbClr val="01559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307" name="WRITE SHEETS"/>
          <p:cNvSpPr txBox="1"/>
          <p:nvPr/>
        </p:nvSpPr>
        <p:spPr>
          <a:xfrm>
            <a:off x="7113415" y="5204065"/>
            <a:ext cx="99476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defRPr>
                <a:solidFill>
                  <a:srgbClr val="0BA4FF"/>
                </a:solidFill>
              </a:defRPr>
            </a:pPr>
            <a:r>
              <a:t>WRITE SHEETS</a:t>
            </a:r>
          </a:p>
        </p:txBody>
      </p:sp>
      <p:sp>
        <p:nvSpPr>
          <p:cNvPr id="308" name="Line"/>
          <p:cNvSpPr/>
          <p:nvPr/>
        </p:nvSpPr>
        <p:spPr>
          <a:xfrm>
            <a:off x="7118657" y="5190783"/>
            <a:ext cx="3154016" cy="1"/>
          </a:xfrm>
          <a:prstGeom prst="line">
            <a:avLst/>
          </a:prstGeom>
          <a:ln w="12700">
            <a:solidFill>
              <a:srgbClr val="009FFF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309" name="GOOGLESHEETS4 COLUMN SPECIFICATION"/>
          <p:cNvSpPr txBox="1"/>
          <p:nvPr/>
        </p:nvSpPr>
        <p:spPr>
          <a:xfrm>
            <a:off x="10507867" y="1938978"/>
            <a:ext cx="2839568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defRPr>
                <a:solidFill>
                  <a:srgbClr val="0BA4FF"/>
                </a:solidFill>
              </a:defRPr>
            </a:pPr>
            <a:r>
              <a:t>GOOGLESHEETS4 COLUMN SPECIFICATION</a:t>
            </a:r>
          </a:p>
        </p:txBody>
      </p:sp>
      <p:sp>
        <p:nvSpPr>
          <p:cNvPr id="310" name="Column specifications define what data type each column of a file will be imported as.…"/>
          <p:cNvSpPr txBox="1"/>
          <p:nvPr/>
        </p:nvSpPr>
        <p:spPr>
          <a:xfrm>
            <a:off x="10500807" y="2145930"/>
            <a:ext cx="3090390" cy="3618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Column specifications define what data type each column of a file will be imported as.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Use the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col_types</a:t>
            </a:r>
            <a:r>
              <a:t> argument of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read_sheet()/range_read()</a:t>
            </a:r>
            <a:r>
              <a:t> to set the column specification.</a:t>
            </a:r>
            <a:br/>
            <a:endParaRPr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Guess column types</a:t>
            </a:r>
          </a:p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To guess a column type read_sheet()/range_read() looks at the first 1000 rows of data. Increase with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guess_max</a:t>
            </a:r>
            <a:r>
              <a:t>.</a:t>
            </a:r>
            <a:br/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read_sheet(path, </a:t>
            </a:r>
            <a:r>
              <a:t>guess_max = Inf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)</a:t>
            </a:r>
            <a:endParaRPr i="1"/>
          </a:p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 i="1"/>
          </a:p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i="1">
                <a:latin typeface="Source Sans Pro Bold"/>
                <a:ea typeface="Source Sans Pro Bold"/>
                <a:cs typeface="Source Sans Pro Bold"/>
                <a:sym typeface="Source Sans Pro Bold"/>
              </a:rPr>
              <a:t>S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et all columns to same type, e.g. character</a:t>
            </a:r>
            <a:br/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read_sheet(path, col_types = "c")</a:t>
            </a:r>
            <a:br/>
            <a:br/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Set each column individually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# col types: skip, guess, integer, logical, character</a:t>
            </a:r>
            <a:br/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read_sheets(ss, col_types = "_?ilc")</a:t>
            </a:r>
          </a:p>
        </p:txBody>
      </p:sp>
      <p:sp>
        <p:nvSpPr>
          <p:cNvPr id="311" name="Line"/>
          <p:cNvSpPr/>
          <p:nvPr/>
        </p:nvSpPr>
        <p:spPr>
          <a:xfrm>
            <a:off x="10515369" y="8246286"/>
            <a:ext cx="3141316" cy="1"/>
          </a:xfrm>
          <a:prstGeom prst="line">
            <a:avLst/>
          </a:prstGeom>
          <a:ln w="12700">
            <a:solidFill>
              <a:srgbClr val="009FFF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312" name="FILE LEVEL OPERATIONS"/>
          <p:cNvSpPr txBox="1"/>
          <p:nvPr/>
        </p:nvSpPr>
        <p:spPr>
          <a:xfrm>
            <a:off x="10520505" y="8287873"/>
            <a:ext cx="1639418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defRPr>
                <a:solidFill>
                  <a:srgbClr val="0BA4FF"/>
                </a:solidFill>
              </a:defRPr>
            </a:pPr>
            <a:r>
              <a:t>FILE LEVEL OPERATIONS</a:t>
            </a:r>
          </a:p>
        </p:txBody>
      </p:sp>
      <p:graphicFrame>
        <p:nvGraphicFramePr>
          <p:cNvPr id="313" name="Table"/>
          <p:cNvGraphicFramePr/>
          <p:nvPr/>
        </p:nvGraphicFramePr>
        <p:xfrm>
          <a:off x="594345" y="3865359"/>
          <a:ext cx="732020" cy="74930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14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"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860">
                <a:tc gridSpan="2"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s1</a:t>
                      </a:r>
                    </a:p>
                  </a:txBody>
                  <a:tcPr marL="0" marR="0" marT="0" marB="0" anchor="ctr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s2</a:t>
                      </a:r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s3</a:t>
                      </a:r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4" name="Table"/>
          <p:cNvGraphicFramePr/>
          <p:nvPr/>
        </p:nvGraphicFramePr>
        <p:xfrm>
          <a:off x="530845" y="5177915"/>
          <a:ext cx="884418" cy="15240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147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4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2400">
                <a:tc gridSpan="2"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s1</a:t>
                      </a:r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s2</a:t>
                      </a:r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s3</a:t>
                      </a:r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5" name="Table"/>
          <p:cNvGraphicFramePr/>
          <p:nvPr/>
        </p:nvGraphicFramePr>
        <p:xfrm>
          <a:off x="492745" y="5785113"/>
          <a:ext cx="732020" cy="74930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14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860">
                <a:tc gridSpan="2"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s1</a:t>
                      </a:r>
                    </a:p>
                  </a:txBody>
                  <a:tcPr marL="0" marR="0" marT="0" marB="0" anchor="ctr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s2</a:t>
                      </a:r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9" name="path &lt;- &quot;your_file_path.xlsx&quot;…"/>
          <p:cNvSpPr txBox="1"/>
          <p:nvPr/>
        </p:nvSpPr>
        <p:spPr>
          <a:xfrm>
            <a:off x="734724" y="7218018"/>
            <a:ext cx="2440615" cy="984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path &lt;- "your_file_path.xlsx"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path %&gt;% excel_sheets() %&gt;%</a:t>
            </a:r>
            <a:br/>
            <a:r>
              <a:t>    set_names() %&gt;%</a:t>
            </a:r>
            <a:br/>
            <a:r>
              <a:t>    map_dfr(read_excel, path = path)</a:t>
            </a:r>
          </a:p>
        </p:txBody>
      </p:sp>
      <p:grpSp>
        <p:nvGrpSpPr>
          <p:cNvPr id="323" name="Group"/>
          <p:cNvGrpSpPr/>
          <p:nvPr/>
        </p:nvGrpSpPr>
        <p:grpSpPr>
          <a:xfrm>
            <a:off x="573256" y="1469078"/>
            <a:ext cx="2637414" cy="749300"/>
            <a:chOff x="25400" y="25400"/>
            <a:chExt cx="2637412" cy="749299"/>
          </a:xfrm>
        </p:grpSpPr>
        <p:graphicFrame>
          <p:nvGraphicFramePr>
            <p:cNvPr id="320" name="Table"/>
            <p:cNvGraphicFramePr/>
            <p:nvPr/>
          </p:nvGraphicFramePr>
          <p:xfrm>
            <a:off x="1549793" y="108100"/>
            <a:ext cx="1113019" cy="533399"/>
          </p:xfrm>
          <a:graphic>
            <a:graphicData uri="http://schemas.openxmlformats.org/drawingml/2006/table">
              <a:tbl>
                <a:tblPr>
                  <a:tableStyleId>{33BA23B1-9221-436E-865A-0063620EA4FD}</a:tableStyleId>
                </a:tblPr>
                <a:tblGrid>
                  <a:gridCol w="222604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22604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22604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2260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222604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1778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x3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x4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x5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778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z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8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778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y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7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9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10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321" name="Table"/>
            <p:cNvGraphicFramePr/>
            <p:nvPr/>
          </p:nvGraphicFramePr>
          <p:xfrm>
            <a:off x="25400" y="25400"/>
            <a:ext cx="1036817" cy="749299"/>
          </p:xfrm>
          <a:graphic>
            <a:graphicData uri="http://schemas.openxmlformats.org/drawingml/2006/table">
              <a:tbl>
                <a:tblPr>
                  <a:tableStyleId>{33BA23B1-9221-436E-865A-0063620EA4FD}</a:tableStyleId>
                </a:tblPr>
                <a:tblGrid>
                  <a:gridCol w="172803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7280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72803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72803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72803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72803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14986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4986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x3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x4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x5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4986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horzOverflow="overflow">
                      <a:solidFill>
                        <a:srgbClr val="A7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9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z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8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9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4986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>
                      <a:solidFill>
                        <a:srgbClr val="A7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y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7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9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9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10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4986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9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noFill/>
                    </a:tcPr>
                  </a:tc>
                  <a:tc gridSpan="2"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s1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9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solidFill>
                        <a:srgbClr val="FFFFFF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9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sp>
          <p:nvSpPr>
            <p:cNvPr id="322" name="Line"/>
            <p:cNvSpPr/>
            <p:nvPr/>
          </p:nvSpPr>
          <p:spPr>
            <a:xfrm>
              <a:off x="1132991" y="387155"/>
              <a:ext cx="333334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aphicFrame>
        <p:nvGraphicFramePr>
          <p:cNvPr id="324" name="Table"/>
          <p:cNvGraphicFramePr/>
          <p:nvPr/>
        </p:nvGraphicFramePr>
        <p:xfrm>
          <a:off x="5279090" y="9102342"/>
          <a:ext cx="693921" cy="307974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23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987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solidFill>
                      <a:srgbClr val="D0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87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y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z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5" name="Table"/>
          <p:cNvGraphicFramePr/>
          <p:nvPr/>
        </p:nvGraphicFramePr>
        <p:xfrm>
          <a:off x="3934523" y="8970774"/>
          <a:ext cx="884418" cy="74930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147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4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9860">
                <a:tc>
                  <a:txBody>
                    <a:bodyPr/>
                    <a:lstStyle/>
                    <a:p>
                      <a:pPr defTabSz="914400">
                        <a:def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solidFill>
                      <a:srgbClr val="0565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solidFill>
                      <a:srgbClr val="0565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solidFill>
                      <a:srgbClr val="0565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solidFill>
                      <a:srgbClr val="A7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0565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solidFill>
                      <a:srgbClr val="0565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z</a:t>
                      </a:r>
                    </a:p>
                  </a:txBody>
                  <a:tcPr marL="0" marR="0" marT="0" marB="0" anchor="ctr" horzOverflow="overflow">
                    <a:solidFill>
                      <a:srgbClr val="0565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solidFill>
                      <a:srgbClr val="A7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tc gridSpan="2"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s1</a:t>
                      </a:r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6" name="Line"/>
          <p:cNvSpPr/>
          <p:nvPr/>
        </p:nvSpPr>
        <p:spPr>
          <a:xfrm>
            <a:off x="4877014" y="9256330"/>
            <a:ext cx="333334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27" name="skip…"/>
          <p:cNvSpPr txBox="1"/>
          <p:nvPr/>
        </p:nvSpPr>
        <p:spPr>
          <a:xfrm>
            <a:off x="4026405" y="6728545"/>
            <a:ext cx="249427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3" spcCol="124713">
            <a:normAutofit/>
          </a:bodyPr>
          <a:lstStyle/>
          <a:p>
            <a:pPr marL="148166" indent="-148166">
              <a:lnSpc>
                <a:spcPct val="90000"/>
              </a:lnSpc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skip</a:t>
            </a:r>
          </a:p>
          <a:p>
            <a:pPr marL="148166" indent="-148166">
              <a:lnSpc>
                <a:spcPct val="90000"/>
              </a:lnSpc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guess</a:t>
            </a:r>
          </a:p>
          <a:p>
            <a:pPr marL="148166" indent="-148166">
              <a:lnSpc>
                <a:spcPct val="90000"/>
              </a:lnSpc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  <a:p>
            <a:pPr marL="148166" indent="-148166">
              <a:lnSpc>
                <a:spcPct val="90000"/>
              </a:lnSpc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logical</a:t>
            </a:r>
          </a:p>
          <a:p>
            <a:pPr marL="148166" indent="-148166">
              <a:lnSpc>
                <a:spcPct val="90000"/>
              </a:lnSpc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numeric</a:t>
            </a:r>
          </a:p>
          <a:p>
            <a:pPr marL="148166" indent="-148166">
              <a:lnSpc>
                <a:spcPct val="90000"/>
              </a:lnSpc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text</a:t>
            </a:r>
          </a:p>
          <a:p>
            <a:pPr marL="148166" indent="-148166">
              <a:lnSpc>
                <a:spcPct val="90000"/>
              </a:lnSpc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date</a:t>
            </a:r>
          </a:p>
          <a:p>
            <a:pPr marL="148166" indent="-148166">
              <a:lnSpc>
                <a:spcPct val="90000"/>
              </a:lnSpc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list </a:t>
            </a:r>
          </a:p>
        </p:txBody>
      </p:sp>
      <p:sp>
        <p:nvSpPr>
          <p:cNvPr id="328" name="skip - &quot;_&quot; or &quot;-&quot;…"/>
          <p:cNvSpPr txBox="1"/>
          <p:nvPr/>
        </p:nvSpPr>
        <p:spPr>
          <a:xfrm>
            <a:off x="10688207" y="6445218"/>
            <a:ext cx="2859888" cy="1149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2" spcCol="142994">
            <a:normAutofit/>
          </a:bodyPr>
          <a:lstStyle/>
          <a:p>
            <a:pPr marL="146684" indent="-146684" defTabSz="578358">
              <a:lnSpc>
                <a:spcPct val="90000"/>
              </a:lnSpc>
              <a:spcBef>
                <a:spcPts val="0"/>
              </a:spcBef>
              <a:buSzPct val="100000"/>
              <a:buChar char="•"/>
              <a:defRPr sz="1188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skip - "_" or "-"</a:t>
            </a:r>
          </a:p>
          <a:p>
            <a:pPr marL="146684" indent="-146684" defTabSz="578358">
              <a:lnSpc>
                <a:spcPct val="90000"/>
              </a:lnSpc>
              <a:spcBef>
                <a:spcPts val="0"/>
              </a:spcBef>
              <a:buSzPct val="100000"/>
              <a:buChar char="•"/>
              <a:defRPr sz="1188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guess - "?"</a:t>
            </a:r>
          </a:p>
          <a:p>
            <a:pPr marL="146684" indent="-146684" defTabSz="578358">
              <a:lnSpc>
                <a:spcPct val="90000"/>
              </a:lnSpc>
              <a:spcBef>
                <a:spcPts val="0"/>
              </a:spcBef>
              <a:buSzPct val="100000"/>
              <a:buChar char="•"/>
              <a:defRPr sz="1188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logical - "l"</a:t>
            </a:r>
          </a:p>
          <a:p>
            <a:pPr marL="146684" indent="-146684" defTabSz="578358">
              <a:lnSpc>
                <a:spcPct val="90000"/>
              </a:lnSpc>
              <a:spcBef>
                <a:spcPts val="0"/>
              </a:spcBef>
              <a:buSzPct val="100000"/>
              <a:buChar char="•"/>
              <a:defRPr sz="1188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integer - "i"</a:t>
            </a:r>
          </a:p>
          <a:p>
            <a:pPr marL="146684" indent="-146684" defTabSz="578358">
              <a:lnSpc>
                <a:spcPct val="90000"/>
              </a:lnSpc>
              <a:spcBef>
                <a:spcPts val="0"/>
              </a:spcBef>
              <a:buSzPct val="100000"/>
              <a:buChar char="•"/>
              <a:defRPr sz="1188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double - "d"</a:t>
            </a:r>
          </a:p>
          <a:p>
            <a:pPr marL="146684" indent="-146684" defTabSz="578358">
              <a:lnSpc>
                <a:spcPct val="90000"/>
              </a:lnSpc>
              <a:spcBef>
                <a:spcPts val="0"/>
              </a:spcBef>
              <a:buSzPct val="100000"/>
              <a:buChar char="•"/>
              <a:defRPr sz="1188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numeric - "n"</a:t>
            </a:r>
          </a:p>
          <a:p>
            <a:pPr marL="146684" indent="-146684" defTabSz="578358">
              <a:lnSpc>
                <a:spcPct val="90000"/>
              </a:lnSpc>
              <a:spcBef>
                <a:spcPts val="0"/>
              </a:spcBef>
              <a:buSzPct val="100000"/>
              <a:buChar char="•"/>
              <a:defRPr sz="1188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date - "D"</a:t>
            </a:r>
          </a:p>
          <a:p>
            <a:pPr marL="146684" indent="-146684" defTabSz="578358">
              <a:lnSpc>
                <a:spcPct val="90000"/>
              </a:lnSpc>
              <a:spcBef>
                <a:spcPts val="0"/>
              </a:spcBef>
              <a:buSzPct val="100000"/>
              <a:buChar char="•"/>
              <a:defRPr sz="1188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datetime - "T"</a:t>
            </a:r>
          </a:p>
          <a:p>
            <a:pPr marL="146684" indent="-146684" defTabSz="578358">
              <a:lnSpc>
                <a:spcPct val="90000"/>
              </a:lnSpc>
              <a:spcBef>
                <a:spcPts val="0"/>
              </a:spcBef>
              <a:buSzPct val="100000"/>
              <a:buChar char="•"/>
              <a:defRPr sz="1188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character - "c"</a:t>
            </a:r>
          </a:p>
          <a:p>
            <a:pPr marL="146684" indent="-146684" defTabSz="578358">
              <a:lnSpc>
                <a:spcPct val="90000"/>
              </a:lnSpc>
              <a:spcBef>
                <a:spcPts val="0"/>
              </a:spcBef>
              <a:buSzPct val="100000"/>
              <a:buChar char="•"/>
              <a:defRPr sz="1188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list-column - "L"</a:t>
            </a:r>
          </a:p>
          <a:p>
            <a:pPr marL="146684" indent="-146684" defTabSz="578358">
              <a:lnSpc>
                <a:spcPct val="90000"/>
              </a:lnSpc>
              <a:spcBef>
                <a:spcPts val="0"/>
              </a:spcBef>
              <a:buSzPct val="100000"/>
              <a:buChar char="•"/>
              <a:defRPr sz="1188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cell - "C" Returns list of raw cell data.</a:t>
            </a:r>
          </a:p>
        </p:txBody>
      </p:sp>
      <p:sp>
        <p:nvSpPr>
          <p:cNvPr id="329" name="Rectangle"/>
          <p:cNvSpPr/>
          <p:nvPr/>
        </p:nvSpPr>
        <p:spPr>
          <a:xfrm>
            <a:off x="7062078" y="2317241"/>
            <a:ext cx="3210077" cy="889001"/>
          </a:xfrm>
          <a:prstGeom prst="rect">
            <a:avLst/>
          </a:prstGeom>
          <a:solidFill>
            <a:srgbClr val="22548C">
              <a:alpha val="20435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graphicFrame>
        <p:nvGraphicFramePr>
          <p:cNvPr id="330" name="Table"/>
          <p:cNvGraphicFramePr/>
          <p:nvPr/>
        </p:nvGraphicFramePr>
        <p:xfrm>
          <a:off x="3852239" y="6115057"/>
          <a:ext cx="2733399" cy="45720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51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logical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numeric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text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date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list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TRUE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hello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1947-01-08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hello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FALSE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3.45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world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1956-10-21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1" name="Table"/>
          <p:cNvGraphicFramePr/>
          <p:nvPr/>
        </p:nvGraphicFramePr>
        <p:xfrm>
          <a:off x="10682651" y="5827191"/>
          <a:ext cx="2733399" cy="45720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51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l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L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TRUE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hello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1947-01-08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hello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FALSE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3.45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world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1956-10-21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2" name="Use list for columns that include multiple data types. See tidyr and purrr for list-column data."/>
          <p:cNvSpPr txBox="1"/>
          <p:nvPr/>
        </p:nvSpPr>
        <p:spPr>
          <a:xfrm>
            <a:off x="3778755" y="7423377"/>
            <a:ext cx="3090390" cy="426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Use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list </a:t>
            </a:r>
            <a:r>
              <a:t>for columns that include multiple data types. See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 tidyr </a:t>
            </a:r>
            <a:r>
              <a:t>and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purrr</a:t>
            </a:r>
            <a:r>
              <a:t> for list-column data.</a:t>
            </a:r>
          </a:p>
        </p:txBody>
      </p:sp>
      <p:sp>
        <p:nvSpPr>
          <p:cNvPr id="333" name="Use list for columns that include multiple data types. See tidyr and purrr for list-column data."/>
          <p:cNvSpPr txBox="1"/>
          <p:nvPr/>
        </p:nvSpPr>
        <p:spPr>
          <a:xfrm>
            <a:off x="10500807" y="7609463"/>
            <a:ext cx="3090390" cy="400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Use list for columns that include multiple data types. See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tidyr </a:t>
            </a:r>
            <a:r>
              <a:t>and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purrr </a:t>
            </a:r>
            <a:r>
              <a:t>for list-column data.</a:t>
            </a:r>
          </a:p>
        </p:txBody>
      </p:sp>
      <p:sp>
        <p:nvSpPr>
          <p:cNvPr id="334" name="write_sheet(data, ss = NULL, sheet = NULL) Write a data frame into a new or existing Sheet.…"/>
          <p:cNvSpPr txBox="1"/>
          <p:nvPr/>
        </p:nvSpPr>
        <p:spPr>
          <a:xfrm>
            <a:off x="8704326" y="5431939"/>
            <a:ext cx="1563218" cy="2546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t>write_sheet(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ss = NULL, sheet = NULL</a:t>
            </a:r>
            <a:r>
              <a:t>)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Write a data frame into a new or existing Sheet. 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t>gs4_create(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name, ..., sheets = NULL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Create a new Sheet with a vector of names, a data frame, or a (named) list of data frames.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t>sheet_append(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ss, data, sheet = 1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Add rows to the end of a worksheet. </a:t>
            </a:r>
          </a:p>
        </p:txBody>
      </p:sp>
      <p:grpSp>
        <p:nvGrpSpPr>
          <p:cNvPr id="338" name="Group"/>
          <p:cNvGrpSpPr/>
          <p:nvPr/>
        </p:nvGrpSpPr>
        <p:grpSpPr>
          <a:xfrm>
            <a:off x="7085816" y="7195784"/>
            <a:ext cx="1453623" cy="863598"/>
            <a:chOff x="0" y="0"/>
            <a:chExt cx="1453622" cy="863597"/>
          </a:xfrm>
        </p:grpSpPr>
        <p:graphicFrame>
          <p:nvGraphicFramePr>
            <p:cNvPr id="335" name="Table"/>
            <p:cNvGraphicFramePr/>
            <p:nvPr/>
          </p:nvGraphicFramePr>
          <p:xfrm>
            <a:off x="0" y="164186"/>
            <a:ext cx="609600" cy="457199"/>
          </p:xfrm>
          <a:graphic>
            <a:graphicData uri="http://schemas.openxmlformats.org/drawingml/2006/table">
              <a:tbl>
                <a:tblPr>
                  <a:tableStyleId>{33BA23B1-9221-436E-865A-0063620EA4FD}</a:tableStyleId>
                </a:tblPr>
                <a:tblGrid>
                  <a:gridCol w="2032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032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032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1524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horzOverflow="overflow">
                      <a:solidFill>
                        <a:srgbClr val="A7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horzOverflow="overflow">
                      <a:solidFill>
                        <a:srgbClr val="A7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x3</a:t>
                        </a:r>
                      </a:p>
                    </a:txBody>
                    <a:tcPr marL="0" marR="0" marT="0" marB="0" anchor="ctr" horzOverflow="overflow">
                      <a:solidFill>
                        <a:srgbClr val="A7AAA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524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y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524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z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336" name="Table"/>
            <p:cNvGraphicFramePr/>
            <p:nvPr/>
          </p:nvGraphicFramePr>
          <p:xfrm>
            <a:off x="823202" y="0"/>
            <a:ext cx="630420" cy="863597"/>
          </p:xfrm>
          <a:graphic>
            <a:graphicData uri="http://schemas.openxmlformats.org/drawingml/2006/table">
              <a:tbl>
                <a:tblPr>
                  <a:tableStyleId>{33BA23B1-9221-436E-865A-0063620EA4FD}</a:tableStyleId>
                </a:tblPr>
                <a:tblGrid>
                  <a:gridCol w="15760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5760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5760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5760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43933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43933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x3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43933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43933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>
                      <a:solidFill>
                        <a:srgbClr val="2A62B5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horzOverflow="overflow">
                      <a:solidFill>
                        <a:srgbClr val="2B63B7">
                          <a:alpha val="72956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y</a:t>
                        </a:r>
                      </a:p>
                    </a:txBody>
                    <a:tcPr marL="0" marR="0" marT="0" marB="0" anchor="ctr" horzOverflow="overflow">
                      <a:solidFill>
                        <a:srgbClr val="2B63B7">
                          <a:alpha val="72956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</a:t>
                        </a:r>
                      </a:p>
                    </a:txBody>
                    <a:tcPr marL="0" marR="0" marT="0" marB="0" anchor="ctr" horzOverflow="overflow">
                      <a:solidFill>
                        <a:srgbClr val="2B63B7">
                          <a:alpha val="72956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43933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</a:t>
                        </a:r>
                      </a:p>
                    </a:txBody>
                    <a:tcPr marL="0" marR="0" marT="0" marB="0" anchor="ctr" horzOverflow="overflow">
                      <a:solidFill>
                        <a:srgbClr val="2A62B5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>
                      <a:solidFill>
                        <a:srgbClr val="2B63B7">
                          <a:alpha val="72956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z</a:t>
                        </a:r>
                      </a:p>
                    </a:txBody>
                    <a:tcPr marL="0" marR="0" marT="0" marB="0" anchor="ctr" horzOverflow="overflow">
                      <a:solidFill>
                        <a:srgbClr val="2B63B7">
                          <a:alpha val="72956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</a:t>
                        </a:r>
                      </a:p>
                    </a:txBody>
                    <a:tcPr marL="0" marR="0" marT="0" marB="0" anchor="ctr" horzOverflow="overflow">
                      <a:solidFill>
                        <a:srgbClr val="2B63B7">
                          <a:alpha val="72956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43933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noFill/>
                    </a:tcPr>
                  </a:tc>
                  <a:tc gridSpan="2"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s1</a:t>
                        </a:r>
                      </a:p>
                    </a:txBody>
                    <a:tcPr marL="0" marR="0" marT="0" marB="0" anchor="ctr" horzOverflow="overflow">
                      <a:solidFill>
                        <a:srgbClr val="A7AAA8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9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337" name="Line"/>
            <p:cNvSpPr/>
            <p:nvPr/>
          </p:nvSpPr>
          <p:spPr>
            <a:xfrm>
              <a:off x="652536" y="341986"/>
              <a:ext cx="153446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342" name="Group"/>
          <p:cNvGrpSpPr/>
          <p:nvPr/>
        </p:nvGrpSpPr>
        <p:grpSpPr>
          <a:xfrm>
            <a:off x="7110978" y="5456104"/>
            <a:ext cx="1453861" cy="723900"/>
            <a:chOff x="25400" y="25400"/>
            <a:chExt cx="1453860" cy="723900"/>
          </a:xfrm>
        </p:grpSpPr>
        <p:graphicFrame>
          <p:nvGraphicFramePr>
            <p:cNvPr id="339" name="Table"/>
            <p:cNvGraphicFramePr/>
            <p:nvPr/>
          </p:nvGraphicFramePr>
          <p:xfrm>
            <a:off x="25400" y="165805"/>
            <a:ext cx="609600" cy="457200"/>
          </p:xfrm>
          <a:graphic>
            <a:graphicData uri="http://schemas.openxmlformats.org/drawingml/2006/table">
              <a:tbl>
                <a:tblPr>
                  <a:tableStyleId>{33BA23B1-9221-436E-865A-0063620EA4FD}</a:tableStyleId>
                </a:tblPr>
                <a:tblGrid>
                  <a:gridCol w="2032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032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032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1524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524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y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524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z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340" name="Table"/>
            <p:cNvGraphicFramePr/>
            <p:nvPr/>
          </p:nvGraphicFramePr>
          <p:xfrm>
            <a:off x="848840" y="25400"/>
            <a:ext cx="630420" cy="723900"/>
          </p:xfrm>
          <a:graphic>
            <a:graphicData uri="http://schemas.openxmlformats.org/drawingml/2006/table">
              <a:tbl>
                <a:tblPr>
                  <a:tableStyleId>{33BA23B1-9221-436E-865A-0063620EA4FD}</a:tableStyleId>
                </a:tblPr>
                <a:tblGrid>
                  <a:gridCol w="15760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5760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5760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5760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4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horzOverflow="overflow">
                      <a:solidFill>
                        <a:srgbClr val="DDDED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y</a:t>
                        </a:r>
                      </a:p>
                    </a:txBody>
                    <a:tcPr marL="0" marR="0" marT="0" marB="0" anchor="ctr" horzOverflow="overflow">
                      <a:solidFill>
                        <a:srgbClr val="DDDED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5</a:t>
                        </a:r>
                      </a:p>
                    </a:txBody>
                    <a:tcPr marL="0" marR="0" marT="0" marB="0" anchor="ctr" horzOverflow="overflow">
                      <a:solidFill>
                        <a:srgbClr val="DDDED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>
                      <a:solidFill>
                        <a:srgbClr val="DDDED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z</a:t>
                        </a:r>
                      </a:p>
                    </a:txBody>
                    <a:tcPr marL="0" marR="0" marT="0" marB="0" anchor="ctr" horzOverflow="overflow">
                      <a:solidFill>
                        <a:srgbClr val="DDDED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6</a:t>
                        </a:r>
                      </a:p>
                    </a:txBody>
                    <a:tcPr marL="0" marR="0" marT="0" marB="0" anchor="ctr" horzOverflow="overflow">
                      <a:solidFill>
                        <a:srgbClr val="DDDED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noFill/>
                    </a:tcPr>
                  </a:tc>
                  <a:tc gridSpan="2"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s1</a:t>
                        </a:r>
                      </a:p>
                    </a:txBody>
                    <a:tcPr marL="0" marR="0" marT="0" marB="0" anchor="ctr" horzOverflow="overflow">
                      <a:solidFill>
                        <a:srgbClr val="A7AAA8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9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sp>
          <p:nvSpPr>
            <p:cNvPr id="341" name="Line"/>
            <p:cNvSpPr/>
            <p:nvPr/>
          </p:nvSpPr>
          <p:spPr>
            <a:xfrm flipV="1">
              <a:off x="652774" y="329286"/>
              <a:ext cx="153446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343" name="read_sheet(ss, sheet = NULL, range = NULL)  Read a sheet from a URL, a Sheet ID, or a dribble from the googledrive package. See front page for more read arguments. Same as range_read()."/>
          <p:cNvSpPr txBox="1"/>
          <p:nvPr/>
        </p:nvSpPr>
        <p:spPr>
          <a:xfrm>
            <a:off x="7116711" y="2394287"/>
            <a:ext cx="3137153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t>read_sheet(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ss, sheet = NULL, range = NULL</a:t>
            </a:r>
            <a:r>
              <a:t>) </a:t>
            </a:r>
            <a:br/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Read a sheet from a URL, a Sheet ID, or a dribble from the googledrive package. See front page for more read arguments. Same as </a:t>
            </a:r>
            <a:r>
              <a:t>range_read()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.</a:t>
            </a:r>
          </a:p>
        </p:txBody>
      </p:sp>
      <p:sp>
        <p:nvSpPr>
          <p:cNvPr id="344" name="COLUMN TYPES"/>
          <p:cNvSpPr txBox="1"/>
          <p:nvPr/>
        </p:nvSpPr>
        <p:spPr>
          <a:xfrm>
            <a:off x="3773996" y="5831645"/>
            <a:ext cx="104368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/>
            <a:r>
              <a:t>COLUMN TYPES</a:t>
            </a:r>
          </a:p>
        </p:txBody>
      </p:sp>
      <p:sp>
        <p:nvSpPr>
          <p:cNvPr id="345" name="COLUMN TYPES"/>
          <p:cNvSpPr txBox="1"/>
          <p:nvPr/>
        </p:nvSpPr>
        <p:spPr>
          <a:xfrm>
            <a:off x="10507867" y="5546965"/>
            <a:ext cx="104368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/>
            <a:r>
              <a:t>COLUMN TYPES</a:t>
            </a:r>
          </a:p>
        </p:txBody>
      </p:sp>
      <p:sp>
        <p:nvSpPr>
          <p:cNvPr id="346" name="URLs are in the form: https://docs.google.com/spreadsheets/d/             SPREADSHEET_ID/edit#gid=SHEET_ID…"/>
          <p:cNvSpPr txBox="1"/>
          <p:nvPr/>
        </p:nvSpPr>
        <p:spPr>
          <a:xfrm>
            <a:off x="7116711" y="3584961"/>
            <a:ext cx="3137153" cy="1492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URLs</a:t>
            </a:r>
            <a:r>
              <a:t> are in the form:</a:t>
            </a:r>
            <a:br/>
            <a:r>
              <a:t>https://docs.google.com/spreadsheets/d/</a:t>
            </a:r>
            <a:br/>
            <a:r>
              <a:t>           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SPREADSHEET_ID</a:t>
            </a:r>
            <a:r>
              <a:t>/edit#gid=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SHEET_ID</a:t>
            </a:r>
          </a:p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</a:defRPr>
            </a:pPr>
            <a:r>
              <a:t>gs4_get(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ss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Get spreadsheet meta data. </a:t>
            </a:r>
          </a:p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</a:defRPr>
            </a:pPr>
            <a:r>
              <a:t>gs4_find(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...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Get data on all spreadsheet files.</a:t>
            </a:r>
          </a:p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</a:defRPr>
            </a:pPr>
            <a:r>
              <a:t>sheet_properties(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ss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Get a tibble of properties for each worksheet. Also </a:t>
            </a:r>
            <a:r>
              <a:t>sheet_names()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.</a:t>
            </a:r>
          </a:p>
        </p:txBody>
      </p:sp>
      <p:sp>
        <p:nvSpPr>
          <p:cNvPr id="347" name="SHEETS METADATA"/>
          <p:cNvSpPr txBox="1"/>
          <p:nvPr/>
        </p:nvSpPr>
        <p:spPr>
          <a:xfrm>
            <a:off x="7113415" y="3314057"/>
            <a:ext cx="1266343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defRPr>
                <a:solidFill>
                  <a:srgbClr val="0BA4FF"/>
                </a:solidFill>
              </a:defRPr>
            </a:pPr>
            <a:r>
              <a:t>SHEETS METADATA</a:t>
            </a:r>
          </a:p>
        </p:txBody>
      </p:sp>
      <p:sp>
        <p:nvSpPr>
          <p:cNvPr id="348" name="Line"/>
          <p:cNvSpPr/>
          <p:nvPr/>
        </p:nvSpPr>
        <p:spPr>
          <a:xfrm>
            <a:off x="7118657" y="3300775"/>
            <a:ext cx="3154016" cy="1"/>
          </a:xfrm>
          <a:prstGeom prst="line">
            <a:avLst/>
          </a:prstGeom>
          <a:ln w="12700">
            <a:solidFill>
              <a:srgbClr val="009FFF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grpSp>
        <p:nvGrpSpPr>
          <p:cNvPr id="352" name="Group"/>
          <p:cNvGrpSpPr/>
          <p:nvPr/>
        </p:nvGrpSpPr>
        <p:grpSpPr>
          <a:xfrm>
            <a:off x="7365216" y="1469078"/>
            <a:ext cx="2637414" cy="749300"/>
            <a:chOff x="25400" y="25400"/>
            <a:chExt cx="2637412" cy="749299"/>
          </a:xfrm>
        </p:grpSpPr>
        <p:graphicFrame>
          <p:nvGraphicFramePr>
            <p:cNvPr id="349" name="Table"/>
            <p:cNvGraphicFramePr/>
            <p:nvPr/>
          </p:nvGraphicFramePr>
          <p:xfrm>
            <a:off x="1549793" y="108100"/>
            <a:ext cx="1113019" cy="533399"/>
          </p:xfrm>
          <a:graphic>
            <a:graphicData uri="http://schemas.openxmlformats.org/drawingml/2006/table">
              <a:tbl>
                <a:tblPr>
                  <a:tableStyleId>{33BA23B1-9221-436E-865A-0063620EA4FD}</a:tableStyleId>
                </a:tblPr>
                <a:tblGrid>
                  <a:gridCol w="222604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22604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22604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2260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222604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1778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x3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x4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x5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778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z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8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778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y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7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9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10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350" name="Table"/>
            <p:cNvGraphicFramePr/>
            <p:nvPr/>
          </p:nvGraphicFramePr>
          <p:xfrm>
            <a:off x="25400" y="25400"/>
            <a:ext cx="1036817" cy="749299"/>
          </p:xfrm>
          <a:graphic>
            <a:graphicData uri="http://schemas.openxmlformats.org/drawingml/2006/table">
              <a:tbl>
                <a:tblPr>
                  <a:tableStyleId>{33BA23B1-9221-436E-865A-0063620EA4FD}</a:tableStyleId>
                </a:tblPr>
                <a:tblGrid>
                  <a:gridCol w="172803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7280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72803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72803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72803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72803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14986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4986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>
                      <a:solidFill>
                        <a:srgbClr val="A6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x3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x4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x5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4986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horzOverflow="overflow">
                      <a:solidFill>
                        <a:srgbClr val="A7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9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z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8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9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4986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>
                      <a:solidFill>
                        <a:srgbClr val="A7AAA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y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7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9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9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10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4986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9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noFill/>
                    </a:tcPr>
                  </a:tc>
                  <a:tc gridSpan="2"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9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s1</a:t>
                        </a:r>
                      </a:p>
                    </a:txBody>
                    <a:tcPr marL="0" marR="0" marT="0" marB="0" anchor="ctr" horzOverflow="overflow">
                      <a:solidFill>
                        <a:srgbClr val="DCDEE0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9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solidFill>
                        <a:srgbClr val="FFFFFF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9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sp>
          <p:nvSpPr>
            <p:cNvPr id="351" name="Line"/>
            <p:cNvSpPr/>
            <p:nvPr/>
          </p:nvSpPr>
          <p:spPr>
            <a:xfrm>
              <a:off x="1132991" y="387155"/>
              <a:ext cx="333334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pic>
        <p:nvPicPr>
          <p:cNvPr id="353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9400" y="190500"/>
            <a:ext cx="1384300" cy="1604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93600" y="190500"/>
            <a:ext cx="1384300" cy="160498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3" name="Table">
            <a:extLst>
              <a:ext uri="{FF2B5EF4-FFF2-40B4-BE49-F238E27FC236}">
                <a16:creationId xmlns:a16="http://schemas.microsoft.com/office/drawing/2014/main" id="{D57108F6-7D7E-8742-8941-39941C5AC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581416"/>
              </p:ext>
            </p:extLst>
          </p:nvPr>
        </p:nvGraphicFramePr>
        <p:xfrm>
          <a:off x="621019" y="5990565"/>
          <a:ext cx="732020" cy="74930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14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s1</a:t>
                      </a:r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s2</a:t>
                      </a:r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s3</a:t>
                      </a:r>
                    </a:p>
                  </a:txBody>
                  <a:tcPr marL="0" marR="0" marT="0" marB="0" anchor="ctr" horzOverflow="overflow">
                    <a:solidFill>
                      <a:srgbClr val="05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55" name="Table"/>
          <p:cNvGraphicFramePr/>
          <p:nvPr/>
        </p:nvGraphicFramePr>
        <p:xfrm>
          <a:off x="7452967" y="6382309"/>
          <a:ext cx="774700" cy="62230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154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5575">
                <a:tc>
                  <a:txBody>
                    <a:bodyPr/>
                    <a:lstStyle/>
                    <a:p>
                      <a:pPr defTabSz="914400">
                        <a:def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DDED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DDED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DDED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D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defTabSz="914400">
                        <a:def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tc gridSpan="2">
                  <a:txBody>
                    <a:bodyPr/>
                    <a:lstStyle/>
                    <a:p>
                      <a:pPr defTabSz="914400"/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s1</a:t>
                      </a:r>
                    </a:p>
                  </a:txBody>
                  <a:tcPr marL="0" marR="0" marT="0" marB="0" anchor="ctr" horzOverflow="overflow">
                    <a:solidFill>
                      <a:srgbClr val="A7AA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914400"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7" name="Table"/>
          <p:cNvGraphicFramePr/>
          <p:nvPr>
            <p:extLst>
              <p:ext uri="{D42A27DB-BD31-4B8C-83A1-F6EECF244321}">
                <p14:modId xmlns:p14="http://schemas.microsoft.com/office/powerpoint/2010/main" val="2082473072"/>
              </p:ext>
            </p:extLst>
          </p:nvPr>
        </p:nvGraphicFramePr>
        <p:xfrm>
          <a:off x="734045" y="6178813"/>
          <a:ext cx="732020" cy="74930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14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86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</a:t>
                      </a:r>
                    </a:p>
                  </a:txBody>
                  <a:tcPr marL="0" marR="0" marT="0" marB="0" anchor="ctr" horzOverflow="overflow">
                    <a:solidFill>
                      <a:srgbClr val="A6A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s1</a:t>
                      </a:r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s2</a:t>
                      </a:r>
                    </a:p>
                  </a:txBody>
                  <a:tcPr marL="0" marR="0" marT="0" marB="0" anchor="ctr" horzOverflow="overflow">
                    <a:solidFill>
                      <a:srgbClr val="DCDEE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s3</a:t>
                      </a:r>
                    </a:p>
                  </a:txBody>
                  <a:tcPr marL="0" marR="0" marT="0" marB="0" anchor="ctr" horzOverflow="overflow">
                    <a:solidFill>
                      <a:srgbClr val="0565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9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4C4C4C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F7DCA7"/>
      </a:accent4>
      <a:accent5>
        <a:srgbClr val="C82506"/>
      </a:accent5>
      <a:accent6>
        <a:srgbClr val="628DB5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 Light"/>
        <a:ea typeface="Source Sans Pro Light"/>
        <a:cs typeface="Source Sans Pr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ource Sans Pro Regular"/>
            <a:ea typeface="Source Sans Pro Regular"/>
            <a:cs typeface="Source Sans Pro Regular"/>
            <a:sym typeface="Source Sans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Source Sans Pro Bold"/>
            <a:ea typeface="Source Sans Pro Bold"/>
            <a:cs typeface="Source Sans Pro Bold"/>
            <a:sym typeface="Source Sans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F7DCA7"/>
      </a:accent4>
      <a:accent5>
        <a:srgbClr val="C82506"/>
      </a:accent5>
      <a:accent6>
        <a:srgbClr val="628DB5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 Light"/>
        <a:ea typeface="Source Sans Pro Light"/>
        <a:cs typeface="Source Sans Pr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ource Sans Pro Regular"/>
            <a:ea typeface="Source Sans Pro Regular"/>
            <a:cs typeface="Source Sans Pro Regular"/>
            <a:sym typeface="Source Sans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Source Sans Pro Bold"/>
            <a:ea typeface="Source Sans Pro Bold"/>
            <a:cs typeface="Source Sans Pro Bold"/>
            <a:sym typeface="Source Sans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2591</Words>
  <Application>Microsoft Macintosh PowerPoint</Application>
  <PresentationFormat>Custom</PresentationFormat>
  <Paragraphs>482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Avenir</vt:lpstr>
      <vt:lpstr>Gill Sans</vt:lpstr>
      <vt:lpstr>Helvetica</vt:lpstr>
      <vt:lpstr>Helvetica Light</vt:lpstr>
      <vt:lpstr>Menlo Regular</vt:lpstr>
      <vt:lpstr>Source Sans Pro Bold</vt:lpstr>
      <vt:lpstr>Source Sans Pro ExtraLight</vt:lpstr>
      <vt:lpstr>Source Sans Pro Light</vt:lpstr>
      <vt:lpstr>Source Sans Pro Regular</vt:lpstr>
      <vt:lpstr>SourceSansPro-SemiBold</vt:lpstr>
      <vt:lpstr>White</vt:lpstr>
      <vt:lpstr>Data Import with the tidyverse : : CHEAT SHEET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Import : : CHEAT SHEET </dc:title>
  <cp:lastModifiedBy>Averi Perny</cp:lastModifiedBy>
  <cp:revision>3</cp:revision>
  <dcterms:modified xsi:type="dcterms:W3CDTF">2021-08-16T19:24:26Z</dcterms:modified>
</cp:coreProperties>
</file>