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3970000" cy="1079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1pPr>
    <a:lvl2pPr marL="0" marR="0" indent="228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2pPr>
    <a:lvl3pPr marL="0" marR="0" indent="457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3pPr>
    <a:lvl4pPr marL="0" marR="0" indent="685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4pPr>
    <a:lvl5pPr marL="0" marR="0" indent="9144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5pPr>
    <a:lvl6pPr marL="0" marR="0" indent="11430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6pPr>
    <a:lvl7pPr marL="0" marR="0" indent="1371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7pPr>
    <a:lvl8pPr marL="0" marR="0" indent="1600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8pPr>
    <a:lvl9pPr marL="0" marR="0" indent="1828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9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ABFCF23-3B69-468F-B69F-88F6DE6A72F2}" styleName="Mittlere Formatvorlage 1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00"/>
    <p:restoredTop sz="94673"/>
  </p:normalViewPr>
  <p:slideViewPr>
    <p:cSldViewPr snapToGrid="0" snapToObjects="1">
      <p:cViewPr>
        <p:scale>
          <a:sx n="78" d="100"/>
          <a:sy n="78" d="100"/>
        </p:scale>
        <p:origin x="160" y="-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2669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364257" y="1918642"/>
            <a:ext cx="11241486" cy="3547071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5561210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>
            <a:spLocks noGrp="1"/>
          </p:cNvSpPr>
          <p:nvPr>
            <p:ph type="body" sz="quarter" idx="13"/>
          </p:nvPr>
        </p:nvSpPr>
        <p:spPr>
          <a:xfrm>
            <a:off x="1364257" y="6993681"/>
            <a:ext cx="11241486" cy="5080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>
              <a:lnSpc>
                <a:spcPct val="90000"/>
              </a:lnSpc>
              <a:buSzTx/>
              <a:buNone/>
              <a:defRPr sz="900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>
            <a:spLocks noGrp="1"/>
          </p:cNvSpPr>
          <p:nvPr>
            <p:ph type="body" sz="quarter" idx="14"/>
          </p:nvPr>
        </p:nvSpPr>
        <p:spPr>
          <a:xfrm>
            <a:off x="1364257" y="4742656"/>
            <a:ext cx="11241486" cy="736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SzTx/>
              <a:buNone/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158750"/>
            <a:ext cx="13964218" cy="1047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123472" indent="-123472">
              <a:defRPr sz="1000"/>
            </a:lvl1pPr>
            <a:lvl2pPr marL="567972" indent="-123472">
              <a:defRPr sz="1000"/>
            </a:lvl2pPr>
            <a:lvl3pPr marL="1012472" indent="-123472">
              <a:defRPr sz="1000"/>
            </a:lvl3pPr>
            <a:lvl4pPr marL="1456972" indent="-123472">
              <a:defRPr sz="1000"/>
            </a:lvl4pPr>
            <a:lvl5pPr marL="1901472" indent="-123472">
              <a:defRPr sz="1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725786" y="840878"/>
            <a:ext cx="10504786" cy="635744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364257" y="7375673"/>
            <a:ext cx="11241486" cy="152797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8958212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790156" y="10090546"/>
            <a:ext cx="376045" cy="38854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364257" y="3623964"/>
            <a:ext cx="11241486" cy="354707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7216923" y="840878"/>
            <a:ext cx="5729884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1023193" y="840878"/>
            <a:ext cx="5729884" cy="4283771"/>
          </a:xfrm>
          <a:prstGeom prst="rect">
            <a:avLst/>
          </a:prstGeom>
        </p:spPr>
        <p:txBody>
          <a:bodyPr anchor="b"/>
          <a:lstStyle>
            <a:lvl1pPr>
              <a:defRPr sz="3300"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023193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7216923" y="2955478"/>
            <a:ext cx="5729884" cy="67530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023193" y="2955478"/>
            <a:ext cx="5729884" cy="6753077"/>
          </a:xfrm>
          <a:prstGeom prst="rect">
            <a:avLst/>
          </a:prstGeom>
        </p:spPr>
        <p:txBody>
          <a:bodyPr/>
          <a:lstStyle>
            <a:lvl1pPr marL="146957" indent="-146957">
              <a:defRPr b="1"/>
            </a:lvl1pPr>
            <a:lvl2pPr marL="489857" indent="-146957">
              <a:defRPr b="1"/>
            </a:lvl2pPr>
            <a:lvl3pPr marL="832757" indent="-146957">
              <a:defRPr b="1"/>
            </a:lvl3pPr>
            <a:lvl4pPr marL="1175657" indent="-146957">
              <a:defRPr b="1"/>
            </a:lvl4pPr>
            <a:lvl5pPr marL="1518557" indent="-146957">
              <a:defRPr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1023193" y="1523007"/>
            <a:ext cx="11923614" cy="774898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half" idx="13"/>
          </p:nvPr>
        </p:nvSpPr>
        <p:spPr>
          <a:xfrm>
            <a:off x="1023193" y="1113730"/>
            <a:ext cx="5729884" cy="856754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7216923" y="5629423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quarter" idx="15"/>
          </p:nvPr>
        </p:nvSpPr>
        <p:spPr>
          <a:xfrm>
            <a:off x="7223603" y="1113730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023193" y="636240"/>
            <a:ext cx="11923614" cy="231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790156" y="10097368"/>
            <a:ext cx="376045" cy="388541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>
            <a:spAutoFit/>
          </a:bodyPr>
          <a:lstStyle>
            <a:lvl1pPr algn="ctr">
              <a:spcBef>
                <a:spcPts val="0"/>
              </a:spcBef>
              <a:defRPr sz="1800" b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xStyles>
    <p:titleStyle>
      <a:lvl1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1pPr>
      <a:lvl2pPr marL="0" marR="0" indent="228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2pPr>
      <a:lvl3pPr marL="0" marR="0" indent="457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3pPr>
      <a:lvl4pPr marL="0" marR="0" indent="685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4pPr>
      <a:lvl5pPr marL="0" marR="0" indent="9144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5pPr>
      <a:lvl6pPr marL="0" marR="0" indent="11430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6pPr>
      <a:lvl7pPr marL="0" marR="0" indent="1371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7pPr>
      <a:lvl8pPr marL="0" marR="0" indent="1600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8pPr>
      <a:lvl9pPr marL="0" marR="0" indent="1828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9pPr>
    </p:titleStyle>
    <p:bodyStyle>
      <a:lvl1pPr marL="148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1pPr>
      <a:lvl2pPr marL="592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2pPr>
      <a:lvl3pPr marL="1037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3pPr>
      <a:lvl4pPr marL="1481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4pPr>
      <a:lvl5pPr marL="1926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5pPr>
      <a:lvl6pPr marL="2370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6pPr>
      <a:lvl7pPr marL="2815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7pPr>
      <a:lvl8pPr marL="3259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8pPr>
      <a:lvl9pPr marL="3704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6F1AAE9F-10CD-1649-95DF-D2E37B2019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2862" y="8059891"/>
            <a:ext cx="3319913" cy="2109301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9A2746E7-42CF-DE46-9552-08793D83B5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3634" y="2353517"/>
            <a:ext cx="3918436" cy="2410993"/>
          </a:xfrm>
          <a:prstGeom prst="rect">
            <a:avLst/>
          </a:prstGeom>
        </p:spPr>
      </p:pic>
      <p:sp>
        <p:nvSpPr>
          <p:cNvPr id="312" name="Line"/>
          <p:cNvSpPr/>
          <p:nvPr/>
        </p:nvSpPr>
        <p:spPr>
          <a:xfrm flipV="1">
            <a:off x="224321" y="10518061"/>
            <a:ext cx="13500000" cy="9518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lang="en-AU"/>
          </a:p>
        </p:txBody>
      </p:sp>
      <p:sp>
        <p:nvSpPr>
          <p:cNvPr id="315" name="Square"/>
          <p:cNvSpPr/>
          <p:nvPr/>
        </p:nvSpPr>
        <p:spPr>
          <a:xfrm>
            <a:off x="1198395" y="6214625"/>
            <a:ext cx="355601" cy="355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lang="en-AU"/>
          </a:p>
        </p:txBody>
      </p:sp>
      <p:graphicFrame>
        <p:nvGraphicFramePr>
          <p:cNvPr id="317" name="Table"/>
          <p:cNvGraphicFramePr/>
          <p:nvPr>
            <p:extLst>
              <p:ext uri="{D42A27DB-BD31-4B8C-83A1-F6EECF244321}">
                <p14:modId xmlns:p14="http://schemas.microsoft.com/office/powerpoint/2010/main" val="357198873"/>
              </p:ext>
            </p:extLst>
          </p:nvPr>
        </p:nvGraphicFramePr>
        <p:xfrm>
          <a:off x="4680000" y="3609309"/>
          <a:ext cx="3918436" cy="3277974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266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1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4952">
                <a:tc>
                  <a:txBody>
                    <a:bodyPr/>
                    <a:lstStyle/>
                    <a:p>
                      <a:pPr indent="50800" algn="ctr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lang="de-DE" sz="11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Function</a:t>
                      </a:r>
                      <a:endParaRPr sz="11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50800" algn="ctr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lang="de-DE" sz="11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D</a:t>
                      </a:r>
                      <a:r>
                        <a:rPr sz="11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escription</a:t>
                      </a:r>
                      <a:endParaRPr sz="11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922">
                <a:tc>
                  <a:txBody>
                    <a:bodyPr/>
                    <a:lstStyle/>
                    <a:p>
                      <a:pPr marL="0" marR="0" indent="5080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 Semibold"/>
                          <a:cs typeface="Source Sans Pro Semibold"/>
                          <a:sym typeface="Source Sans Pro Semibold"/>
                        </a:rPr>
                        <a:t>    </a:t>
                      </a:r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 Semibold"/>
                          <a:cs typeface="Source Sans Pro Semibold"/>
                          <a:sym typeface="Source Sans Pro Semibold"/>
                        </a:rPr>
                        <a:t>na_interpolation</a:t>
                      </a:r>
                      <a:endParaRPr sz="11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Source Sans Pro Semibold"/>
                        <a:cs typeface="Source Sans Pro Semibold"/>
                        <a:sym typeface="Source Sans Pro Semibold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2532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/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cs typeface="Source Sans Pro"/>
                          <a:sym typeface="Helvetica Light"/>
                        </a:rPr>
                        <a:t>  Imputation </a:t>
                      </a:r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cs typeface="Source Sans Pro"/>
                          <a:sym typeface="Helvetica Light"/>
                        </a:rPr>
                        <a:t>by</a:t>
                      </a:r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cs typeface="Source Sans Pro"/>
                          <a:sym typeface="Helvetica Light"/>
                        </a:rPr>
                        <a:t> Interpolation</a:t>
                      </a:r>
                      <a:endParaRPr sz="11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Source Sans Pro"/>
                        <a:sym typeface="Source Sans Pro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2532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908">
                <a:tc>
                  <a:txBody>
                    <a:bodyPr/>
                    <a:lstStyle/>
                    <a:p>
                      <a:pPr marL="0" marR="0" indent="5080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 Semibold"/>
                          <a:sym typeface="Helvetica Light"/>
                        </a:rPr>
                        <a:t>na_kalman</a:t>
                      </a:r>
                      <a:endParaRPr lang="de-DE" sz="11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Source Sans Pro Semibold"/>
                        <a:sym typeface="Helvetica Light"/>
                      </a:endParaRPr>
                    </a:p>
                  </a:txBody>
                  <a:tcPr marL="123825" marR="123825" marT="57150" marB="57150" anchor="ctr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Imputation </a:t>
                      </a:r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by</a:t>
                      </a:r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 Kalman </a:t>
                      </a:r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Smoothing</a:t>
                      </a:r>
                      <a:endParaRPr lang="de-DE" sz="11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Source Sans Pro"/>
                        <a:sym typeface="Helvetica Light"/>
                      </a:endParaRPr>
                    </a:p>
                  </a:txBody>
                  <a:tcPr marL="123825" marR="123825" marT="57150" marB="57150" anchor="ctr">
                    <a:lnL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612">
                <a:tc>
                  <a:txBody>
                    <a:bodyPr/>
                    <a:lstStyle/>
                    <a:p>
                      <a:pPr marL="0" marR="0" indent="5080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 Semibold"/>
                          <a:sym typeface="Helvetica Light"/>
                        </a:rPr>
                        <a:t>na_locf</a:t>
                      </a:r>
                      <a:endParaRPr lang="de-DE" sz="11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Source Sans Pro Semibold"/>
                        <a:sym typeface="Helvetica Light"/>
                      </a:endParaRPr>
                    </a:p>
                  </a:txBody>
                  <a:tcPr marL="123825" marR="123825" marT="57150" marB="57150" anchor="ctr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Last Observation </a:t>
                      </a:r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Carried</a:t>
                      </a:r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 Forward</a:t>
                      </a:r>
                    </a:p>
                  </a:txBody>
                  <a:tcPr marL="123825" marR="123825" marT="57150" marB="57150" anchor="ctr">
                    <a:lnL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200514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indent="5080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 Semibold"/>
                          <a:sym typeface="Helvetica Light"/>
                        </a:rPr>
                        <a:t>na_ma</a:t>
                      </a:r>
                      <a:endParaRPr lang="de-DE" sz="11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Source Sans Pro Semibold"/>
                        <a:sym typeface="Helvetica Light"/>
                      </a:endParaRPr>
                    </a:p>
                  </a:txBody>
                  <a:tcPr marL="123825" marR="123825" marT="57150" marB="57150" anchor="ctr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Imputation </a:t>
                      </a:r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by</a:t>
                      </a:r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 </a:t>
                      </a:r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Moving</a:t>
                      </a:r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 Average</a:t>
                      </a:r>
                    </a:p>
                  </a:txBody>
                  <a:tcPr marL="123825" marR="123825" marT="57150" marB="57150" anchor="ctr">
                    <a:lnL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628803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indent="5080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 Semibold"/>
                          <a:sym typeface="Helvetica Light"/>
                        </a:rPr>
                        <a:t>na_mean</a:t>
                      </a:r>
                      <a:endParaRPr lang="de-DE" sz="11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Source Sans Pro Semibold"/>
                        <a:sym typeface="Helvetica Light"/>
                      </a:endParaRPr>
                    </a:p>
                  </a:txBody>
                  <a:tcPr marL="123825" marR="123825" marT="57150" marB="57150" anchor="ctr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Imputation </a:t>
                      </a:r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by</a:t>
                      </a:r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 </a:t>
                      </a:r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Mean</a:t>
                      </a:r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 Value</a:t>
                      </a:r>
                    </a:p>
                  </a:txBody>
                  <a:tcPr marL="123825" marR="123825" marT="57150" marB="57150" anchor="ctr">
                    <a:lnL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29511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indent="5080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 Semibold"/>
                          <a:cs typeface="Source Sans Pro"/>
                          <a:sym typeface="Helvetica Light"/>
                        </a:rPr>
                        <a:t>    </a:t>
                      </a:r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 Semibold"/>
                          <a:cs typeface="Source Sans Pro"/>
                          <a:sym typeface="Helvetica Light"/>
                        </a:rPr>
                        <a:t>na_random</a:t>
                      </a:r>
                      <a:endParaRPr sz="11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Source Sans Pro Semibold"/>
                        <a:cs typeface="Source Sans Pro Semibold"/>
                        <a:sym typeface="Source Sans Pro Semibold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Imputation </a:t>
                      </a:r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by</a:t>
                      </a:r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 Random Sample</a:t>
                      </a:r>
                    </a:p>
                  </a:txBody>
                  <a:tcPr marL="123825" marR="123825" marT="57150" marB="57150" anchor="ctr">
                    <a:lnL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690347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indent="5080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 Semibold"/>
                          <a:cs typeface="Source Sans Pro"/>
                          <a:sym typeface="Helvetica Light"/>
                        </a:rPr>
                        <a:t>    </a:t>
                      </a:r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 Semibold"/>
                          <a:cs typeface="Source Sans Pro"/>
                          <a:sym typeface="Helvetica Light"/>
                        </a:rPr>
                        <a:t>na_remove</a:t>
                      </a:r>
                      <a:endParaRPr sz="11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Source Sans Pro Semibold"/>
                        <a:cs typeface="Source Sans Pro Semibold"/>
                        <a:sym typeface="Source Sans Pro Semibold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Remove </a:t>
                      </a:r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Missing</a:t>
                      </a:r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 Values</a:t>
                      </a:r>
                    </a:p>
                  </a:txBody>
                  <a:tcPr marL="123825" marR="123825" marT="57150" marB="57150" anchor="ctr">
                    <a:lnL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264753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indent="5080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 Semibold"/>
                          <a:cs typeface="Source Sans Pro"/>
                          <a:sym typeface="Helvetica Light"/>
                        </a:rPr>
                        <a:t>    </a:t>
                      </a:r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 Semibold"/>
                          <a:cs typeface="Source Sans Pro"/>
                          <a:sym typeface="Helvetica Light"/>
                        </a:rPr>
                        <a:t>na_replace</a:t>
                      </a:r>
                      <a:endParaRPr sz="11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Source Sans Pro Semibold"/>
                        <a:cs typeface="Source Sans Pro Semibold"/>
                        <a:sym typeface="Source Sans Pro Semibold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Replace</a:t>
                      </a:r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 </a:t>
                      </a:r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Missing</a:t>
                      </a:r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 Values </a:t>
                      </a:r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by</a:t>
                      </a:r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 a </a:t>
                      </a:r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Defined</a:t>
                      </a:r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 Value</a:t>
                      </a:r>
                    </a:p>
                  </a:txBody>
                  <a:tcPr marL="123825" marR="123825" marT="57150" marB="57150" anchor="ctr">
                    <a:lnL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94825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indent="5080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 Semibold"/>
                          <a:cs typeface="Source Sans Pro"/>
                          <a:sym typeface="Helvetica Light"/>
                        </a:rPr>
                        <a:t>    </a:t>
                      </a:r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 Semibold"/>
                          <a:cs typeface="Source Sans Pro"/>
                          <a:sym typeface="Helvetica Light"/>
                        </a:rPr>
                        <a:t>na_seadec</a:t>
                      </a:r>
                      <a:endParaRPr sz="11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Source Sans Pro Semibold"/>
                        <a:cs typeface="Source Sans Pro Semibold"/>
                        <a:sym typeface="Source Sans Pro Semibold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Seasonally</a:t>
                      </a:r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 </a:t>
                      </a:r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Decomposed</a:t>
                      </a:r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 Imputation</a:t>
                      </a:r>
                    </a:p>
                  </a:txBody>
                  <a:tcPr marL="123825" marR="123825" marT="57150" marB="57150" anchor="ctr">
                    <a:lnL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821194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indent="5080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 Semibold"/>
                          <a:cs typeface="Source Sans Pro"/>
                          <a:sym typeface="Helvetica Light"/>
                        </a:rPr>
                        <a:t>    </a:t>
                      </a:r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 Semibold"/>
                          <a:cs typeface="Source Sans Pro"/>
                          <a:sym typeface="Helvetica Light"/>
                        </a:rPr>
                        <a:t>na_seasplit</a:t>
                      </a:r>
                      <a:endParaRPr sz="11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Source Sans Pro Semibold"/>
                        <a:cs typeface="Source Sans Pro Semibold"/>
                        <a:sym typeface="Source Sans Pro Semibold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chemeClr val="bg1">
                        <a:alpha val="25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Seasonally</a:t>
                      </a:r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 </a:t>
                      </a:r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Splitted</a:t>
                      </a:r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Helvetica Light"/>
                        </a:rPr>
                        <a:t> Imputation</a:t>
                      </a:r>
                    </a:p>
                  </a:txBody>
                  <a:tcPr marL="123825" marR="123825" marT="57150" marB="57150" anchor="ctr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chemeClr val="bg1">
                        <a:alpha val="25117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18" name="Line"/>
          <p:cNvSpPr/>
          <p:nvPr/>
        </p:nvSpPr>
        <p:spPr>
          <a:xfrm flipV="1">
            <a:off x="9180000" y="1440000"/>
            <a:ext cx="3097217" cy="5029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lang="en-AU"/>
          </a:p>
        </p:txBody>
      </p:sp>
      <p:sp>
        <p:nvSpPr>
          <p:cNvPr id="319" name="Basics"/>
          <p:cNvSpPr txBox="1"/>
          <p:nvPr/>
        </p:nvSpPr>
        <p:spPr>
          <a:xfrm>
            <a:off x="324000" y="1548000"/>
            <a:ext cx="1032334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AU" dirty="0"/>
              <a:t>Mission</a:t>
            </a:r>
          </a:p>
        </p:txBody>
      </p:sp>
      <p:sp>
        <p:nvSpPr>
          <p:cNvPr id="322" name="RStudio® is a trademark of RStudio, Inc.  •  CC BY SA Your Name •  your@email.com  •  844-448-1212 • your.website.com •  Learn more at webpage or vignette   •  package version  0.5.0 •  Updated: 2017-01"/>
          <p:cNvSpPr txBox="1"/>
          <p:nvPr/>
        </p:nvSpPr>
        <p:spPr>
          <a:xfrm>
            <a:off x="354952" y="10542175"/>
            <a:ext cx="13500000" cy="234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 sz="900" b="0">
                <a:solidFill>
                  <a:srgbClr val="000000"/>
                </a:solidFill>
              </a:defRPr>
            </a:pPr>
            <a:r>
              <a:rPr lang="en-AU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CC BY-SA      •      Steffen Moritz      •      </a:t>
            </a:r>
            <a:r>
              <a:rPr lang="en-AU" sz="900" b="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steffen.moritz@gmail.com</a:t>
            </a:r>
            <a:r>
              <a:rPr lang="en-AU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     </a:t>
            </a:r>
            <a:r>
              <a:rPr lang="en-AU" sz="800" b="0" dirty="0">
                <a:solidFill>
                  <a:schemeClr val="bg1">
                    <a:lumMod val="50000"/>
                  </a:schemeClr>
                </a:solidFill>
              </a:rPr>
              <a:t> • </a:t>
            </a:r>
            <a:r>
              <a:rPr lang="en-AU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      https://github.com/SteffenMoritz/</a:t>
            </a:r>
            <a:r>
              <a:rPr lang="en-AU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imputeTS</a:t>
            </a:r>
            <a:r>
              <a:rPr lang="en-AU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package version  3.1      •       Updated: July 2020</a:t>
            </a:r>
          </a:p>
        </p:txBody>
      </p:sp>
      <p:sp>
        <p:nvSpPr>
          <p:cNvPr id="323" name="Thank you for making a new cheatsheet for R! These cheatsheets have an important job:"/>
          <p:cNvSpPr txBox="1"/>
          <p:nvPr/>
        </p:nvSpPr>
        <p:spPr>
          <a:xfrm>
            <a:off x="324000" y="1980000"/>
            <a:ext cx="3780000" cy="387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</a:defRPr>
            </a:pPr>
            <a:r>
              <a:rPr lang="en-AU" b="1" dirty="0">
                <a:latin typeface="+mn-lt"/>
              </a:rPr>
              <a:t>Missing Data </a:t>
            </a:r>
            <a:r>
              <a:rPr lang="en-AU" dirty="0">
                <a:latin typeface="+mn-lt"/>
              </a:rPr>
              <a:t>is nearly everywhere. Also in time series, especially in sensor recordings missing data is common.</a:t>
            </a:r>
          </a:p>
        </p:txBody>
      </p:sp>
      <p:sp>
        <p:nvSpPr>
          <p:cNvPr id="324" name="Cheatsheets make it easy for R users…"/>
          <p:cNvSpPr txBox="1"/>
          <p:nvPr/>
        </p:nvSpPr>
        <p:spPr>
          <a:xfrm>
            <a:off x="324000" y="2484000"/>
            <a:ext cx="3657596" cy="235813"/>
          </a:xfrm>
          <a:prstGeom prst="rect">
            <a:avLst/>
          </a:prstGeom>
          <a:ln>
            <a:noFill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2700" tIns="12700" rIns="12700" bIns="12700" anchor="ctr"/>
          <a:lstStyle/>
          <a:p>
            <a:pPr algn="ctr">
              <a:lnSpc>
                <a:spcPct val="9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r>
              <a:rPr lang="en-AU" sz="1300" i="1" dirty="0" err="1">
                <a:solidFill>
                  <a:schemeClr val="tx1"/>
                </a:solidFill>
                <a:ea typeface="+mj-ea"/>
              </a:rPr>
              <a:t>imputeTS</a:t>
            </a:r>
            <a:r>
              <a:rPr lang="en-AU" sz="1300" b="0" i="1" dirty="0">
                <a:solidFill>
                  <a:schemeClr val="tx1"/>
                </a:solidFill>
                <a:ea typeface="+mj-ea"/>
              </a:rPr>
              <a:t>  helps you with your missing data problems.</a:t>
            </a:r>
          </a:p>
        </p:txBody>
      </p:sp>
      <p:sp>
        <p:nvSpPr>
          <p:cNvPr id="326" name="Manipulate Variables"/>
          <p:cNvSpPr txBox="1"/>
          <p:nvPr/>
        </p:nvSpPr>
        <p:spPr>
          <a:xfrm>
            <a:off x="9180000" y="1556604"/>
            <a:ext cx="3433632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AU" dirty="0"/>
              <a:t>Imputation Analysis Plots</a:t>
            </a:r>
          </a:p>
        </p:txBody>
      </p:sp>
      <p:sp>
        <p:nvSpPr>
          <p:cNvPr id="330" name="Line"/>
          <p:cNvSpPr/>
          <p:nvPr/>
        </p:nvSpPr>
        <p:spPr>
          <a:xfrm>
            <a:off x="323328" y="1476000"/>
            <a:ext cx="3780000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lang="en-AU"/>
          </a:p>
        </p:txBody>
      </p:sp>
      <p:sp>
        <p:nvSpPr>
          <p:cNvPr id="334" name="Three Column Layout: : CHEAT SHEET"/>
          <p:cNvSpPr txBox="1">
            <a:spLocks noGrp="1"/>
          </p:cNvSpPr>
          <p:nvPr>
            <p:ph type="title"/>
          </p:nvPr>
        </p:nvSpPr>
        <p:spPr>
          <a:xfrm>
            <a:off x="275721" y="494527"/>
            <a:ext cx="11603059" cy="803346"/>
          </a:xfrm>
          <a:prstGeom prst="rect">
            <a:avLst/>
          </a:prstGeom>
          <a:noFill/>
        </p:spPr>
        <p:txBody>
          <a:bodyPr lIns="0" tIns="0" rIns="0" bIns="0" anchor="t">
            <a:normAutofit fontScale="90000"/>
          </a:bodyPr>
          <a:lstStyle/>
          <a:p>
            <a:r>
              <a:rPr lang="en-AU" sz="4400">
                <a:solidFill>
                  <a:schemeClr val="bg1">
                    <a:lumMod val="50000"/>
                  </a:schemeClr>
                </a:solidFill>
                <a:latin typeface="Source Sans Pro Semibold"/>
                <a:ea typeface="Source Sans Pro Semibold"/>
                <a:cs typeface="Source Sans Pro Semibold"/>
              </a:rPr>
              <a:t>Time Series Imputation with imputeTS</a:t>
            </a:r>
            <a:r>
              <a:rPr lang="en-AU" sz="4000">
                <a:latin typeface="Source Sans Pro Semibold"/>
                <a:ea typeface="Source Sans Pro Semibold"/>
                <a:cs typeface="Source Sans Pro Semibold"/>
              </a:rPr>
              <a:t>: </a:t>
            </a:r>
            <a:r>
              <a:rPr lang="en-AU" sz="4000">
                <a:solidFill>
                  <a:schemeClr val="tx1"/>
                </a:solidFill>
                <a:latin typeface="Source Sans Pro Semibold"/>
                <a:ea typeface="Source Sans Pro Semibold"/>
                <a:cs typeface="Source Sans Pro Semibold"/>
              </a:rPr>
              <a:t>: </a:t>
            </a:r>
            <a:r>
              <a:rPr lang="en-AU" sz="3300">
                <a:solidFill>
                  <a:schemeClr val="tx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CHEAT SHEET</a:t>
            </a:r>
            <a:r>
              <a:rPr lang="en-AU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35" name="Use a layout that flows and makes it easy to zero in on specific topics."/>
          <p:cNvSpPr txBox="1"/>
          <p:nvPr/>
        </p:nvSpPr>
        <p:spPr>
          <a:xfrm>
            <a:off x="485588" y="3858475"/>
            <a:ext cx="2696834" cy="387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152400" indent="-15240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buAutoNum type="arabicPeriod"/>
              <a:defRPr b="0">
                <a:solidFill>
                  <a:srgbClr val="000000"/>
                </a:solidFill>
              </a:defRPr>
            </a:pPr>
            <a:r>
              <a:rPr lang="en-AU" dirty="0"/>
              <a:t>Imputation Functions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AU" dirty="0"/>
          </a:p>
        </p:txBody>
      </p:sp>
      <p:sp>
        <p:nvSpPr>
          <p:cNvPr id="336" name="Use visualizations to explain concepts quickly and concisely."/>
          <p:cNvSpPr txBox="1"/>
          <p:nvPr/>
        </p:nvSpPr>
        <p:spPr>
          <a:xfrm>
            <a:off x="485588" y="4509312"/>
            <a:ext cx="2407514" cy="2006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152400" indent="-15240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buAutoNum type="arabicPeriod" startAt="2"/>
              <a:defRPr b="0">
                <a:solidFill>
                  <a:srgbClr val="000000"/>
                </a:solidFill>
              </a:defRPr>
            </a:pPr>
            <a:r>
              <a:rPr lang="en-AU" dirty="0"/>
              <a:t>Missing Data Visualizations</a:t>
            </a:r>
          </a:p>
        </p:txBody>
      </p:sp>
      <p:sp>
        <p:nvSpPr>
          <p:cNvPr id="337" name="Use visual elements to make the sheet scannable."/>
          <p:cNvSpPr txBox="1"/>
          <p:nvPr/>
        </p:nvSpPr>
        <p:spPr>
          <a:xfrm>
            <a:off x="486000" y="5193625"/>
            <a:ext cx="2426503" cy="2587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152400" indent="-15240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buAutoNum type="arabicPeriod" startAt="3"/>
              <a:defRPr b="0">
                <a:solidFill>
                  <a:srgbClr val="000000"/>
                </a:solidFill>
              </a:defRPr>
            </a:pPr>
            <a:r>
              <a:rPr lang="en-AU" dirty="0"/>
              <a:t>Stats and Datasets</a:t>
            </a:r>
          </a:p>
        </p:txBody>
      </p:sp>
      <p:sp>
        <p:nvSpPr>
          <p:cNvPr id="340" name="Line"/>
          <p:cNvSpPr/>
          <p:nvPr/>
        </p:nvSpPr>
        <p:spPr>
          <a:xfrm flipV="1">
            <a:off x="4679999" y="1476000"/>
            <a:ext cx="3960000" cy="9517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lang="en-AU"/>
          </a:p>
        </p:txBody>
      </p:sp>
      <p:sp>
        <p:nvSpPr>
          <p:cNvPr id="359" name="Line"/>
          <p:cNvSpPr/>
          <p:nvPr/>
        </p:nvSpPr>
        <p:spPr>
          <a:xfrm>
            <a:off x="9179999" y="5367342"/>
            <a:ext cx="4320000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lang="en-AU"/>
          </a:p>
        </p:txBody>
      </p:sp>
      <p:sp>
        <p:nvSpPr>
          <p:cNvPr id="364" name="FONTS"/>
          <p:cNvSpPr txBox="1"/>
          <p:nvPr/>
        </p:nvSpPr>
        <p:spPr>
          <a:xfrm>
            <a:off x="4680000" y="3384652"/>
            <a:ext cx="1875513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n-AU" dirty="0"/>
              <a:t>List of available Algorithms</a:t>
            </a:r>
          </a:p>
        </p:txBody>
      </p:sp>
      <p:sp>
        <p:nvSpPr>
          <p:cNvPr id="378" name="TABLES"/>
          <p:cNvSpPr txBox="1"/>
          <p:nvPr/>
        </p:nvSpPr>
        <p:spPr>
          <a:xfrm>
            <a:off x="9180000" y="9473958"/>
            <a:ext cx="674865" cy="21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rPr lang="en-AU" dirty="0"/>
              <a:t>CITATION</a:t>
            </a:r>
          </a:p>
        </p:txBody>
      </p:sp>
      <p:sp>
        <p:nvSpPr>
          <p:cNvPr id="381" name="Where possible, use code that works when run."/>
          <p:cNvSpPr txBox="1"/>
          <p:nvPr/>
        </p:nvSpPr>
        <p:spPr>
          <a:xfrm>
            <a:off x="9180000" y="5730646"/>
            <a:ext cx="4282324" cy="4426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4570" tIns="54570" rIns="54570" bIns="54570" anchor="ctr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AU" dirty="0">
                <a:latin typeface="+mn-lt"/>
                <a:ea typeface="Source Sans Pro"/>
                <a:cs typeface="Source Sans Pro"/>
                <a:sym typeface="Source Sans Pro"/>
              </a:rPr>
              <a:t>The functions also work well in tidy style pipe workflows. Here an example of first using imputation and later forecasting and plotting. </a:t>
            </a:r>
          </a:p>
        </p:txBody>
      </p:sp>
      <p:sp>
        <p:nvSpPr>
          <p:cNvPr id="382" name="Logistics"/>
          <p:cNvSpPr txBox="1"/>
          <p:nvPr/>
        </p:nvSpPr>
        <p:spPr>
          <a:xfrm>
            <a:off x="4680000" y="1548000"/>
            <a:ext cx="1535677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AU" dirty="0"/>
              <a:t>Imputation</a:t>
            </a:r>
          </a:p>
        </p:txBody>
      </p:sp>
      <p:sp>
        <p:nvSpPr>
          <p:cNvPr id="383" name="Useful Elements"/>
          <p:cNvSpPr txBox="1"/>
          <p:nvPr/>
        </p:nvSpPr>
        <p:spPr>
          <a:xfrm>
            <a:off x="9180000" y="5439342"/>
            <a:ext cx="1433085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AU" dirty="0"/>
              <a:t>Workflows</a:t>
            </a:r>
          </a:p>
        </p:txBody>
      </p:sp>
      <p:pic>
        <p:nvPicPr>
          <p:cNvPr id="2" name="Bild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3433" y="14591"/>
            <a:ext cx="1593470" cy="1839973"/>
          </a:xfrm>
          <a:prstGeom prst="rect">
            <a:avLst/>
          </a:prstGeom>
        </p:spPr>
      </p:pic>
      <p:sp>
        <p:nvSpPr>
          <p:cNvPr id="145" name="Useful Elements">
            <a:extLst>
              <a:ext uri="{FF2B5EF4-FFF2-40B4-BE49-F238E27FC236}">
                <a16:creationId xmlns:a16="http://schemas.microsoft.com/office/drawing/2014/main" id="{476E5553-6E51-214D-B671-730E274BCA44}"/>
              </a:ext>
            </a:extLst>
          </p:cNvPr>
          <p:cNvSpPr txBox="1"/>
          <p:nvPr/>
        </p:nvSpPr>
        <p:spPr>
          <a:xfrm>
            <a:off x="9180000" y="7416000"/>
            <a:ext cx="1192634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AU" dirty="0"/>
              <a:t>Datasets</a:t>
            </a:r>
          </a:p>
        </p:txBody>
      </p:sp>
      <p:graphicFrame>
        <p:nvGraphicFramePr>
          <p:cNvPr id="146" name="Table">
            <a:extLst>
              <a:ext uri="{FF2B5EF4-FFF2-40B4-BE49-F238E27FC236}">
                <a16:creationId xmlns:a16="http://schemas.microsoft.com/office/drawing/2014/main" id="{1434A33C-D9EB-F54C-9DBC-974B996F6A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4061681"/>
              </p:ext>
            </p:extLst>
          </p:nvPr>
        </p:nvGraphicFramePr>
        <p:xfrm>
          <a:off x="9180000" y="8026552"/>
          <a:ext cx="3995804" cy="1327275"/>
        </p:xfrm>
        <a:graphic>
          <a:graphicData uri="http://schemas.openxmlformats.org/drawingml/2006/table">
            <a:tbl>
              <a:tblPr firstRow="1">
                <a:tableStyleId>{C7B018BB-80A7-4F77-B60F-C8B233D01FF8}</a:tableStyleId>
              </a:tblPr>
              <a:tblGrid>
                <a:gridCol w="1110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5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365">
                <a:tc>
                  <a:txBody>
                    <a:bodyPr/>
                    <a:lstStyle/>
                    <a:p>
                      <a:pPr indent="50800" algn="l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lang="de-DE" sz="11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Function</a:t>
                      </a:r>
                      <a:endParaRPr sz="11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0" marR="0" marT="0" marB="0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50800" algn="l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lang="de-DE" sz="11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D</a:t>
                      </a:r>
                      <a:r>
                        <a:rPr sz="11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escription</a:t>
                      </a:r>
                      <a:endParaRPr sz="11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0" marR="0" marT="0" marB="0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043">
                <a:tc>
                  <a:txBody>
                    <a:bodyPr/>
                    <a:lstStyle/>
                    <a:p>
                      <a:pPr indent="50800" algn="l" defTabSz="914400"/>
                      <a:r>
                        <a:rPr lang="de-DE" sz="1100" b="0" dirty="0" err="1">
                          <a:latin typeface="+mn-lt"/>
                          <a:ea typeface="Source Sans Pro Semibold"/>
                          <a:cs typeface="Source Sans Pro Semibold"/>
                          <a:sym typeface="Source Sans Pro Semibold"/>
                        </a:rPr>
                        <a:t>tsAirgap</a:t>
                      </a:r>
                      <a:endParaRPr lang="de-DE" sz="1100" b="0" dirty="0">
                        <a:latin typeface="+mn-lt"/>
                        <a:ea typeface="Source Sans Pro Semibold"/>
                        <a:cs typeface="Source Sans Pro Semibold"/>
                        <a:sym typeface="Source Sans Pro Semibold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chemeClr val="accent6">
                        <a:lumMod val="60000"/>
                        <a:lumOff val="40000"/>
                        <a:alpha val="2532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63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 err="1">
                          <a:latin typeface="+mn-lt"/>
                          <a:sym typeface="Source Sans Pro"/>
                        </a:rPr>
                        <a:t>Monthly</a:t>
                      </a:r>
                      <a:r>
                        <a:rPr lang="de-DE" sz="1100" dirty="0">
                          <a:latin typeface="+mn-lt"/>
                          <a:sym typeface="Source Sans Pro"/>
                        </a:rPr>
                        <a:t> </a:t>
                      </a:r>
                      <a:r>
                        <a:rPr lang="de-DE" sz="1100" dirty="0" err="1">
                          <a:latin typeface="+mn-lt"/>
                          <a:sym typeface="Source Sans Pro"/>
                        </a:rPr>
                        <a:t>totals</a:t>
                      </a:r>
                      <a:r>
                        <a:rPr lang="de-DE" sz="1100" dirty="0">
                          <a:latin typeface="+mn-lt"/>
                          <a:sym typeface="Source Sans Pro"/>
                        </a:rPr>
                        <a:t> </a:t>
                      </a:r>
                      <a:r>
                        <a:rPr lang="de-DE" sz="1100" dirty="0" err="1">
                          <a:latin typeface="+mn-lt"/>
                          <a:sym typeface="Source Sans Pro"/>
                        </a:rPr>
                        <a:t>of</a:t>
                      </a:r>
                      <a:r>
                        <a:rPr lang="de-DE" sz="1100" dirty="0">
                          <a:latin typeface="+mn-lt"/>
                          <a:sym typeface="Source Sans Pro"/>
                        </a:rPr>
                        <a:t> international </a:t>
                      </a:r>
                      <a:r>
                        <a:rPr lang="de-DE" sz="1100" dirty="0" err="1">
                          <a:latin typeface="+mn-lt"/>
                          <a:sym typeface="Source Sans Pro"/>
                        </a:rPr>
                        <a:t>airline</a:t>
                      </a:r>
                      <a:r>
                        <a:rPr lang="de-DE" sz="1100" dirty="0">
                          <a:latin typeface="+mn-lt"/>
                          <a:sym typeface="Source Sans Pro"/>
                        </a:rPr>
                        <a:t> </a:t>
                      </a:r>
                      <a:r>
                        <a:rPr lang="de-DE" sz="1100" dirty="0" err="1">
                          <a:latin typeface="+mn-lt"/>
                          <a:sym typeface="Source Sans Pro"/>
                        </a:rPr>
                        <a:t>passengers</a:t>
                      </a:r>
                      <a:r>
                        <a:rPr lang="de-DE" sz="1100" dirty="0">
                          <a:latin typeface="+mn-lt"/>
                          <a:sym typeface="Source Sans Pro"/>
                        </a:rPr>
                        <a:t>.</a:t>
                      </a:r>
                    </a:p>
                    <a:p>
                      <a:pPr marL="0" marR="0" indent="63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>
                          <a:latin typeface="+mn-lt"/>
                          <a:sym typeface="Source Sans Pro"/>
                        </a:rPr>
                        <a:t>144 </a:t>
                      </a:r>
                      <a:r>
                        <a:rPr lang="de-DE" sz="1100" dirty="0" err="1">
                          <a:latin typeface="+mn-lt"/>
                          <a:sym typeface="Source Sans Pro"/>
                        </a:rPr>
                        <a:t>Observations</a:t>
                      </a:r>
                      <a:r>
                        <a:rPr lang="de-DE" sz="1100" dirty="0">
                          <a:latin typeface="+mn-lt"/>
                          <a:sym typeface="Source Sans Pro"/>
                        </a:rPr>
                        <a:t> / 13 NAs</a:t>
                      </a:r>
                      <a:endParaRPr sz="1100" dirty="0">
                        <a:latin typeface="+mn-lt"/>
                        <a:sym typeface="Source Sans Pro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chemeClr val="accent6">
                        <a:lumMod val="60000"/>
                        <a:lumOff val="40000"/>
                        <a:alpha val="2532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587">
                <a:tc>
                  <a:txBody>
                    <a:bodyPr/>
                    <a:lstStyle/>
                    <a:p>
                      <a:pPr indent="50800" algn="l" defTabSz="914400"/>
                      <a:r>
                        <a:rPr lang="de-DE" sz="1100" b="0" i="0" dirty="0">
                          <a:latin typeface="+mn-lt"/>
                          <a:ea typeface="Source Sans Pro Semibold"/>
                          <a:cs typeface="Source Sans Pro Semibold"/>
                          <a:sym typeface="Source Sans Pro Semibold"/>
                        </a:rPr>
                        <a:t>tsNH4</a:t>
                      </a:r>
                      <a:endParaRPr sz="1100" b="0" i="0" dirty="0">
                        <a:latin typeface="+mn-lt"/>
                        <a:ea typeface="Source Sans Pro Semibold"/>
                        <a:cs typeface="Source Sans Pro Semibold"/>
                        <a:sym typeface="Source Sans Pro Semibold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63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Source Sans Pro"/>
                        </a:rPr>
                        <a:t>NH4 </a:t>
                      </a:r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Source Sans Pro"/>
                        </a:rPr>
                        <a:t>concentration</a:t>
                      </a:r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Source Sans Pro"/>
                        </a:rPr>
                        <a:t> in a </a:t>
                      </a:r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Source Sans Pro"/>
                        </a:rPr>
                        <a:t>wastewater</a:t>
                      </a:r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Source Sans Pro"/>
                        </a:rPr>
                        <a:t> </a:t>
                      </a:r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Source Sans Pro"/>
                        </a:rPr>
                        <a:t>system</a:t>
                      </a:r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Source Sans Pro"/>
                        </a:rPr>
                        <a:t>.</a:t>
                      </a:r>
                    </a:p>
                    <a:p>
                      <a:pPr marL="0" marR="0" indent="63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Source Sans Pro"/>
                        </a:rPr>
                        <a:t>3552 </a:t>
                      </a:r>
                      <a:r>
                        <a:rPr lang="de-DE" sz="11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Source Sans Pro"/>
                        </a:rPr>
                        <a:t>observations</a:t>
                      </a:r>
                      <a:r>
                        <a:rPr lang="de-DE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+mn-lt"/>
                          <a:ea typeface="Source Sans Pro"/>
                          <a:sym typeface="Source Sans Pro"/>
                        </a:rPr>
                        <a:t> / 883 NAs</a:t>
                      </a:r>
                      <a:endParaRPr sz="11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+mn-lt"/>
                        <a:ea typeface="Source Sans Pro"/>
                        <a:sym typeface="Source Sans Pro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675">
                <a:tc>
                  <a:txBody>
                    <a:bodyPr/>
                    <a:lstStyle/>
                    <a:p>
                      <a:pPr indent="50800" algn="l" defTabSz="914400"/>
                      <a:r>
                        <a:rPr lang="de-DE" sz="1100" dirty="0" err="1">
                          <a:latin typeface="+mn-lt"/>
                          <a:ea typeface="Source Sans Pro Semibold"/>
                          <a:cs typeface="Source Sans Pro Semibold"/>
                          <a:sym typeface="Source Sans Pro Semibold"/>
                        </a:rPr>
                        <a:t>tsHeating</a:t>
                      </a:r>
                      <a:endParaRPr sz="1100" dirty="0">
                        <a:latin typeface="+mn-lt"/>
                        <a:ea typeface="Source Sans Pro Semibold"/>
                        <a:cs typeface="Source Sans Pro Semibold"/>
                        <a:sym typeface="Source Sans Pro Semibold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chemeClr val="accent6">
                        <a:lumMod val="60000"/>
                        <a:lumOff val="40000"/>
                        <a:alpha val="25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/>
                      <a:r>
                        <a:rPr lang="de-DE" sz="1100" dirty="0">
                          <a:latin typeface="+mn-lt"/>
                          <a:sym typeface="Source Sans Pro"/>
                        </a:rPr>
                        <a:t>A </a:t>
                      </a:r>
                      <a:r>
                        <a:rPr lang="de-DE" sz="1100" dirty="0" err="1">
                          <a:latin typeface="+mn-lt"/>
                          <a:sym typeface="Source Sans Pro"/>
                        </a:rPr>
                        <a:t>heating</a:t>
                      </a:r>
                      <a:r>
                        <a:rPr lang="de-DE" sz="1100" dirty="0">
                          <a:latin typeface="+mn-lt"/>
                          <a:sym typeface="Source Sans Pro"/>
                        </a:rPr>
                        <a:t> </a:t>
                      </a:r>
                      <a:r>
                        <a:rPr lang="de-DE" sz="1100" dirty="0" err="1">
                          <a:latin typeface="+mn-lt"/>
                          <a:sym typeface="Source Sans Pro"/>
                        </a:rPr>
                        <a:t>systems</a:t>
                      </a:r>
                      <a:r>
                        <a:rPr lang="de-DE" sz="1100" dirty="0">
                          <a:latin typeface="+mn-lt"/>
                          <a:sym typeface="Source Sans Pro"/>
                        </a:rPr>
                        <a:t> </a:t>
                      </a:r>
                      <a:r>
                        <a:rPr lang="de-DE" sz="1100" dirty="0" err="1">
                          <a:latin typeface="+mn-lt"/>
                          <a:sym typeface="Source Sans Pro"/>
                        </a:rPr>
                        <a:t>supply</a:t>
                      </a:r>
                      <a:r>
                        <a:rPr lang="de-DE" sz="1100" dirty="0">
                          <a:latin typeface="+mn-lt"/>
                          <a:sym typeface="Source Sans Pro"/>
                        </a:rPr>
                        <a:t> </a:t>
                      </a:r>
                      <a:r>
                        <a:rPr lang="de-DE" sz="1100" dirty="0" err="1">
                          <a:latin typeface="+mn-lt"/>
                          <a:sym typeface="Source Sans Pro"/>
                        </a:rPr>
                        <a:t>temperature</a:t>
                      </a:r>
                      <a:r>
                        <a:rPr lang="de-DE" sz="1100" dirty="0">
                          <a:latin typeface="+mn-lt"/>
                          <a:sym typeface="Source Sans Pro"/>
                        </a:rPr>
                        <a:t>.      </a:t>
                      </a:r>
                    </a:p>
                    <a:p>
                      <a:pPr indent="63500" algn="l" defTabSz="914400"/>
                      <a:r>
                        <a:rPr lang="de-DE" sz="1100" dirty="0">
                          <a:latin typeface="+mn-lt"/>
                          <a:sym typeface="Source Sans Pro"/>
                        </a:rPr>
                        <a:t>606837 </a:t>
                      </a:r>
                      <a:r>
                        <a:rPr lang="de-DE" sz="1100" dirty="0" err="1">
                          <a:latin typeface="+mn-lt"/>
                          <a:sym typeface="Source Sans Pro"/>
                        </a:rPr>
                        <a:t>observations</a:t>
                      </a:r>
                      <a:r>
                        <a:rPr lang="de-DE" sz="1100" dirty="0">
                          <a:latin typeface="+mn-lt"/>
                          <a:sym typeface="Source Sans Pro"/>
                        </a:rPr>
                        <a:t> / 57391 NAs</a:t>
                      </a:r>
                      <a:endParaRPr sz="1100" dirty="0">
                        <a:latin typeface="+mn-lt"/>
                        <a:sym typeface="Source Sans Pro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chemeClr val="accent6">
                        <a:lumMod val="60000"/>
                        <a:lumOff val="40000"/>
                        <a:alpha val="25117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7" name="ggplot(mpg, aes(hwy, cty)) +…">
            <a:extLst>
              <a:ext uri="{FF2B5EF4-FFF2-40B4-BE49-F238E27FC236}">
                <a16:creationId xmlns:a16="http://schemas.microsoft.com/office/drawing/2014/main" id="{078082E4-B0D1-AA45-9AFD-5C0FB245F791}"/>
              </a:ext>
            </a:extLst>
          </p:cNvPr>
          <p:cNvSpPr txBox="1"/>
          <p:nvPr/>
        </p:nvSpPr>
        <p:spPr>
          <a:xfrm>
            <a:off x="9252000" y="6275438"/>
            <a:ext cx="3066646" cy="838610"/>
          </a:xfrm>
          <a:prstGeom prst="rect">
            <a:avLst/>
          </a:prstGeom>
          <a:solidFill>
            <a:srgbClr val="FFFFFF"/>
          </a:solidFill>
          <a:ln w="12700">
            <a:solidFill>
              <a:srgbClr val="649FD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4570" tIns="54570" rIns="54570" bIns="54570" anchor="ctr">
            <a:spAutoFit/>
          </a:bodyPr>
          <a:lstStyle/>
          <a:p>
            <a:r>
              <a:rPr lang="en-AU" sz="1100" b="0" dirty="0">
                <a:solidFill>
                  <a:srgbClr val="000000"/>
                </a:solidFill>
                <a:latin typeface="Source Code Pro" panose="020B0509030403020204" pitchFamily="49" charset="0"/>
                <a:ea typeface="Source Code Pro" panose="020B0509030403020204" pitchFamily="49" charset="0"/>
                <a:cs typeface="Menlo"/>
              </a:rPr>
              <a:t>library(“forecast”)</a:t>
            </a:r>
          </a:p>
          <a:p>
            <a:r>
              <a:rPr lang="en-AU" sz="1100" b="0" dirty="0" err="1">
                <a:solidFill>
                  <a:srgbClr val="000000"/>
                </a:solidFill>
                <a:latin typeface="Source Code Pro" panose="020B0509030403020204" pitchFamily="49" charset="0"/>
                <a:ea typeface="Source Code Pro" panose="020B0509030403020204" pitchFamily="49" charset="0"/>
                <a:cs typeface="Menlo"/>
              </a:rPr>
              <a:t>tsAirgap</a:t>
            </a:r>
            <a:r>
              <a:rPr lang="en-AU" sz="1100" b="0" dirty="0">
                <a:solidFill>
                  <a:srgbClr val="000000"/>
                </a:solidFill>
                <a:latin typeface="Source Code Pro" panose="020B0509030403020204" pitchFamily="49" charset="0"/>
                <a:ea typeface="Source Code Pro" panose="020B0509030403020204" pitchFamily="49" charset="0"/>
                <a:cs typeface="Menlo"/>
              </a:rPr>
              <a:t> %&gt;% </a:t>
            </a:r>
            <a:r>
              <a:rPr lang="en-AU" sz="1100" b="0" dirty="0" err="1">
                <a:solidFill>
                  <a:srgbClr val="000000"/>
                </a:solidFill>
                <a:latin typeface="Source Code Pro" panose="020B0509030403020204" pitchFamily="49" charset="0"/>
                <a:ea typeface="Source Code Pro" panose="020B0509030403020204" pitchFamily="49" charset="0"/>
                <a:cs typeface="Menlo"/>
              </a:rPr>
              <a:t>na_interpolation</a:t>
            </a:r>
            <a:r>
              <a:rPr lang="en-AU" sz="1100" b="0" dirty="0">
                <a:solidFill>
                  <a:srgbClr val="000000"/>
                </a:solidFill>
                <a:latin typeface="Source Code Pro" panose="020B0509030403020204" pitchFamily="49" charset="0"/>
                <a:ea typeface="Source Code Pro" panose="020B0509030403020204" pitchFamily="49" charset="0"/>
                <a:cs typeface="Menlo"/>
              </a:rPr>
              <a:t>() %&gt;% </a:t>
            </a:r>
            <a:r>
              <a:rPr lang="en-AU" sz="1100" b="0" dirty="0" err="1">
                <a:solidFill>
                  <a:srgbClr val="000000"/>
                </a:solidFill>
                <a:latin typeface="Source Code Pro" panose="020B0509030403020204" pitchFamily="49" charset="0"/>
                <a:ea typeface="Source Code Pro" panose="020B0509030403020204" pitchFamily="49" charset="0"/>
                <a:cs typeface="Menlo"/>
              </a:rPr>
              <a:t>ets</a:t>
            </a:r>
            <a:r>
              <a:rPr lang="en-AU" sz="1100" b="0" dirty="0">
                <a:solidFill>
                  <a:srgbClr val="000000"/>
                </a:solidFill>
                <a:latin typeface="Source Code Pro" panose="020B0509030403020204" pitchFamily="49" charset="0"/>
                <a:ea typeface="Source Code Pro" panose="020B0509030403020204" pitchFamily="49" charset="0"/>
                <a:cs typeface="Menlo"/>
              </a:rPr>
              <a:t>() %&gt;% forecast(h=36) %&gt;% </a:t>
            </a:r>
            <a:r>
              <a:rPr lang="en-AU" sz="1100" b="0" dirty="0" err="1">
                <a:solidFill>
                  <a:srgbClr val="000000"/>
                </a:solidFill>
                <a:latin typeface="Source Code Pro" panose="020B0509030403020204" pitchFamily="49" charset="0"/>
                <a:ea typeface="Source Code Pro" panose="020B0509030403020204" pitchFamily="49" charset="0"/>
                <a:cs typeface="Menlo"/>
              </a:rPr>
              <a:t>autoplot</a:t>
            </a:r>
            <a:r>
              <a:rPr lang="en-AU" sz="1100" b="0" dirty="0">
                <a:solidFill>
                  <a:srgbClr val="000000"/>
                </a:solidFill>
                <a:latin typeface="Source Code Pro" panose="020B0509030403020204" pitchFamily="49" charset="0"/>
                <a:ea typeface="Source Code Pro" panose="020B0509030403020204" pitchFamily="49" charset="0"/>
                <a:cs typeface="Menlo"/>
              </a:rPr>
              <a:t>()</a:t>
            </a:r>
          </a:p>
        </p:txBody>
      </p:sp>
      <p:sp>
        <p:nvSpPr>
          <p:cNvPr id="148" name="Line">
            <a:extLst>
              <a:ext uri="{FF2B5EF4-FFF2-40B4-BE49-F238E27FC236}">
                <a16:creationId xmlns:a16="http://schemas.microsoft.com/office/drawing/2014/main" id="{995CB6F9-FC21-324B-9A5B-654ADDFC27B6}"/>
              </a:ext>
            </a:extLst>
          </p:cNvPr>
          <p:cNvSpPr/>
          <p:nvPr/>
        </p:nvSpPr>
        <p:spPr>
          <a:xfrm flipV="1">
            <a:off x="324000" y="6120000"/>
            <a:ext cx="3780000" cy="9517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lang="en-AU"/>
          </a:p>
        </p:txBody>
      </p:sp>
      <p:sp>
        <p:nvSpPr>
          <p:cNvPr id="149" name="Layout Suggestions">
            <a:extLst>
              <a:ext uri="{FF2B5EF4-FFF2-40B4-BE49-F238E27FC236}">
                <a16:creationId xmlns:a16="http://schemas.microsoft.com/office/drawing/2014/main" id="{76044C41-72E9-A143-9497-E44DB05964C6}"/>
              </a:ext>
            </a:extLst>
          </p:cNvPr>
          <p:cNvSpPr txBox="1"/>
          <p:nvPr/>
        </p:nvSpPr>
        <p:spPr>
          <a:xfrm>
            <a:off x="324000" y="6192000"/>
            <a:ext cx="852798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AU" dirty="0"/>
              <a:t>Scope</a:t>
            </a:r>
          </a:p>
        </p:txBody>
      </p:sp>
      <p:sp>
        <p:nvSpPr>
          <p:cNvPr id="150" name="Use headers, colors, and/or backgrounds to separate or group together sections.">
            <a:extLst>
              <a:ext uri="{FF2B5EF4-FFF2-40B4-BE49-F238E27FC236}">
                <a16:creationId xmlns:a16="http://schemas.microsoft.com/office/drawing/2014/main" id="{D3C03AC3-1DFC-1348-BF38-9FF13E808E76}"/>
              </a:ext>
            </a:extLst>
          </p:cNvPr>
          <p:cNvSpPr txBox="1"/>
          <p:nvPr/>
        </p:nvSpPr>
        <p:spPr>
          <a:xfrm>
            <a:off x="9180000" y="9674177"/>
            <a:ext cx="3488981" cy="8134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AU" dirty="0">
                <a:latin typeface="Source Sans Pro"/>
                <a:ea typeface="Source Sans Pro"/>
                <a:cs typeface="Source Sans Pro"/>
                <a:sym typeface="Source Sans Pro"/>
              </a:rPr>
              <a:t>You can cite </a:t>
            </a:r>
            <a:r>
              <a:rPr lang="en-AU" dirty="0" err="1">
                <a:latin typeface="Source Sans Pro"/>
                <a:ea typeface="Source Sans Pro"/>
                <a:cs typeface="Source Sans Pro"/>
                <a:sym typeface="Source Sans Pro"/>
              </a:rPr>
              <a:t>imputeTS</a:t>
            </a:r>
            <a:r>
              <a:rPr lang="en-AU" dirty="0">
                <a:latin typeface="Source Sans Pro"/>
                <a:ea typeface="Source Sans Pro"/>
                <a:cs typeface="Source Sans Pro"/>
                <a:sym typeface="Source Sans Pro"/>
              </a:rPr>
              <a:t> the following: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de-DE" b="0" dirty="0">
                <a:sym typeface="Source Sans Pro Light"/>
              </a:rPr>
              <a:t>Moritz, Steffen </a:t>
            </a:r>
            <a:r>
              <a:rPr lang="de-DE" b="0" dirty="0" err="1">
                <a:sym typeface="Source Sans Pro Light"/>
              </a:rPr>
              <a:t>and</a:t>
            </a:r>
            <a:r>
              <a:rPr lang="de-DE" b="0" dirty="0">
                <a:sym typeface="Source Sans Pro Light"/>
              </a:rPr>
              <a:t> Bartz-Beielstein, Thomas. "imputeTS: Time Series </a:t>
            </a:r>
            <a:r>
              <a:rPr lang="de-DE" b="0" dirty="0" err="1">
                <a:sym typeface="Source Sans Pro Light"/>
              </a:rPr>
              <a:t>Missing</a:t>
            </a:r>
            <a:r>
              <a:rPr lang="de-DE" b="0" dirty="0">
                <a:sym typeface="Source Sans Pro Light"/>
              </a:rPr>
              <a:t> Value Imputation in R." R Journal 9.1 (2017). </a:t>
            </a:r>
            <a:r>
              <a:rPr lang="de-DE" b="0" dirty="0" err="1">
                <a:sym typeface="Source Sans Pro Light"/>
              </a:rPr>
              <a:t>doi</a:t>
            </a:r>
            <a:r>
              <a:rPr lang="de-DE" b="0" dirty="0">
                <a:sym typeface="Source Sans Pro Light"/>
              </a:rPr>
              <a:t>: 10.32614/RJ-2017-009.</a:t>
            </a:r>
            <a:endParaRPr lang="en-AU" dirty="0"/>
          </a:p>
        </p:txBody>
      </p:sp>
      <p:sp>
        <p:nvSpPr>
          <p:cNvPr id="151" name="Use headers, colors, and/or backgrounds to separate or group together sections.">
            <a:extLst>
              <a:ext uri="{FF2B5EF4-FFF2-40B4-BE49-F238E27FC236}">
                <a16:creationId xmlns:a16="http://schemas.microsoft.com/office/drawing/2014/main" id="{C305A684-42E7-BB4C-8EDD-816C4128B47E}"/>
              </a:ext>
            </a:extLst>
          </p:cNvPr>
          <p:cNvSpPr txBox="1"/>
          <p:nvPr/>
        </p:nvSpPr>
        <p:spPr>
          <a:xfrm>
            <a:off x="9180000" y="7718383"/>
            <a:ext cx="4198162" cy="2764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AU" dirty="0">
                <a:latin typeface="+mn-lt"/>
                <a:ea typeface="Source Sans Pro"/>
                <a:cs typeface="Source Sans Pro"/>
                <a:sym typeface="Source Sans Pro"/>
              </a:rPr>
              <a:t>The package includes three datasets for imputation experiments.</a:t>
            </a:r>
          </a:p>
        </p:txBody>
      </p:sp>
      <p:sp>
        <p:nvSpPr>
          <p:cNvPr id="160" name="Google Shape;481;p38">
            <a:extLst>
              <a:ext uri="{FF2B5EF4-FFF2-40B4-BE49-F238E27FC236}">
                <a16:creationId xmlns:a16="http://schemas.microsoft.com/office/drawing/2014/main" id="{8F711856-F69A-7243-9B49-C556E0A5C9FA}"/>
              </a:ext>
            </a:extLst>
          </p:cNvPr>
          <p:cNvSpPr/>
          <p:nvPr/>
        </p:nvSpPr>
        <p:spPr>
          <a:xfrm>
            <a:off x="3528000" y="4037791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solidFill>
            <a:srgbClr val="649FD5"/>
          </a:solidFill>
          <a:ln w="12700">
            <a:solidFill>
              <a:schemeClr val="accent6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  <p:grpSp>
        <p:nvGrpSpPr>
          <p:cNvPr id="161" name="Google Shape;434;p38">
            <a:extLst>
              <a:ext uri="{FF2B5EF4-FFF2-40B4-BE49-F238E27FC236}">
                <a16:creationId xmlns:a16="http://schemas.microsoft.com/office/drawing/2014/main" id="{292CC1E0-EC00-9D46-98AE-5C9240656CDC}"/>
              </a:ext>
            </a:extLst>
          </p:cNvPr>
          <p:cNvGrpSpPr/>
          <p:nvPr/>
        </p:nvGrpSpPr>
        <p:grpSpPr>
          <a:xfrm>
            <a:off x="3528000" y="5269025"/>
            <a:ext cx="279165" cy="407909"/>
            <a:chOff x="596350" y="929175"/>
            <a:chExt cx="407950" cy="497475"/>
          </a:xfrm>
        </p:grpSpPr>
        <p:sp>
          <p:nvSpPr>
            <p:cNvPr id="162" name="Google Shape;435;p38">
              <a:extLst>
                <a:ext uri="{FF2B5EF4-FFF2-40B4-BE49-F238E27FC236}">
                  <a16:creationId xmlns:a16="http://schemas.microsoft.com/office/drawing/2014/main" id="{6021FE9C-4F01-644C-A527-7F7F24F6BA57}"/>
                </a:ext>
              </a:extLst>
            </p:cNvPr>
            <p:cNvSpPr/>
            <p:nvPr/>
          </p:nvSpPr>
          <p:spPr>
            <a:xfrm>
              <a:off x="596350" y="953550"/>
              <a:ext cx="387250" cy="473100"/>
            </a:xfrm>
            <a:custGeom>
              <a:avLst/>
              <a:gdLst/>
              <a:ahLst/>
              <a:cxnLst/>
              <a:rect l="l" t="t" r="r" b="b"/>
              <a:pathLst>
                <a:path w="15490" h="18924" fill="none" extrusionOk="0">
                  <a:moveTo>
                    <a:pt x="15490" y="17828"/>
                  </a:moveTo>
                  <a:lnTo>
                    <a:pt x="15490" y="17828"/>
                  </a:lnTo>
                  <a:lnTo>
                    <a:pt x="15466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8" y="18534"/>
                  </a:lnTo>
                  <a:lnTo>
                    <a:pt x="15052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3" y="18900"/>
                  </a:lnTo>
                  <a:lnTo>
                    <a:pt x="682" y="18802"/>
                  </a:lnTo>
                  <a:lnTo>
                    <a:pt x="512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8" y="18169"/>
                  </a:lnTo>
                  <a:lnTo>
                    <a:pt x="25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5" y="706"/>
                  </a:lnTo>
                  <a:lnTo>
                    <a:pt x="98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ln w="12700">
              <a:solidFill>
                <a:schemeClr val="accent6"/>
              </a:solidFill>
              <a:headEnd type="none" w="sm" len="sm"/>
              <a:tailEnd type="none" w="sm" len="sm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63" name="Google Shape;436;p38">
              <a:extLst>
                <a:ext uri="{FF2B5EF4-FFF2-40B4-BE49-F238E27FC236}">
                  <a16:creationId xmlns:a16="http://schemas.microsoft.com/office/drawing/2014/main" id="{4BCE16E5-0B2E-9A4A-9C8F-98455F453DF6}"/>
                </a:ext>
              </a:extLst>
            </p:cNvPr>
            <p:cNvSpPr/>
            <p:nvPr/>
          </p:nvSpPr>
          <p:spPr>
            <a:xfrm>
              <a:off x="626775" y="9291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7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2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ln w="12700">
              <a:solidFill>
                <a:schemeClr val="accent6"/>
              </a:solidFill>
              <a:headEnd type="none" w="sm" len="sm"/>
              <a:tailEnd type="none" w="sm" len="sm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64" name="Google Shape;437;p38">
              <a:extLst>
                <a:ext uri="{FF2B5EF4-FFF2-40B4-BE49-F238E27FC236}">
                  <a16:creationId xmlns:a16="http://schemas.microsoft.com/office/drawing/2014/main" id="{EB0813B3-5B91-EB45-AFFD-79E6A3A50D81}"/>
                </a:ext>
              </a:extLst>
            </p:cNvPr>
            <p:cNvSpPr/>
            <p:nvPr/>
          </p:nvSpPr>
          <p:spPr>
            <a:xfrm>
              <a:off x="688900" y="12561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chemeClr val="accent6"/>
              </a:solidFill>
              <a:headEnd type="none" w="sm" len="sm"/>
              <a:tailEnd type="none" w="sm" len="sm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65" name="Google Shape;438;p38">
              <a:extLst>
                <a:ext uri="{FF2B5EF4-FFF2-40B4-BE49-F238E27FC236}">
                  <a16:creationId xmlns:a16="http://schemas.microsoft.com/office/drawing/2014/main" id="{E6034541-F591-2643-9FDF-F205BC4BC9C6}"/>
                </a:ext>
              </a:extLst>
            </p:cNvPr>
            <p:cNvSpPr/>
            <p:nvPr/>
          </p:nvSpPr>
          <p:spPr>
            <a:xfrm>
              <a:off x="688900" y="12013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ln w="12700">
              <a:solidFill>
                <a:schemeClr val="accent6"/>
              </a:solidFill>
              <a:headEnd type="none" w="sm" len="sm"/>
              <a:tailEnd type="none" w="sm" len="sm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66" name="Google Shape;439;p38">
              <a:extLst>
                <a:ext uri="{FF2B5EF4-FFF2-40B4-BE49-F238E27FC236}">
                  <a16:creationId xmlns:a16="http://schemas.microsoft.com/office/drawing/2014/main" id="{5BE5EAEB-A085-6D4B-985C-B07264F0DF51}"/>
                </a:ext>
              </a:extLst>
            </p:cNvPr>
            <p:cNvSpPr/>
            <p:nvPr/>
          </p:nvSpPr>
          <p:spPr>
            <a:xfrm>
              <a:off x="688900" y="11459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chemeClr val="accent6"/>
              </a:solidFill>
              <a:headEnd type="none" w="sm" len="sm"/>
              <a:tailEnd type="none" w="sm" len="sm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67" name="Google Shape;440;p38">
              <a:extLst>
                <a:ext uri="{FF2B5EF4-FFF2-40B4-BE49-F238E27FC236}">
                  <a16:creationId xmlns:a16="http://schemas.microsoft.com/office/drawing/2014/main" id="{0965AFA8-2ABE-C34D-A35E-E5C335C5F26F}"/>
                </a:ext>
              </a:extLst>
            </p:cNvPr>
            <p:cNvSpPr/>
            <p:nvPr/>
          </p:nvSpPr>
          <p:spPr>
            <a:xfrm>
              <a:off x="688900" y="10905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ln w="12700">
              <a:solidFill>
                <a:schemeClr val="accent6"/>
              </a:solidFill>
              <a:headEnd type="none" w="sm" len="sm"/>
              <a:tailEnd type="none" w="sm" len="sm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68" name="Google Shape;441;p38">
              <a:extLst>
                <a:ext uri="{FF2B5EF4-FFF2-40B4-BE49-F238E27FC236}">
                  <a16:creationId xmlns:a16="http://schemas.microsoft.com/office/drawing/2014/main" id="{5BDE6A3C-DA3F-9F43-904C-4DECC194F5CD}"/>
                </a:ext>
              </a:extLst>
            </p:cNvPr>
            <p:cNvSpPr/>
            <p:nvPr/>
          </p:nvSpPr>
          <p:spPr>
            <a:xfrm>
              <a:off x="920250" y="929175"/>
              <a:ext cx="84050" cy="84050"/>
            </a:xfrm>
            <a:custGeom>
              <a:avLst/>
              <a:gdLst/>
              <a:ahLst/>
              <a:cxnLst/>
              <a:rect l="l" t="t" r="r" b="b"/>
              <a:pathLst>
                <a:path w="3362" h="3362" fill="none" extrusionOk="0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ln w="12700">
              <a:solidFill>
                <a:schemeClr val="accent6"/>
              </a:solidFill>
              <a:headEnd type="none" w="sm" len="sm"/>
              <a:tailEnd type="none" w="sm" len="sm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169" name="Google Shape;604;p38">
            <a:extLst>
              <a:ext uri="{FF2B5EF4-FFF2-40B4-BE49-F238E27FC236}">
                <a16:creationId xmlns:a16="http://schemas.microsoft.com/office/drawing/2014/main" id="{9884931E-5D02-7449-A3A2-73113D97A74A}"/>
              </a:ext>
            </a:extLst>
          </p:cNvPr>
          <p:cNvGrpSpPr/>
          <p:nvPr/>
        </p:nvGrpSpPr>
        <p:grpSpPr>
          <a:xfrm>
            <a:off x="3528000" y="4701726"/>
            <a:ext cx="369505" cy="268183"/>
            <a:chOff x="4604550" y="3714775"/>
            <a:chExt cx="439625" cy="319075"/>
          </a:xfrm>
        </p:grpSpPr>
        <p:sp>
          <p:nvSpPr>
            <p:cNvPr id="170" name="Google Shape;605;p38">
              <a:extLst>
                <a:ext uri="{FF2B5EF4-FFF2-40B4-BE49-F238E27FC236}">
                  <a16:creationId xmlns:a16="http://schemas.microsoft.com/office/drawing/2014/main" id="{8B0877C9-0DAF-4449-87D5-26C17497C375}"/>
                </a:ext>
              </a:extLst>
            </p:cNvPr>
            <p:cNvSpPr/>
            <p:nvPr/>
          </p:nvSpPr>
          <p:spPr>
            <a:xfrm>
              <a:off x="4604550" y="3714775"/>
              <a:ext cx="439625" cy="319075"/>
            </a:xfrm>
            <a:custGeom>
              <a:avLst/>
              <a:gdLst/>
              <a:ahLst/>
              <a:cxnLst/>
              <a:rect l="l" t="t" r="r" b="b"/>
              <a:pathLst>
                <a:path w="17585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ln w="12700">
              <a:solidFill>
                <a:schemeClr val="accent6"/>
              </a:solidFill>
              <a:headEnd type="none" w="sm" len="sm"/>
              <a:tailEnd type="none" w="sm" len="sm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71" name="Google Shape;606;p38">
              <a:extLst>
                <a:ext uri="{FF2B5EF4-FFF2-40B4-BE49-F238E27FC236}">
                  <a16:creationId xmlns:a16="http://schemas.microsoft.com/office/drawing/2014/main" id="{D281F8E9-AE09-6F4A-9792-D2BEA23FAFFD}"/>
                </a:ext>
              </a:extLst>
            </p:cNvPr>
            <p:cNvSpPr/>
            <p:nvPr/>
          </p:nvSpPr>
          <p:spPr>
            <a:xfrm>
              <a:off x="4647175" y="3761675"/>
              <a:ext cx="354400" cy="213725"/>
            </a:xfrm>
            <a:custGeom>
              <a:avLst/>
              <a:gdLst/>
              <a:ahLst/>
              <a:cxnLst/>
              <a:rect l="l" t="t" r="r" b="b"/>
              <a:pathLst>
                <a:path w="14176" h="8549" fill="none" extrusionOk="0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ln w="12700">
              <a:solidFill>
                <a:schemeClr val="accent6"/>
              </a:solidFill>
              <a:headEnd type="none" w="sm" len="sm"/>
              <a:tailEnd type="none" w="sm" len="sm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sp>
        <p:nvSpPr>
          <p:cNvPr id="172" name="Line">
            <a:extLst>
              <a:ext uri="{FF2B5EF4-FFF2-40B4-BE49-F238E27FC236}">
                <a16:creationId xmlns:a16="http://schemas.microsoft.com/office/drawing/2014/main" id="{370F9260-89FB-9543-98B3-661B39659206}"/>
              </a:ext>
            </a:extLst>
          </p:cNvPr>
          <p:cNvSpPr/>
          <p:nvPr/>
        </p:nvSpPr>
        <p:spPr>
          <a:xfrm>
            <a:off x="324000" y="2994797"/>
            <a:ext cx="3780000" cy="0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lang="en-AU"/>
          </a:p>
        </p:txBody>
      </p:sp>
      <p:sp>
        <p:nvSpPr>
          <p:cNvPr id="173" name="Logistics">
            <a:extLst>
              <a:ext uri="{FF2B5EF4-FFF2-40B4-BE49-F238E27FC236}">
                <a16:creationId xmlns:a16="http://schemas.microsoft.com/office/drawing/2014/main" id="{068B5CF0-0A3A-734A-889D-580FD3A63DF6}"/>
              </a:ext>
            </a:extLst>
          </p:cNvPr>
          <p:cNvSpPr txBox="1"/>
          <p:nvPr/>
        </p:nvSpPr>
        <p:spPr>
          <a:xfrm>
            <a:off x="324000" y="3065094"/>
            <a:ext cx="1192634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AU" dirty="0"/>
              <a:t>Features</a:t>
            </a:r>
          </a:p>
        </p:txBody>
      </p:sp>
      <p:sp>
        <p:nvSpPr>
          <p:cNvPr id="174" name="Remember that the best cheatsheets are visual—not written—documents. Whenever possible use visual elements to make it easier for readers to find the information they need.">
            <a:extLst>
              <a:ext uri="{FF2B5EF4-FFF2-40B4-BE49-F238E27FC236}">
                <a16:creationId xmlns:a16="http://schemas.microsoft.com/office/drawing/2014/main" id="{35B2FDB4-2524-3A44-9AE4-8DADE6A5FD00}"/>
              </a:ext>
            </a:extLst>
          </p:cNvPr>
          <p:cNvSpPr txBox="1"/>
          <p:nvPr/>
        </p:nvSpPr>
        <p:spPr>
          <a:xfrm>
            <a:off x="648000" y="4081427"/>
            <a:ext cx="2582486" cy="567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AU" dirty="0">
                <a:latin typeface="+mn-lt"/>
              </a:rPr>
              <a:t>Several algorithms for replacing NAs with reasonable values (imputation). 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lang="en-AU" dirty="0"/>
          </a:p>
        </p:txBody>
      </p:sp>
      <p:sp>
        <p:nvSpPr>
          <p:cNvPr id="175" name="Remember that the best cheatsheets are visual—not written—documents. Whenever possible use visual elements to make it easier for readers to find the information they need.">
            <a:extLst>
              <a:ext uri="{FF2B5EF4-FFF2-40B4-BE49-F238E27FC236}">
                <a16:creationId xmlns:a16="http://schemas.microsoft.com/office/drawing/2014/main" id="{C533FE54-ED00-F54E-B24A-D7461AAC9D6A}"/>
              </a:ext>
            </a:extLst>
          </p:cNvPr>
          <p:cNvSpPr txBox="1"/>
          <p:nvPr/>
        </p:nvSpPr>
        <p:spPr>
          <a:xfrm>
            <a:off x="648000" y="4724099"/>
            <a:ext cx="2814038" cy="567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AU" dirty="0">
                <a:latin typeface="+mn-lt"/>
              </a:rPr>
              <a:t>Plots for analysis of the distribution of NAs, patterns and imputation performance. 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lang="en-AU" dirty="0"/>
          </a:p>
        </p:txBody>
      </p:sp>
      <p:sp>
        <p:nvSpPr>
          <p:cNvPr id="176" name="Remember that the best cheatsheets are visual—not written—documents. Whenever possible use visual elements to make it easier for readers to find the information they need.">
            <a:extLst>
              <a:ext uri="{FF2B5EF4-FFF2-40B4-BE49-F238E27FC236}">
                <a16:creationId xmlns:a16="http://schemas.microsoft.com/office/drawing/2014/main" id="{36F79063-57BB-8447-B7DE-7D3ADCB818D2}"/>
              </a:ext>
            </a:extLst>
          </p:cNvPr>
          <p:cNvSpPr txBox="1"/>
          <p:nvPr/>
        </p:nvSpPr>
        <p:spPr>
          <a:xfrm>
            <a:off x="648000" y="5385672"/>
            <a:ext cx="2582486" cy="567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AU" dirty="0">
                <a:latin typeface="+mn-lt"/>
              </a:rPr>
              <a:t>Functions for printing missing data stats and benchmarking datasets.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lang="en-AU" dirty="0"/>
          </a:p>
        </p:txBody>
      </p:sp>
      <p:sp>
        <p:nvSpPr>
          <p:cNvPr id="177" name="Remember that the best cheatsheets are visual—not written—documents. Whenever possible use visual elements to make it easier for readers to find the information they need.">
            <a:extLst>
              <a:ext uri="{FF2B5EF4-FFF2-40B4-BE49-F238E27FC236}">
                <a16:creationId xmlns:a16="http://schemas.microsoft.com/office/drawing/2014/main" id="{A88B6158-C38D-2846-AE6F-086DCCF55AD8}"/>
              </a:ext>
            </a:extLst>
          </p:cNvPr>
          <p:cNvSpPr txBox="1"/>
          <p:nvPr/>
        </p:nvSpPr>
        <p:spPr>
          <a:xfrm>
            <a:off x="360000" y="3429930"/>
            <a:ext cx="2827493" cy="3388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lang="en-AU" dirty="0"/>
              <a:t>The package provides easy to use functions in these areas: 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lang="en-AU" dirty="0"/>
          </a:p>
        </p:txBody>
      </p:sp>
      <p:grpSp>
        <p:nvGrpSpPr>
          <p:cNvPr id="188" name="Google Shape;482;p38">
            <a:extLst>
              <a:ext uri="{FF2B5EF4-FFF2-40B4-BE49-F238E27FC236}">
                <a16:creationId xmlns:a16="http://schemas.microsoft.com/office/drawing/2014/main" id="{66B4DA52-8AD5-6F43-854B-A254DC3B0A09}"/>
              </a:ext>
            </a:extLst>
          </p:cNvPr>
          <p:cNvGrpSpPr/>
          <p:nvPr/>
        </p:nvGrpSpPr>
        <p:grpSpPr>
          <a:xfrm>
            <a:off x="3528000" y="6538937"/>
            <a:ext cx="408665" cy="496278"/>
            <a:chOff x="3979850" y="1598950"/>
            <a:chExt cx="356825" cy="505375"/>
          </a:xfrm>
        </p:grpSpPr>
        <p:sp>
          <p:nvSpPr>
            <p:cNvPr id="189" name="Google Shape;483;p38">
              <a:extLst>
                <a:ext uri="{FF2B5EF4-FFF2-40B4-BE49-F238E27FC236}">
                  <a16:creationId xmlns:a16="http://schemas.microsoft.com/office/drawing/2014/main" id="{8CE4243E-3858-B94C-9C02-2859E766D166}"/>
                </a:ext>
              </a:extLst>
            </p:cNvPr>
            <p:cNvSpPr/>
            <p:nvPr/>
          </p:nvSpPr>
          <p:spPr>
            <a:xfrm>
              <a:off x="3979850" y="1602600"/>
              <a:ext cx="44475" cy="501725"/>
            </a:xfrm>
            <a:custGeom>
              <a:avLst/>
              <a:gdLst/>
              <a:ahLst/>
              <a:cxnLst/>
              <a:rect l="l" t="t" r="r" b="b"/>
              <a:pathLst>
                <a:path w="1779" h="20069" fill="none" extrusionOk="0">
                  <a:moveTo>
                    <a:pt x="1778" y="20069"/>
                  </a:moveTo>
                  <a:lnTo>
                    <a:pt x="1778" y="488"/>
                  </a:lnTo>
                  <a:lnTo>
                    <a:pt x="1778" y="488"/>
                  </a:lnTo>
                  <a:lnTo>
                    <a:pt x="1778" y="390"/>
                  </a:lnTo>
                  <a:lnTo>
                    <a:pt x="1730" y="293"/>
                  </a:lnTo>
                  <a:lnTo>
                    <a:pt x="1705" y="220"/>
                  </a:lnTo>
                  <a:lnTo>
                    <a:pt x="1632" y="147"/>
                  </a:lnTo>
                  <a:lnTo>
                    <a:pt x="1559" y="74"/>
                  </a:lnTo>
                  <a:lnTo>
                    <a:pt x="1486" y="25"/>
                  </a:lnTo>
                  <a:lnTo>
                    <a:pt x="1389" y="0"/>
                  </a:lnTo>
                  <a:lnTo>
                    <a:pt x="1291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1" y="488"/>
                  </a:lnTo>
                  <a:lnTo>
                    <a:pt x="1" y="20069"/>
                  </a:lnTo>
                  <a:lnTo>
                    <a:pt x="1778" y="20069"/>
                  </a:lnTo>
                  <a:close/>
                </a:path>
              </a:pathLst>
            </a:custGeom>
            <a:noFill/>
            <a:ln w="1217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90" name="Google Shape;484;p38">
              <a:extLst>
                <a:ext uri="{FF2B5EF4-FFF2-40B4-BE49-F238E27FC236}">
                  <a16:creationId xmlns:a16="http://schemas.microsoft.com/office/drawing/2014/main" id="{712B52A7-EF5D-7B49-8462-68652173DE4E}"/>
                </a:ext>
              </a:extLst>
            </p:cNvPr>
            <p:cNvSpPr/>
            <p:nvPr/>
          </p:nvSpPr>
          <p:spPr>
            <a:xfrm>
              <a:off x="4037075" y="1598950"/>
              <a:ext cx="299600" cy="228950"/>
            </a:xfrm>
            <a:custGeom>
              <a:avLst/>
              <a:gdLst/>
              <a:ahLst/>
              <a:cxnLst/>
              <a:rect l="l" t="t" r="r" b="b"/>
              <a:pathLst>
                <a:path w="11984" h="9158" fill="none" extrusionOk="0">
                  <a:moveTo>
                    <a:pt x="1" y="8403"/>
                  </a:moveTo>
                  <a:lnTo>
                    <a:pt x="1" y="8403"/>
                  </a:lnTo>
                  <a:lnTo>
                    <a:pt x="366" y="8184"/>
                  </a:lnTo>
                  <a:lnTo>
                    <a:pt x="732" y="8013"/>
                  </a:lnTo>
                  <a:lnTo>
                    <a:pt x="1097" y="7867"/>
                  </a:lnTo>
                  <a:lnTo>
                    <a:pt x="1438" y="7770"/>
                  </a:lnTo>
                  <a:lnTo>
                    <a:pt x="1803" y="7696"/>
                  </a:lnTo>
                  <a:lnTo>
                    <a:pt x="2168" y="7672"/>
                  </a:lnTo>
                  <a:lnTo>
                    <a:pt x="2534" y="7648"/>
                  </a:lnTo>
                  <a:lnTo>
                    <a:pt x="2875" y="7672"/>
                  </a:lnTo>
                  <a:lnTo>
                    <a:pt x="3240" y="7696"/>
                  </a:lnTo>
                  <a:lnTo>
                    <a:pt x="3605" y="7745"/>
                  </a:lnTo>
                  <a:lnTo>
                    <a:pt x="3971" y="7818"/>
                  </a:lnTo>
                  <a:lnTo>
                    <a:pt x="4312" y="7891"/>
                  </a:lnTo>
                  <a:lnTo>
                    <a:pt x="5042" y="8111"/>
                  </a:lnTo>
                  <a:lnTo>
                    <a:pt x="5749" y="8330"/>
                  </a:lnTo>
                  <a:lnTo>
                    <a:pt x="6479" y="8549"/>
                  </a:lnTo>
                  <a:lnTo>
                    <a:pt x="7186" y="8768"/>
                  </a:lnTo>
                  <a:lnTo>
                    <a:pt x="7916" y="8963"/>
                  </a:lnTo>
                  <a:lnTo>
                    <a:pt x="8282" y="9036"/>
                  </a:lnTo>
                  <a:lnTo>
                    <a:pt x="8623" y="9085"/>
                  </a:lnTo>
                  <a:lnTo>
                    <a:pt x="8988" y="9133"/>
                  </a:lnTo>
                  <a:lnTo>
                    <a:pt x="9353" y="9158"/>
                  </a:lnTo>
                  <a:lnTo>
                    <a:pt x="9719" y="9133"/>
                  </a:lnTo>
                  <a:lnTo>
                    <a:pt x="10059" y="9109"/>
                  </a:lnTo>
                  <a:lnTo>
                    <a:pt x="10425" y="9060"/>
                  </a:lnTo>
                  <a:lnTo>
                    <a:pt x="10790" y="8963"/>
                  </a:lnTo>
                  <a:lnTo>
                    <a:pt x="11155" y="8841"/>
                  </a:lnTo>
                  <a:lnTo>
                    <a:pt x="11496" y="8671"/>
                  </a:lnTo>
                  <a:lnTo>
                    <a:pt x="11496" y="8671"/>
                  </a:lnTo>
                  <a:lnTo>
                    <a:pt x="11667" y="8573"/>
                  </a:lnTo>
                  <a:lnTo>
                    <a:pt x="11789" y="8476"/>
                  </a:lnTo>
                  <a:lnTo>
                    <a:pt x="11862" y="8354"/>
                  </a:lnTo>
                  <a:lnTo>
                    <a:pt x="11935" y="8232"/>
                  </a:lnTo>
                  <a:lnTo>
                    <a:pt x="11984" y="8111"/>
                  </a:lnTo>
                  <a:lnTo>
                    <a:pt x="11984" y="7989"/>
                  </a:lnTo>
                  <a:lnTo>
                    <a:pt x="11935" y="7891"/>
                  </a:lnTo>
                  <a:lnTo>
                    <a:pt x="11886" y="7794"/>
                  </a:lnTo>
                  <a:lnTo>
                    <a:pt x="11886" y="7794"/>
                  </a:lnTo>
                  <a:lnTo>
                    <a:pt x="11496" y="7404"/>
                  </a:lnTo>
                  <a:lnTo>
                    <a:pt x="11107" y="6941"/>
                  </a:lnTo>
                  <a:lnTo>
                    <a:pt x="10741" y="6454"/>
                  </a:lnTo>
                  <a:lnTo>
                    <a:pt x="10352" y="5943"/>
                  </a:lnTo>
                  <a:lnTo>
                    <a:pt x="10352" y="5943"/>
                  </a:lnTo>
                  <a:lnTo>
                    <a:pt x="10279" y="5797"/>
                  </a:lnTo>
                  <a:lnTo>
                    <a:pt x="10230" y="5651"/>
                  </a:lnTo>
                  <a:lnTo>
                    <a:pt x="10206" y="5480"/>
                  </a:lnTo>
                  <a:lnTo>
                    <a:pt x="10181" y="5285"/>
                  </a:lnTo>
                  <a:lnTo>
                    <a:pt x="10206" y="5115"/>
                  </a:lnTo>
                  <a:lnTo>
                    <a:pt x="10230" y="4944"/>
                  </a:lnTo>
                  <a:lnTo>
                    <a:pt x="10279" y="4774"/>
                  </a:lnTo>
                  <a:lnTo>
                    <a:pt x="10352" y="4603"/>
                  </a:lnTo>
                  <a:lnTo>
                    <a:pt x="10352" y="4603"/>
                  </a:lnTo>
                  <a:lnTo>
                    <a:pt x="10741" y="3873"/>
                  </a:lnTo>
                  <a:lnTo>
                    <a:pt x="11107" y="3118"/>
                  </a:lnTo>
                  <a:lnTo>
                    <a:pt x="11496" y="2338"/>
                  </a:lnTo>
                  <a:lnTo>
                    <a:pt x="11886" y="1486"/>
                  </a:lnTo>
                  <a:lnTo>
                    <a:pt x="11886" y="1486"/>
                  </a:lnTo>
                  <a:lnTo>
                    <a:pt x="11959" y="1315"/>
                  </a:lnTo>
                  <a:lnTo>
                    <a:pt x="11984" y="1169"/>
                  </a:lnTo>
                  <a:lnTo>
                    <a:pt x="11984" y="1048"/>
                  </a:lnTo>
                  <a:lnTo>
                    <a:pt x="11935" y="975"/>
                  </a:lnTo>
                  <a:lnTo>
                    <a:pt x="11862" y="950"/>
                  </a:lnTo>
                  <a:lnTo>
                    <a:pt x="11789" y="926"/>
                  </a:lnTo>
                  <a:lnTo>
                    <a:pt x="11667" y="975"/>
                  </a:lnTo>
                  <a:lnTo>
                    <a:pt x="11496" y="1023"/>
                  </a:lnTo>
                  <a:lnTo>
                    <a:pt x="11496" y="1023"/>
                  </a:lnTo>
                  <a:lnTo>
                    <a:pt x="11155" y="1194"/>
                  </a:lnTo>
                  <a:lnTo>
                    <a:pt x="10790" y="1315"/>
                  </a:lnTo>
                  <a:lnTo>
                    <a:pt x="10425" y="1413"/>
                  </a:lnTo>
                  <a:lnTo>
                    <a:pt x="10059" y="1462"/>
                  </a:lnTo>
                  <a:lnTo>
                    <a:pt x="9719" y="1510"/>
                  </a:lnTo>
                  <a:lnTo>
                    <a:pt x="9353" y="1510"/>
                  </a:lnTo>
                  <a:lnTo>
                    <a:pt x="8988" y="1486"/>
                  </a:lnTo>
                  <a:lnTo>
                    <a:pt x="8623" y="1462"/>
                  </a:lnTo>
                  <a:lnTo>
                    <a:pt x="8282" y="1389"/>
                  </a:lnTo>
                  <a:lnTo>
                    <a:pt x="7916" y="1315"/>
                  </a:lnTo>
                  <a:lnTo>
                    <a:pt x="7186" y="1145"/>
                  </a:lnTo>
                  <a:lnTo>
                    <a:pt x="6479" y="926"/>
                  </a:lnTo>
                  <a:lnTo>
                    <a:pt x="5749" y="682"/>
                  </a:lnTo>
                  <a:lnTo>
                    <a:pt x="5042" y="463"/>
                  </a:lnTo>
                  <a:lnTo>
                    <a:pt x="4312" y="268"/>
                  </a:lnTo>
                  <a:lnTo>
                    <a:pt x="3971" y="171"/>
                  </a:lnTo>
                  <a:lnTo>
                    <a:pt x="3605" y="98"/>
                  </a:lnTo>
                  <a:lnTo>
                    <a:pt x="3240" y="49"/>
                  </a:lnTo>
                  <a:lnTo>
                    <a:pt x="2875" y="25"/>
                  </a:lnTo>
                  <a:lnTo>
                    <a:pt x="2534" y="0"/>
                  </a:lnTo>
                  <a:lnTo>
                    <a:pt x="2168" y="25"/>
                  </a:lnTo>
                  <a:lnTo>
                    <a:pt x="1803" y="73"/>
                  </a:lnTo>
                  <a:lnTo>
                    <a:pt x="1438" y="122"/>
                  </a:lnTo>
                  <a:lnTo>
                    <a:pt x="1097" y="244"/>
                  </a:lnTo>
                  <a:lnTo>
                    <a:pt x="732" y="366"/>
                  </a:lnTo>
                  <a:lnTo>
                    <a:pt x="366" y="536"/>
                  </a:lnTo>
                  <a:lnTo>
                    <a:pt x="1" y="755"/>
                  </a:lnTo>
                </a:path>
              </a:pathLst>
            </a:custGeom>
            <a:noFill/>
            <a:ln w="12175" cap="rnd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371" name="Google Shape;808;p38">
            <a:extLst>
              <a:ext uri="{FF2B5EF4-FFF2-40B4-BE49-F238E27FC236}">
                <a16:creationId xmlns:a16="http://schemas.microsoft.com/office/drawing/2014/main" id="{BF1BC0CF-A5B4-3C48-B4FD-AD9D177B3874}"/>
              </a:ext>
            </a:extLst>
          </p:cNvPr>
          <p:cNvGrpSpPr/>
          <p:nvPr/>
        </p:nvGrpSpPr>
        <p:grpSpPr>
          <a:xfrm>
            <a:off x="12867488" y="9781174"/>
            <a:ext cx="452420" cy="433992"/>
            <a:chOff x="5233525" y="4954450"/>
            <a:chExt cx="538275" cy="516350"/>
          </a:xfrm>
        </p:grpSpPr>
        <p:sp>
          <p:nvSpPr>
            <p:cNvPr id="372" name="Google Shape;809;p38">
              <a:extLst>
                <a:ext uri="{FF2B5EF4-FFF2-40B4-BE49-F238E27FC236}">
                  <a16:creationId xmlns:a16="http://schemas.microsoft.com/office/drawing/2014/main" id="{477E8321-6DFC-F54B-A5FB-99C4C31331ED}"/>
                </a:ext>
              </a:extLst>
            </p:cNvPr>
            <p:cNvSpPr/>
            <p:nvPr/>
          </p:nvSpPr>
          <p:spPr>
            <a:xfrm>
              <a:off x="5637825" y="4954450"/>
              <a:ext cx="89525" cy="89525"/>
            </a:xfrm>
            <a:custGeom>
              <a:avLst/>
              <a:gdLst/>
              <a:ahLst/>
              <a:cxnLst/>
              <a:rect l="l" t="t" r="r" b="b"/>
              <a:pathLst>
                <a:path w="3581" h="3581" fill="none" extrusionOk="0">
                  <a:moveTo>
                    <a:pt x="1023" y="3410"/>
                  </a:moveTo>
                  <a:lnTo>
                    <a:pt x="1023" y="3410"/>
                  </a:lnTo>
                  <a:lnTo>
                    <a:pt x="1193" y="3483"/>
                  </a:lnTo>
                  <a:lnTo>
                    <a:pt x="1388" y="3532"/>
                  </a:lnTo>
                  <a:lnTo>
                    <a:pt x="1583" y="3556"/>
                  </a:lnTo>
                  <a:lnTo>
                    <a:pt x="1778" y="3581"/>
                  </a:lnTo>
                  <a:lnTo>
                    <a:pt x="1778" y="3581"/>
                  </a:lnTo>
                  <a:lnTo>
                    <a:pt x="1973" y="3556"/>
                  </a:lnTo>
                  <a:lnTo>
                    <a:pt x="2143" y="3532"/>
                  </a:lnTo>
                  <a:lnTo>
                    <a:pt x="2314" y="3508"/>
                  </a:lnTo>
                  <a:lnTo>
                    <a:pt x="2484" y="3435"/>
                  </a:lnTo>
                  <a:lnTo>
                    <a:pt x="2630" y="3361"/>
                  </a:lnTo>
                  <a:lnTo>
                    <a:pt x="2776" y="3264"/>
                  </a:lnTo>
                  <a:lnTo>
                    <a:pt x="2923" y="3167"/>
                  </a:lnTo>
                  <a:lnTo>
                    <a:pt x="3044" y="3045"/>
                  </a:lnTo>
                  <a:lnTo>
                    <a:pt x="3166" y="2923"/>
                  </a:lnTo>
                  <a:lnTo>
                    <a:pt x="3264" y="2801"/>
                  </a:lnTo>
                  <a:lnTo>
                    <a:pt x="3361" y="2631"/>
                  </a:lnTo>
                  <a:lnTo>
                    <a:pt x="3434" y="2485"/>
                  </a:lnTo>
                  <a:lnTo>
                    <a:pt x="3483" y="2314"/>
                  </a:lnTo>
                  <a:lnTo>
                    <a:pt x="3531" y="2144"/>
                  </a:lnTo>
                  <a:lnTo>
                    <a:pt x="3556" y="1973"/>
                  </a:lnTo>
                  <a:lnTo>
                    <a:pt x="3580" y="1803"/>
                  </a:lnTo>
                  <a:lnTo>
                    <a:pt x="3580" y="1803"/>
                  </a:lnTo>
                  <a:lnTo>
                    <a:pt x="3556" y="1608"/>
                  </a:lnTo>
                  <a:lnTo>
                    <a:pt x="3531" y="1437"/>
                  </a:lnTo>
                  <a:lnTo>
                    <a:pt x="3483" y="1267"/>
                  </a:lnTo>
                  <a:lnTo>
                    <a:pt x="3434" y="1096"/>
                  </a:lnTo>
                  <a:lnTo>
                    <a:pt x="3361" y="950"/>
                  </a:lnTo>
                  <a:lnTo>
                    <a:pt x="3264" y="804"/>
                  </a:lnTo>
                  <a:lnTo>
                    <a:pt x="3166" y="658"/>
                  </a:lnTo>
                  <a:lnTo>
                    <a:pt x="3044" y="536"/>
                  </a:lnTo>
                  <a:lnTo>
                    <a:pt x="2923" y="414"/>
                  </a:lnTo>
                  <a:lnTo>
                    <a:pt x="2776" y="317"/>
                  </a:lnTo>
                  <a:lnTo>
                    <a:pt x="2630" y="220"/>
                  </a:lnTo>
                  <a:lnTo>
                    <a:pt x="2484" y="147"/>
                  </a:lnTo>
                  <a:lnTo>
                    <a:pt x="2314" y="98"/>
                  </a:lnTo>
                  <a:lnTo>
                    <a:pt x="2143" y="49"/>
                  </a:lnTo>
                  <a:lnTo>
                    <a:pt x="1973" y="25"/>
                  </a:lnTo>
                  <a:lnTo>
                    <a:pt x="1778" y="0"/>
                  </a:lnTo>
                  <a:lnTo>
                    <a:pt x="1778" y="0"/>
                  </a:lnTo>
                  <a:lnTo>
                    <a:pt x="1607" y="25"/>
                  </a:lnTo>
                  <a:lnTo>
                    <a:pt x="1437" y="49"/>
                  </a:lnTo>
                  <a:lnTo>
                    <a:pt x="1266" y="98"/>
                  </a:lnTo>
                  <a:lnTo>
                    <a:pt x="1096" y="147"/>
                  </a:lnTo>
                  <a:lnTo>
                    <a:pt x="925" y="220"/>
                  </a:lnTo>
                  <a:lnTo>
                    <a:pt x="779" y="317"/>
                  </a:lnTo>
                  <a:lnTo>
                    <a:pt x="658" y="414"/>
                  </a:lnTo>
                  <a:lnTo>
                    <a:pt x="536" y="536"/>
                  </a:lnTo>
                  <a:lnTo>
                    <a:pt x="414" y="658"/>
                  </a:lnTo>
                  <a:lnTo>
                    <a:pt x="317" y="804"/>
                  </a:lnTo>
                  <a:lnTo>
                    <a:pt x="219" y="950"/>
                  </a:lnTo>
                  <a:lnTo>
                    <a:pt x="146" y="1096"/>
                  </a:lnTo>
                  <a:lnTo>
                    <a:pt x="73" y="1267"/>
                  </a:lnTo>
                  <a:lnTo>
                    <a:pt x="49" y="1437"/>
                  </a:lnTo>
                  <a:lnTo>
                    <a:pt x="24" y="1608"/>
                  </a:lnTo>
                  <a:lnTo>
                    <a:pt x="0" y="1803"/>
                  </a:lnTo>
                  <a:lnTo>
                    <a:pt x="0" y="1803"/>
                  </a:lnTo>
                  <a:lnTo>
                    <a:pt x="24" y="2071"/>
                  </a:lnTo>
                  <a:lnTo>
                    <a:pt x="97" y="2339"/>
                  </a:lnTo>
                  <a:lnTo>
                    <a:pt x="195" y="2582"/>
                  </a:lnTo>
                  <a:lnTo>
                    <a:pt x="317" y="2801"/>
                  </a:lnTo>
                </a:path>
              </a:pathLst>
            </a:custGeom>
            <a:noFill/>
            <a:ln w="121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73" name="Google Shape;810;p38">
              <a:extLst>
                <a:ext uri="{FF2B5EF4-FFF2-40B4-BE49-F238E27FC236}">
                  <a16:creationId xmlns:a16="http://schemas.microsoft.com/office/drawing/2014/main" id="{B110D7FD-90CE-2C48-8BAC-903C095F83CA}"/>
                </a:ext>
              </a:extLst>
            </p:cNvPr>
            <p:cNvSpPr/>
            <p:nvPr/>
          </p:nvSpPr>
          <p:spPr>
            <a:xfrm>
              <a:off x="5323025" y="4980625"/>
              <a:ext cx="88925" cy="88925"/>
            </a:xfrm>
            <a:custGeom>
              <a:avLst/>
              <a:gdLst/>
              <a:ahLst/>
              <a:cxnLst/>
              <a:rect l="l" t="t" r="r" b="b"/>
              <a:pathLst>
                <a:path w="3557" h="3557" fill="none" extrusionOk="0">
                  <a:moveTo>
                    <a:pt x="3191" y="2850"/>
                  </a:moveTo>
                  <a:lnTo>
                    <a:pt x="3191" y="2850"/>
                  </a:lnTo>
                  <a:lnTo>
                    <a:pt x="3313" y="2680"/>
                  </a:lnTo>
                  <a:lnTo>
                    <a:pt x="3410" y="2509"/>
                  </a:lnTo>
                  <a:lnTo>
                    <a:pt x="3483" y="2314"/>
                  </a:lnTo>
                  <a:lnTo>
                    <a:pt x="3532" y="2095"/>
                  </a:lnTo>
                  <a:lnTo>
                    <a:pt x="3532" y="2095"/>
                  </a:lnTo>
                  <a:lnTo>
                    <a:pt x="3556" y="1925"/>
                  </a:lnTo>
                  <a:lnTo>
                    <a:pt x="3556" y="1730"/>
                  </a:lnTo>
                  <a:lnTo>
                    <a:pt x="3556" y="1559"/>
                  </a:lnTo>
                  <a:lnTo>
                    <a:pt x="3508" y="1389"/>
                  </a:lnTo>
                  <a:lnTo>
                    <a:pt x="3459" y="1218"/>
                  </a:lnTo>
                  <a:lnTo>
                    <a:pt x="3410" y="1072"/>
                  </a:lnTo>
                  <a:lnTo>
                    <a:pt x="3337" y="902"/>
                  </a:lnTo>
                  <a:lnTo>
                    <a:pt x="3240" y="756"/>
                  </a:lnTo>
                  <a:lnTo>
                    <a:pt x="3142" y="634"/>
                  </a:lnTo>
                  <a:lnTo>
                    <a:pt x="3021" y="512"/>
                  </a:lnTo>
                  <a:lnTo>
                    <a:pt x="2899" y="390"/>
                  </a:lnTo>
                  <a:lnTo>
                    <a:pt x="2753" y="293"/>
                  </a:lnTo>
                  <a:lnTo>
                    <a:pt x="2606" y="196"/>
                  </a:lnTo>
                  <a:lnTo>
                    <a:pt x="2436" y="122"/>
                  </a:lnTo>
                  <a:lnTo>
                    <a:pt x="2266" y="74"/>
                  </a:lnTo>
                  <a:lnTo>
                    <a:pt x="2095" y="25"/>
                  </a:lnTo>
                  <a:lnTo>
                    <a:pt x="2095" y="25"/>
                  </a:lnTo>
                  <a:lnTo>
                    <a:pt x="1925" y="1"/>
                  </a:lnTo>
                  <a:lnTo>
                    <a:pt x="1730" y="1"/>
                  </a:lnTo>
                  <a:lnTo>
                    <a:pt x="1559" y="1"/>
                  </a:lnTo>
                  <a:lnTo>
                    <a:pt x="1389" y="25"/>
                  </a:lnTo>
                  <a:lnTo>
                    <a:pt x="1218" y="74"/>
                  </a:lnTo>
                  <a:lnTo>
                    <a:pt x="1072" y="147"/>
                  </a:lnTo>
                  <a:lnTo>
                    <a:pt x="902" y="220"/>
                  </a:lnTo>
                  <a:lnTo>
                    <a:pt x="756" y="317"/>
                  </a:lnTo>
                  <a:lnTo>
                    <a:pt x="634" y="415"/>
                  </a:lnTo>
                  <a:lnTo>
                    <a:pt x="512" y="537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1"/>
                  </a:lnTo>
                  <a:lnTo>
                    <a:pt x="122" y="1097"/>
                  </a:lnTo>
                  <a:lnTo>
                    <a:pt x="74" y="1267"/>
                  </a:lnTo>
                  <a:lnTo>
                    <a:pt x="25" y="1462"/>
                  </a:lnTo>
                  <a:lnTo>
                    <a:pt x="25" y="1462"/>
                  </a:lnTo>
                  <a:lnTo>
                    <a:pt x="1" y="1633"/>
                  </a:lnTo>
                  <a:lnTo>
                    <a:pt x="1" y="1803"/>
                  </a:lnTo>
                  <a:lnTo>
                    <a:pt x="1" y="1998"/>
                  </a:lnTo>
                  <a:lnTo>
                    <a:pt x="25" y="2168"/>
                  </a:lnTo>
                  <a:lnTo>
                    <a:pt x="74" y="2339"/>
                  </a:lnTo>
                  <a:lnTo>
                    <a:pt x="147" y="2485"/>
                  </a:lnTo>
                  <a:lnTo>
                    <a:pt x="220" y="2655"/>
                  </a:lnTo>
                  <a:lnTo>
                    <a:pt x="317" y="2777"/>
                  </a:lnTo>
                  <a:lnTo>
                    <a:pt x="415" y="2923"/>
                  </a:lnTo>
                  <a:lnTo>
                    <a:pt x="536" y="3045"/>
                  </a:lnTo>
                  <a:lnTo>
                    <a:pt x="658" y="3167"/>
                  </a:lnTo>
                  <a:lnTo>
                    <a:pt x="804" y="3264"/>
                  </a:lnTo>
                  <a:lnTo>
                    <a:pt x="950" y="3362"/>
                  </a:lnTo>
                  <a:lnTo>
                    <a:pt x="1096" y="3435"/>
                  </a:lnTo>
                  <a:lnTo>
                    <a:pt x="1267" y="3483"/>
                  </a:lnTo>
                  <a:lnTo>
                    <a:pt x="1462" y="3532"/>
                  </a:lnTo>
                  <a:lnTo>
                    <a:pt x="1462" y="3532"/>
                  </a:lnTo>
                  <a:lnTo>
                    <a:pt x="1705" y="3557"/>
                  </a:lnTo>
                  <a:lnTo>
                    <a:pt x="1973" y="3557"/>
                  </a:lnTo>
                  <a:lnTo>
                    <a:pt x="2217" y="3508"/>
                  </a:lnTo>
                  <a:lnTo>
                    <a:pt x="2460" y="3435"/>
                  </a:lnTo>
                </a:path>
              </a:pathLst>
            </a:custGeom>
            <a:noFill/>
            <a:ln w="121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74" name="Google Shape;811;p38">
              <a:extLst>
                <a:ext uri="{FF2B5EF4-FFF2-40B4-BE49-F238E27FC236}">
                  <a16:creationId xmlns:a16="http://schemas.microsoft.com/office/drawing/2014/main" id="{5EB352CF-BD2B-054E-A6FB-DE07FC5CCA96}"/>
                </a:ext>
              </a:extLst>
            </p:cNvPr>
            <p:cNvSpPr/>
            <p:nvPr/>
          </p:nvSpPr>
          <p:spPr>
            <a:xfrm>
              <a:off x="5233525" y="5255225"/>
              <a:ext cx="89525" cy="89525"/>
            </a:xfrm>
            <a:custGeom>
              <a:avLst/>
              <a:gdLst/>
              <a:ahLst/>
              <a:cxnLst/>
              <a:rect l="l" t="t" r="r" b="b"/>
              <a:pathLst>
                <a:path w="3581" h="3581" fill="none" extrusionOk="0">
                  <a:moveTo>
                    <a:pt x="3215" y="707"/>
                  </a:moveTo>
                  <a:lnTo>
                    <a:pt x="3215" y="707"/>
                  </a:lnTo>
                  <a:lnTo>
                    <a:pt x="3093" y="585"/>
                  </a:lnTo>
                  <a:lnTo>
                    <a:pt x="2972" y="464"/>
                  </a:lnTo>
                  <a:lnTo>
                    <a:pt x="2850" y="342"/>
                  </a:lnTo>
                  <a:lnTo>
                    <a:pt x="2679" y="244"/>
                  </a:lnTo>
                  <a:lnTo>
                    <a:pt x="2679" y="244"/>
                  </a:lnTo>
                  <a:lnTo>
                    <a:pt x="2533" y="171"/>
                  </a:lnTo>
                  <a:lnTo>
                    <a:pt x="2363" y="98"/>
                  </a:lnTo>
                  <a:lnTo>
                    <a:pt x="2192" y="50"/>
                  </a:lnTo>
                  <a:lnTo>
                    <a:pt x="2022" y="25"/>
                  </a:lnTo>
                  <a:lnTo>
                    <a:pt x="1851" y="1"/>
                  </a:lnTo>
                  <a:lnTo>
                    <a:pt x="1681" y="25"/>
                  </a:lnTo>
                  <a:lnTo>
                    <a:pt x="1510" y="25"/>
                  </a:lnTo>
                  <a:lnTo>
                    <a:pt x="1340" y="74"/>
                  </a:lnTo>
                  <a:lnTo>
                    <a:pt x="1169" y="123"/>
                  </a:lnTo>
                  <a:lnTo>
                    <a:pt x="1023" y="196"/>
                  </a:lnTo>
                  <a:lnTo>
                    <a:pt x="877" y="269"/>
                  </a:lnTo>
                  <a:lnTo>
                    <a:pt x="731" y="366"/>
                  </a:lnTo>
                  <a:lnTo>
                    <a:pt x="585" y="488"/>
                  </a:lnTo>
                  <a:lnTo>
                    <a:pt x="463" y="610"/>
                  </a:lnTo>
                  <a:lnTo>
                    <a:pt x="341" y="731"/>
                  </a:lnTo>
                  <a:lnTo>
                    <a:pt x="244" y="902"/>
                  </a:lnTo>
                  <a:lnTo>
                    <a:pt x="244" y="902"/>
                  </a:lnTo>
                  <a:lnTo>
                    <a:pt x="171" y="1048"/>
                  </a:lnTo>
                  <a:lnTo>
                    <a:pt x="98" y="1219"/>
                  </a:lnTo>
                  <a:lnTo>
                    <a:pt x="49" y="1389"/>
                  </a:lnTo>
                  <a:lnTo>
                    <a:pt x="25" y="1560"/>
                  </a:lnTo>
                  <a:lnTo>
                    <a:pt x="0" y="1730"/>
                  </a:lnTo>
                  <a:lnTo>
                    <a:pt x="0" y="1900"/>
                  </a:lnTo>
                  <a:lnTo>
                    <a:pt x="25" y="2071"/>
                  </a:lnTo>
                  <a:lnTo>
                    <a:pt x="73" y="2241"/>
                  </a:lnTo>
                  <a:lnTo>
                    <a:pt x="122" y="2412"/>
                  </a:lnTo>
                  <a:lnTo>
                    <a:pt x="195" y="2558"/>
                  </a:lnTo>
                  <a:lnTo>
                    <a:pt x="268" y="2729"/>
                  </a:lnTo>
                  <a:lnTo>
                    <a:pt x="366" y="2850"/>
                  </a:lnTo>
                  <a:lnTo>
                    <a:pt x="463" y="2996"/>
                  </a:lnTo>
                  <a:lnTo>
                    <a:pt x="609" y="3118"/>
                  </a:lnTo>
                  <a:lnTo>
                    <a:pt x="731" y="3240"/>
                  </a:lnTo>
                  <a:lnTo>
                    <a:pt x="901" y="3337"/>
                  </a:lnTo>
                  <a:lnTo>
                    <a:pt x="901" y="3337"/>
                  </a:lnTo>
                  <a:lnTo>
                    <a:pt x="1048" y="3410"/>
                  </a:lnTo>
                  <a:lnTo>
                    <a:pt x="1218" y="3484"/>
                  </a:lnTo>
                  <a:lnTo>
                    <a:pt x="1389" y="3532"/>
                  </a:lnTo>
                  <a:lnTo>
                    <a:pt x="1559" y="3557"/>
                  </a:lnTo>
                  <a:lnTo>
                    <a:pt x="1730" y="3581"/>
                  </a:lnTo>
                  <a:lnTo>
                    <a:pt x="1900" y="3581"/>
                  </a:lnTo>
                  <a:lnTo>
                    <a:pt x="2071" y="3557"/>
                  </a:lnTo>
                  <a:lnTo>
                    <a:pt x="2241" y="3508"/>
                  </a:lnTo>
                  <a:lnTo>
                    <a:pt x="2411" y="3459"/>
                  </a:lnTo>
                  <a:lnTo>
                    <a:pt x="2558" y="3410"/>
                  </a:lnTo>
                  <a:lnTo>
                    <a:pt x="2704" y="3313"/>
                  </a:lnTo>
                  <a:lnTo>
                    <a:pt x="2850" y="3216"/>
                  </a:lnTo>
                  <a:lnTo>
                    <a:pt x="2996" y="3118"/>
                  </a:lnTo>
                  <a:lnTo>
                    <a:pt x="3118" y="2996"/>
                  </a:lnTo>
                  <a:lnTo>
                    <a:pt x="3240" y="2850"/>
                  </a:lnTo>
                  <a:lnTo>
                    <a:pt x="3337" y="2704"/>
                  </a:lnTo>
                  <a:lnTo>
                    <a:pt x="3337" y="2704"/>
                  </a:lnTo>
                  <a:lnTo>
                    <a:pt x="3459" y="2412"/>
                  </a:lnTo>
                  <a:lnTo>
                    <a:pt x="3532" y="2144"/>
                  </a:lnTo>
                  <a:lnTo>
                    <a:pt x="3581" y="1852"/>
                  </a:lnTo>
                  <a:lnTo>
                    <a:pt x="3556" y="1560"/>
                  </a:lnTo>
                </a:path>
              </a:pathLst>
            </a:custGeom>
            <a:noFill/>
            <a:ln w="121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89" name="Google Shape;812;p38">
              <a:extLst>
                <a:ext uri="{FF2B5EF4-FFF2-40B4-BE49-F238E27FC236}">
                  <a16:creationId xmlns:a16="http://schemas.microsoft.com/office/drawing/2014/main" id="{C241ABA5-E125-BD4A-BF5B-BEFBA3306E36}"/>
                </a:ext>
              </a:extLst>
            </p:cNvPr>
            <p:cNvSpPr/>
            <p:nvPr/>
          </p:nvSpPr>
          <p:spPr>
            <a:xfrm>
              <a:off x="5453325" y="5382475"/>
              <a:ext cx="88925" cy="88325"/>
            </a:xfrm>
            <a:custGeom>
              <a:avLst/>
              <a:gdLst/>
              <a:ahLst/>
              <a:cxnLst/>
              <a:rect l="l" t="t" r="r" b="b"/>
              <a:pathLst>
                <a:path w="3557" h="3533" fill="none" extrusionOk="0">
                  <a:moveTo>
                    <a:pt x="1389" y="1"/>
                  </a:moveTo>
                  <a:lnTo>
                    <a:pt x="1389" y="1"/>
                  </a:lnTo>
                  <a:lnTo>
                    <a:pt x="1194" y="50"/>
                  </a:lnTo>
                  <a:lnTo>
                    <a:pt x="999" y="147"/>
                  </a:lnTo>
                  <a:lnTo>
                    <a:pt x="804" y="245"/>
                  </a:lnTo>
                  <a:lnTo>
                    <a:pt x="634" y="366"/>
                  </a:lnTo>
                  <a:lnTo>
                    <a:pt x="634" y="366"/>
                  </a:lnTo>
                  <a:lnTo>
                    <a:pt x="488" y="488"/>
                  </a:lnTo>
                  <a:lnTo>
                    <a:pt x="390" y="634"/>
                  </a:lnTo>
                  <a:lnTo>
                    <a:pt x="268" y="780"/>
                  </a:lnTo>
                  <a:lnTo>
                    <a:pt x="195" y="926"/>
                  </a:lnTo>
                  <a:lnTo>
                    <a:pt x="122" y="1073"/>
                  </a:lnTo>
                  <a:lnTo>
                    <a:pt x="74" y="1243"/>
                  </a:lnTo>
                  <a:lnTo>
                    <a:pt x="25" y="1414"/>
                  </a:lnTo>
                  <a:lnTo>
                    <a:pt x="0" y="1584"/>
                  </a:lnTo>
                  <a:lnTo>
                    <a:pt x="0" y="1755"/>
                  </a:lnTo>
                  <a:lnTo>
                    <a:pt x="0" y="1925"/>
                  </a:lnTo>
                  <a:lnTo>
                    <a:pt x="25" y="2096"/>
                  </a:lnTo>
                  <a:lnTo>
                    <a:pt x="74" y="2266"/>
                  </a:lnTo>
                  <a:lnTo>
                    <a:pt x="122" y="2412"/>
                  </a:lnTo>
                  <a:lnTo>
                    <a:pt x="195" y="2583"/>
                  </a:lnTo>
                  <a:lnTo>
                    <a:pt x="293" y="2729"/>
                  </a:lnTo>
                  <a:lnTo>
                    <a:pt x="415" y="2875"/>
                  </a:lnTo>
                  <a:lnTo>
                    <a:pt x="415" y="2875"/>
                  </a:lnTo>
                  <a:lnTo>
                    <a:pt x="536" y="3021"/>
                  </a:lnTo>
                  <a:lnTo>
                    <a:pt x="658" y="3143"/>
                  </a:lnTo>
                  <a:lnTo>
                    <a:pt x="804" y="3240"/>
                  </a:lnTo>
                  <a:lnTo>
                    <a:pt x="950" y="3313"/>
                  </a:lnTo>
                  <a:lnTo>
                    <a:pt x="1121" y="3386"/>
                  </a:lnTo>
                  <a:lnTo>
                    <a:pt x="1267" y="3459"/>
                  </a:lnTo>
                  <a:lnTo>
                    <a:pt x="1437" y="3484"/>
                  </a:lnTo>
                  <a:lnTo>
                    <a:pt x="1608" y="3508"/>
                  </a:lnTo>
                  <a:lnTo>
                    <a:pt x="1778" y="3532"/>
                  </a:lnTo>
                  <a:lnTo>
                    <a:pt x="1949" y="3508"/>
                  </a:lnTo>
                  <a:lnTo>
                    <a:pt x="2119" y="3484"/>
                  </a:lnTo>
                  <a:lnTo>
                    <a:pt x="2290" y="3435"/>
                  </a:lnTo>
                  <a:lnTo>
                    <a:pt x="2460" y="3386"/>
                  </a:lnTo>
                  <a:lnTo>
                    <a:pt x="2606" y="3313"/>
                  </a:lnTo>
                  <a:lnTo>
                    <a:pt x="2777" y="3216"/>
                  </a:lnTo>
                  <a:lnTo>
                    <a:pt x="2923" y="3118"/>
                  </a:lnTo>
                  <a:lnTo>
                    <a:pt x="2923" y="3118"/>
                  </a:lnTo>
                  <a:lnTo>
                    <a:pt x="3045" y="2997"/>
                  </a:lnTo>
                  <a:lnTo>
                    <a:pt x="3167" y="2851"/>
                  </a:lnTo>
                  <a:lnTo>
                    <a:pt x="3264" y="2704"/>
                  </a:lnTo>
                  <a:lnTo>
                    <a:pt x="3361" y="2558"/>
                  </a:lnTo>
                  <a:lnTo>
                    <a:pt x="3435" y="2412"/>
                  </a:lnTo>
                  <a:lnTo>
                    <a:pt x="3483" y="2242"/>
                  </a:lnTo>
                  <a:lnTo>
                    <a:pt x="3532" y="2071"/>
                  </a:lnTo>
                  <a:lnTo>
                    <a:pt x="3556" y="1901"/>
                  </a:lnTo>
                  <a:lnTo>
                    <a:pt x="3556" y="1730"/>
                  </a:lnTo>
                  <a:lnTo>
                    <a:pt x="3556" y="1560"/>
                  </a:lnTo>
                  <a:lnTo>
                    <a:pt x="3532" y="1389"/>
                  </a:lnTo>
                  <a:lnTo>
                    <a:pt x="3483" y="1219"/>
                  </a:lnTo>
                  <a:lnTo>
                    <a:pt x="3410" y="1048"/>
                  </a:lnTo>
                  <a:lnTo>
                    <a:pt x="3337" y="902"/>
                  </a:lnTo>
                  <a:lnTo>
                    <a:pt x="3264" y="756"/>
                  </a:lnTo>
                  <a:lnTo>
                    <a:pt x="3142" y="610"/>
                  </a:lnTo>
                  <a:lnTo>
                    <a:pt x="3142" y="610"/>
                  </a:lnTo>
                  <a:lnTo>
                    <a:pt x="2972" y="415"/>
                  </a:lnTo>
                  <a:lnTo>
                    <a:pt x="2753" y="245"/>
                  </a:lnTo>
                  <a:lnTo>
                    <a:pt x="2533" y="123"/>
                  </a:lnTo>
                  <a:lnTo>
                    <a:pt x="2314" y="50"/>
                  </a:lnTo>
                </a:path>
              </a:pathLst>
            </a:custGeom>
            <a:noFill/>
            <a:ln w="121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90" name="Google Shape;813;p38">
              <a:extLst>
                <a:ext uri="{FF2B5EF4-FFF2-40B4-BE49-F238E27FC236}">
                  <a16:creationId xmlns:a16="http://schemas.microsoft.com/office/drawing/2014/main" id="{64483F48-5BA6-B94C-9EE6-C93379BA03B6}"/>
                </a:ext>
              </a:extLst>
            </p:cNvPr>
            <p:cNvSpPr/>
            <p:nvPr/>
          </p:nvSpPr>
          <p:spPr>
            <a:xfrm>
              <a:off x="5682875" y="5188875"/>
              <a:ext cx="88925" cy="89525"/>
            </a:xfrm>
            <a:custGeom>
              <a:avLst/>
              <a:gdLst/>
              <a:ahLst/>
              <a:cxnLst/>
              <a:rect l="l" t="t" r="r" b="b"/>
              <a:pathLst>
                <a:path w="3557" h="3581" fill="none" extrusionOk="0">
                  <a:moveTo>
                    <a:pt x="0" y="2022"/>
                  </a:moveTo>
                  <a:lnTo>
                    <a:pt x="0" y="2022"/>
                  </a:lnTo>
                  <a:lnTo>
                    <a:pt x="25" y="2216"/>
                  </a:lnTo>
                  <a:lnTo>
                    <a:pt x="98" y="2411"/>
                  </a:lnTo>
                  <a:lnTo>
                    <a:pt x="98" y="2411"/>
                  </a:lnTo>
                  <a:lnTo>
                    <a:pt x="171" y="2557"/>
                  </a:lnTo>
                  <a:lnTo>
                    <a:pt x="244" y="2728"/>
                  </a:lnTo>
                  <a:lnTo>
                    <a:pt x="341" y="2874"/>
                  </a:lnTo>
                  <a:lnTo>
                    <a:pt x="463" y="2996"/>
                  </a:lnTo>
                  <a:lnTo>
                    <a:pt x="585" y="3118"/>
                  </a:lnTo>
                  <a:lnTo>
                    <a:pt x="707" y="3239"/>
                  </a:lnTo>
                  <a:lnTo>
                    <a:pt x="853" y="3337"/>
                  </a:lnTo>
                  <a:lnTo>
                    <a:pt x="999" y="3410"/>
                  </a:lnTo>
                  <a:lnTo>
                    <a:pt x="1169" y="3483"/>
                  </a:lnTo>
                  <a:lnTo>
                    <a:pt x="1340" y="3532"/>
                  </a:lnTo>
                  <a:lnTo>
                    <a:pt x="1510" y="3556"/>
                  </a:lnTo>
                  <a:lnTo>
                    <a:pt x="1681" y="3580"/>
                  </a:lnTo>
                  <a:lnTo>
                    <a:pt x="1851" y="3580"/>
                  </a:lnTo>
                  <a:lnTo>
                    <a:pt x="2022" y="3556"/>
                  </a:lnTo>
                  <a:lnTo>
                    <a:pt x="2192" y="3532"/>
                  </a:lnTo>
                  <a:lnTo>
                    <a:pt x="2363" y="3459"/>
                  </a:lnTo>
                  <a:lnTo>
                    <a:pt x="2363" y="3459"/>
                  </a:lnTo>
                  <a:lnTo>
                    <a:pt x="2533" y="3410"/>
                  </a:lnTo>
                  <a:lnTo>
                    <a:pt x="2704" y="3312"/>
                  </a:lnTo>
                  <a:lnTo>
                    <a:pt x="2850" y="3215"/>
                  </a:lnTo>
                  <a:lnTo>
                    <a:pt x="2972" y="3093"/>
                  </a:lnTo>
                  <a:lnTo>
                    <a:pt x="3093" y="2971"/>
                  </a:lnTo>
                  <a:lnTo>
                    <a:pt x="3215" y="2850"/>
                  </a:lnTo>
                  <a:lnTo>
                    <a:pt x="3288" y="2704"/>
                  </a:lnTo>
                  <a:lnTo>
                    <a:pt x="3386" y="2557"/>
                  </a:lnTo>
                  <a:lnTo>
                    <a:pt x="3434" y="2387"/>
                  </a:lnTo>
                  <a:lnTo>
                    <a:pt x="3483" y="2216"/>
                  </a:lnTo>
                  <a:lnTo>
                    <a:pt x="3532" y="2070"/>
                  </a:lnTo>
                  <a:lnTo>
                    <a:pt x="3556" y="1875"/>
                  </a:lnTo>
                  <a:lnTo>
                    <a:pt x="3556" y="1705"/>
                  </a:lnTo>
                  <a:lnTo>
                    <a:pt x="3532" y="1534"/>
                  </a:lnTo>
                  <a:lnTo>
                    <a:pt x="3507" y="1364"/>
                  </a:lnTo>
                  <a:lnTo>
                    <a:pt x="3434" y="1194"/>
                  </a:lnTo>
                  <a:lnTo>
                    <a:pt x="3434" y="1194"/>
                  </a:lnTo>
                  <a:lnTo>
                    <a:pt x="3361" y="1023"/>
                  </a:lnTo>
                  <a:lnTo>
                    <a:pt x="3288" y="853"/>
                  </a:lnTo>
                  <a:lnTo>
                    <a:pt x="3191" y="706"/>
                  </a:lnTo>
                  <a:lnTo>
                    <a:pt x="3069" y="585"/>
                  </a:lnTo>
                  <a:lnTo>
                    <a:pt x="2947" y="463"/>
                  </a:lnTo>
                  <a:lnTo>
                    <a:pt x="2825" y="341"/>
                  </a:lnTo>
                  <a:lnTo>
                    <a:pt x="2679" y="268"/>
                  </a:lnTo>
                  <a:lnTo>
                    <a:pt x="2533" y="171"/>
                  </a:lnTo>
                  <a:lnTo>
                    <a:pt x="2363" y="122"/>
                  </a:lnTo>
                  <a:lnTo>
                    <a:pt x="2192" y="73"/>
                  </a:lnTo>
                  <a:lnTo>
                    <a:pt x="2022" y="24"/>
                  </a:lnTo>
                  <a:lnTo>
                    <a:pt x="1851" y="24"/>
                  </a:lnTo>
                  <a:lnTo>
                    <a:pt x="1681" y="0"/>
                  </a:lnTo>
                  <a:lnTo>
                    <a:pt x="1510" y="24"/>
                  </a:lnTo>
                  <a:lnTo>
                    <a:pt x="1340" y="73"/>
                  </a:lnTo>
                  <a:lnTo>
                    <a:pt x="1169" y="122"/>
                  </a:lnTo>
                  <a:lnTo>
                    <a:pt x="1169" y="122"/>
                  </a:lnTo>
                  <a:lnTo>
                    <a:pt x="974" y="195"/>
                  </a:lnTo>
                  <a:lnTo>
                    <a:pt x="804" y="292"/>
                  </a:lnTo>
                  <a:lnTo>
                    <a:pt x="658" y="390"/>
                  </a:lnTo>
                  <a:lnTo>
                    <a:pt x="512" y="512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0"/>
                  </a:lnTo>
                  <a:lnTo>
                    <a:pt x="122" y="1120"/>
                  </a:lnTo>
                </a:path>
              </a:pathLst>
            </a:custGeom>
            <a:noFill/>
            <a:ln w="121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92" name="Google Shape;814;p38">
              <a:extLst>
                <a:ext uri="{FF2B5EF4-FFF2-40B4-BE49-F238E27FC236}">
                  <a16:creationId xmlns:a16="http://schemas.microsoft.com/office/drawing/2014/main" id="{CFE5D685-EEBB-5F44-A772-EBA591D71D15}"/>
                </a:ext>
              </a:extLst>
            </p:cNvPr>
            <p:cNvSpPr/>
            <p:nvPr/>
          </p:nvSpPr>
          <p:spPr>
            <a:xfrm>
              <a:off x="5411925" y="5110925"/>
              <a:ext cx="188775" cy="189400"/>
            </a:xfrm>
            <a:custGeom>
              <a:avLst/>
              <a:gdLst/>
              <a:ahLst/>
              <a:cxnLst/>
              <a:rect l="l" t="t" r="r" b="b"/>
              <a:pathLst>
                <a:path w="7551" h="7576" fill="none" extrusionOk="0">
                  <a:moveTo>
                    <a:pt x="0" y="3776"/>
                  </a:moveTo>
                  <a:lnTo>
                    <a:pt x="0" y="3776"/>
                  </a:lnTo>
                  <a:lnTo>
                    <a:pt x="25" y="3410"/>
                  </a:lnTo>
                  <a:lnTo>
                    <a:pt x="73" y="3021"/>
                  </a:lnTo>
                  <a:lnTo>
                    <a:pt x="171" y="2655"/>
                  </a:lnTo>
                  <a:lnTo>
                    <a:pt x="293" y="2314"/>
                  </a:lnTo>
                  <a:lnTo>
                    <a:pt x="463" y="1973"/>
                  </a:lnTo>
                  <a:lnTo>
                    <a:pt x="658" y="1681"/>
                  </a:lnTo>
                  <a:lnTo>
                    <a:pt x="877" y="1389"/>
                  </a:lnTo>
                  <a:lnTo>
                    <a:pt x="1121" y="1121"/>
                  </a:lnTo>
                  <a:lnTo>
                    <a:pt x="1389" y="877"/>
                  </a:lnTo>
                  <a:lnTo>
                    <a:pt x="1656" y="658"/>
                  </a:lnTo>
                  <a:lnTo>
                    <a:pt x="1973" y="463"/>
                  </a:lnTo>
                  <a:lnTo>
                    <a:pt x="2314" y="293"/>
                  </a:lnTo>
                  <a:lnTo>
                    <a:pt x="2655" y="171"/>
                  </a:lnTo>
                  <a:lnTo>
                    <a:pt x="3020" y="74"/>
                  </a:lnTo>
                  <a:lnTo>
                    <a:pt x="3386" y="25"/>
                  </a:lnTo>
                  <a:lnTo>
                    <a:pt x="3775" y="1"/>
                  </a:lnTo>
                  <a:lnTo>
                    <a:pt x="3775" y="1"/>
                  </a:lnTo>
                  <a:lnTo>
                    <a:pt x="4165" y="25"/>
                  </a:lnTo>
                  <a:lnTo>
                    <a:pt x="4555" y="74"/>
                  </a:lnTo>
                  <a:lnTo>
                    <a:pt x="4896" y="171"/>
                  </a:lnTo>
                  <a:lnTo>
                    <a:pt x="5261" y="293"/>
                  </a:lnTo>
                  <a:lnTo>
                    <a:pt x="5578" y="463"/>
                  </a:lnTo>
                  <a:lnTo>
                    <a:pt x="5894" y="658"/>
                  </a:lnTo>
                  <a:lnTo>
                    <a:pt x="6186" y="877"/>
                  </a:lnTo>
                  <a:lnTo>
                    <a:pt x="6454" y="1121"/>
                  </a:lnTo>
                  <a:lnTo>
                    <a:pt x="6698" y="1389"/>
                  </a:lnTo>
                  <a:lnTo>
                    <a:pt x="6917" y="1681"/>
                  </a:lnTo>
                  <a:lnTo>
                    <a:pt x="7112" y="1973"/>
                  </a:lnTo>
                  <a:lnTo>
                    <a:pt x="7258" y="2314"/>
                  </a:lnTo>
                  <a:lnTo>
                    <a:pt x="7404" y="2655"/>
                  </a:lnTo>
                  <a:lnTo>
                    <a:pt x="7477" y="3021"/>
                  </a:lnTo>
                  <a:lnTo>
                    <a:pt x="7550" y="3410"/>
                  </a:lnTo>
                  <a:lnTo>
                    <a:pt x="7550" y="3776"/>
                  </a:lnTo>
                  <a:lnTo>
                    <a:pt x="7550" y="3776"/>
                  </a:lnTo>
                  <a:lnTo>
                    <a:pt x="7550" y="4165"/>
                  </a:lnTo>
                  <a:lnTo>
                    <a:pt x="7477" y="4555"/>
                  </a:lnTo>
                  <a:lnTo>
                    <a:pt x="7404" y="4920"/>
                  </a:lnTo>
                  <a:lnTo>
                    <a:pt x="7258" y="5261"/>
                  </a:lnTo>
                  <a:lnTo>
                    <a:pt x="7112" y="5578"/>
                  </a:lnTo>
                  <a:lnTo>
                    <a:pt x="6917" y="5895"/>
                  </a:lnTo>
                  <a:lnTo>
                    <a:pt x="6698" y="6187"/>
                  </a:lnTo>
                  <a:lnTo>
                    <a:pt x="6454" y="6455"/>
                  </a:lnTo>
                  <a:lnTo>
                    <a:pt x="6186" y="6698"/>
                  </a:lnTo>
                  <a:lnTo>
                    <a:pt x="5894" y="6917"/>
                  </a:lnTo>
                  <a:lnTo>
                    <a:pt x="5578" y="7112"/>
                  </a:lnTo>
                  <a:lnTo>
                    <a:pt x="5261" y="7258"/>
                  </a:lnTo>
                  <a:lnTo>
                    <a:pt x="4896" y="7405"/>
                  </a:lnTo>
                  <a:lnTo>
                    <a:pt x="4555" y="7478"/>
                  </a:lnTo>
                  <a:lnTo>
                    <a:pt x="4165" y="7551"/>
                  </a:lnTo>
                  <a:lnTo>
                    <a:pt x="3775" y="7575"/>
                  </a:lnTo>
                  <a:lnTo>
                    <a:pt x="3775" y="7575"/>
                  </a:lnTo>
                  <a:lnTo>
                    <a:pt x="3386" y="7551"/>
                  </a:lnTo>
                  <a:lnTo>
                    <a:pt x="3020" y="7478"/>
                  </a:lnTo>
                  <a:lnTo>
                    <a:pt x="2655" y="7405"/>
                  </a:lnTo>
                  <a:lnTo>
                    <a:pt x="2314" y="7258"/>
                  </a:lnTo>
                  <a:lnTo>
                    <a:pt x="1973" y="7112"/>
                  </a:lnTo>
                  <a:lnTo>
                    <a:pt x="1656" y="6917"/>
                  </a:lnTo>
                  <a:lnTo>
                    <a:pt x="1389" y="6698"/>
                  </a:lnTo>
                  <a:lnTo>
                    <a:pt x="1121" y="6455"/>
                  </a:lnTo>
                  <a:lnTo>
                    <a:pt x="877" y="6187"/>
                  </a:lnTo>
                  <a:lnTo>
                    <a:pt x="658" y="5895"/>
                  </a:lnTo>
                  <a:lnTo>
                    <a:pt x="463" y="5578"/>
                  </a:lnTo>
                  <a:lnTo>
                    <a:pt x="293" y="5261"/>
                  </a:lnTo>
                  <a:lnTo>
                    <a:pt x="171" y="4920"/>
                  </a:lnTo>
                  <a:lnTo>
                    <a:pt x="73" y="4555"/>
                  </a:lnTo>
                  <a:lnTo>
                    <a:pt x="25" y="4165"/>
                  </a:lnTo>
                  <a:lnTo>
                    <a:pt x="0" y="3776"/>
                  </a:lnTo>
                  <a:lnTo>
                    <a:pt x="0" y="3776"/>
                  </a:lnTo>
                  <a:close/>
                </a:path>
              </a:pathLst>
            </a:custGeom>
            <a:noFill/>
            <a:ln w="121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93" name="Google Shape;815;p38">
              <a:extLst>
                <a:ext uri="{FF2B5EF4-FFF2-40B4-BE49-F238E27FC236}">
                  <a16:creationId xmlns:a16="http://schemas.microsoft.com/office/drawing/2014/main" id="{65985E21-B185-8847-9FFE-C028B8364841}"/>
                </a:ext>
              </a:extLst>
            </p:cNvPr>
            <p:cNvSpPr/>
            <p:nvPr/>
          </p:nvSpPr>
          <p:spPr>
            <a:xfrm>
              <a:off x="5367475" y="5025075"/>
              <a:ext cx="81600" cy="105975"/>
            </a:xfrm>
            <a:custGeom>
              <a:avLst/>
              <a:gdLst/>
              <a:ahLst/>
              <a:cxnLst/>
              <a:rect l="l" t="t" r="r" b="b"/>
              <a:pathLst>
                <a:path w="3264" h="4239" fill="none" extrusionOk="0">
                  <a:moveTo>
                    <a:pt x="0" y="1"/>
                  </a:moveTo>
                  <a:lnTo>
                    <a:pt x="3264" y="4238"/>
                  </a:lnTo>
                </a:path>
              </a:pathLst>
            </a:custGeom>
            <a:noFill/>
            <a:ln w="121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94" name="Google Shape;816;p38">
              <a:extLst>
                <a:ext uri="{FF2B5EF4-FFF2-40B4-BE49-F238E27FC236}">
                  <a16:creationId xmlns:a16="http://schemas.microsoft.com/office/drawing/2014/main" id="{7ECBD5ED-DA29-014E-ADB1-D2847F5E1411}"/>
                </a:ext>
              </a:extLst>
            </p:cNvPr>
            <p:cNvSpPr/>
            <p:nvPr/>
          </p:nvSpPr>
          <p:spPr>
            <a:xfrm>
              <a:off x="5567800" y="4999500"/>
              <a:ext cx="115100" cy="133975"/>
            </a:xfrm>
            <a:custGeom>
              <a:avLst/>
              <a:gdLst/>
              <a:ahLst/>
              <a:cxnLst/>
              <a:rect l="l" t="t" r="r" b="b"/>
              <a:pathLst>
                <a:path w="4604" h="5359" fill="none" extrusionOk="0">
                  <a:moveTo>
                    <a:pt x="0" y="5359"/>
                  </a:moveTo>
                  <a:lnTo>
                    <a:pt x="4603" y="1"/>
                  </a:lnTo>
                </a:path>
              </a:pathLst>
            </a:custGeom>
            <a:noFill/>
            <a:ln w="121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96" name="Google Shape;817;p38">
              <a:extLst>
                <a:ext uri="{FF2B5EF4-FFF2-40B4-BE49-F238E27FC236}">
                  <a16:creationId xmlns:a16="http://schemas.microsoft.com/office/drawing/2014/main" id="{9278DC64-BF3E-2940-9245-74EE473D004B}"/>
                </a:ext>
              </a:extLst>
            </p:cNvPr>
            <p:cNvSpPr/>
            <p:nvPr/>
          </p:nvSpPr>
          <p:spPr>
            <a:xfrm>
              <a:off x="5600075" y="5217475"/>
              <a:ext cx="127275" cy="16475"/>
            </a:xfrm>
            <a:custGeom>
              <a:avLst/>
              <a:gdLst/>
              <a:ahLst/>
              <a:cxnLst/>
              <a:rect l="l" t="t" r="r" b="b"/>
              <a:pathLst>
                <a:path w="5091" h="659" fill="none" extrusionOk="0">
                  <a:moveTo>
                    <a:pt x="5090" y="658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97" name="Google Shape;818;p38">
              <a:extLst>
                <a:ext uri="{FF2B5EF4-FFF2-40B4-BE49-F238E27FC236}">
                  <a16:creationId xmlns:a16="http://schemas.microsoft.com/office/drawing/2014/main" id="{599D7EC1-4CF0-8C47-95C8-507600A9A81C}"/>
                </a:ext>
              </a:extLst>
            </p:cNvPr>
            <p:cNvSpPr/>
            <p:nvPr/>
          </p:nvSpPr>
          <p:spPr>
            <a:xfrm>
              <a:off x="5497775" y="5299675"/>
              <a:ext cx="4900" cy="126675"/>
            </a:xfrm>
            <a:custGeom>
              <a:avLst/>
              <a:gdLst/>
              <a:ahLst/>
              <a:cxnLst/>
              <a:rect l="l" t="t" r="r" b="b"/>
              <a:pathLst>
                <a:path w="196" h="5067" fill="none" extrusionOk="0">
                  <a:moveTo>
                    <a:pt x="0" y="5067"/>
                  </a:moveTo>
                  <a:lnTo>
                    <a:pt x="195" y="1"/>
                  </a:lnTo>
                </a:path>
              </a:pathLst>
            </a:custGeom>
            <a:noFill/>
            <a:ln w="121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448" name="Google Shape;819;p38">
              <a:extLst>
                <a:ext uri="{FF2B5EF4-FFF2-40B4-BE49-F238E27FC236}">
                  <a16:creationId xmlns:a16="http://schemas.microsoft.com/office/drawing/2014/main" id="{0E565D2D-845F-3C4E-9320-8642418965E9}"/>
                </a:ext>
              </a:extLst>
            </p:cNvPr>
            <p:cNvSpPr/>
            <p:nvPr/>
          </p:nvSpPr>
          <p:spPr>
            <a:xfrm>
              <a:off x="5277975" y="5241825"/>
              <a:ext cx="141275" cy="58500"/>
            </a:xfrm>
            <a:custGeom>
              <a:avLst/>
              <a:gdLst/>
              <a:ahLst/>
              <a:cxnLst/>
              <a:rect l="l" t="t" r="r" b="b"/>
              <a:pathLst>
                <a:path w="5651" h="2340" fill="none" extrusionOk="0">
                  <a:moveTo>
                    <a:pt x="0" y="2339"/>
                  </a:moveTo>
                  <a:lnTo>
                    <a:pt x="5651" y="1"/>
                  </a:lnTo>
                </a:path>
              </a:pathLst>
            </a:custGeom>
            <a:noFill/>
            <a:ln w="121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sp>
        <p:nvSpPr>
          <p:cNvPr id="449" name="Square">
            <a:extLst>
              <a:ext uri="{FF2B5EF4-FFF2-40B4-BE49-F238E27FC236}">
                <a16:creationId xmlns:a16="http://schemas.microsoft.com/office/drawing/2014/main" id="{43441B5B-B909-0F47-A3D0-9F31F508769E}"/>
              </a:ext>
            </a:extLst>
          </p:cNvPr>
          <p:cNvSpPr/>
          <p:nvPr/>
        </p:nvSpPr>
        <p:spPr>
          <a:xfrm>
            <a:off x="1134705" y="7527840"/>
            <a:ext cx="355601" cy="355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endParaRPr lang="en-AU"/>
          </a:p>
        </p:txBody>
      </p:sp>
      <p:sp>
        <p:nvSpPr>
          <p:cNvPr id="450" name="Line">
            <a:extLst>
              <a:ext uri="{FF2B5EF4-FFF2-40B4-BE49-F238E27FC236}">
                <a16:creationId xmlns:a16="http://schemas.microsoft.com/office/drawing/2014/main" id="{49AC5C0E-D55E-6F40-89B0-2F03B4221DED}"/>
              </a:ext>
            </a:extLst>
          </p:cNvPr>
          <p:cNvSpPr/>
          <p:nvPr/>
        </p:nvSpPr>
        <p:spPr>
          <a:xfrm flipV="1">
            <a:off x="324000" y="7416000"/>
            <a:ext cx="3780000" cy="9517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lang="en-AU"/>
          </a:p>
        </p:txBody>
      </p:sp>
      <p:sp>
        <p:nvSpPr>
          <p:cNvPr id="451" name="Layout Suggestions">
            <a:extLst>
              <a:ext uri="{FF2B5EF4-FFF2-40B4-BE49-F238E27FC236}">
                <a16:creationId xmlns:a16="http://schemas.microsoft.com/office/drawing/2014/main" id="{19D2035C-029B-6941-AD4A-CF2CB5BB4638}"/>
              </a:ext>
            </a:extLst>
          </p:cNvPr>
          <p:cNvSpPr txBox="1"/>
          <p:nvPr/>
        </p:nvSpPr>
        <p:spPr>
          <a:xfrm>
            <a:off x="324000" y="7488000"/>
            <a:ext cx="1869101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AU" dirty="0"/>
              <a:t>Visualizations</a:t>
            </a:r>
          </a:p>
        </p:txBody>
      </p:sp>
      <p:sp>
        <p:nvSpPr>
          <p:cNvPr id="452" name="Select multiple elements by holding down shift and then selecting each. Click on a selected element before letting go of shift to unselect it.…">
            <a:extLst>
              <a:ext uri="{FF2B5EF4-FFF2-40B4-BE49-F238E27FC236}">
                <a16:creationId xmlns:a16="http://schemas.microsoft.com/office/drawing/2014/main" id="{73272C5C-DA28-F44E-9312-BF9E90023D84}"/>
              </a:ext>
            </a:extLst>
          </p:cNvPr>
          <p:cNvSpPr txBox="1"/>
          <p:nvPr/>
        </p:nvSpPr>
        <p:spPr>
          <a:xfrm>
            <a:off x="690080" y="6984000"/>
            <a:ext cx="1064231" cy="2764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4570" tIns="54570" rIns="54570" bIns="54570" anchor="ctr">
            <a:spAutoFit/>
          </a:bodyPr>
          <a:lstStyle/>
          <a:p>
            <a:pPr marL="114300" indent="-114300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AU" dirty="0">
                <a:latin typeface="+mn-lt"/>
                <a:ea typeface="Source Code Pro" panose="020B0509030403020204" pitchFamily="49" charset="0"/>
              </a:rPr>
              <a:t>numeric</a:t>
            </a:r>
            <a:endParaRPr lang="en-AU" dirty="0">
              <a:latin typeface="+mn-lt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53" name="ggplot(mpg, aes(hwy, cty)) +…">
            <a:extLst>
              <a:ext uri="{FF2B5EF4-FFF2-40B4-BE49-F238E27FC236}">
                <a16:creationId xmlns:a16="http://schemas.microsoft.com/office/drawing/2014/main" id="{65F9BA34-69F3-534F-BE69-C73D1EF28B60}"/>
              </a:ext>
            </a:extLst>
          </p:cNvPr>
          <p:cNvSpPr txBox="1"/>
          <p:nvPr/>
        </p:nvSpPr>
        <p:spPr>
          <a:xfrm>
            <a:off x="4834414" y="2480497"/>
            <a:ext cx="3563044" cy="279483"/>
          </a:xfrm>
          <a:prstGeom prst="rect">
            <a:avLst/>
          </a:prstGeom>
          <a:solidFill>
            <a:srgbClr val="FFFFFF"/>
          </a:solidFill>
          <a:ln w="12700">
            <a:solidFill>
              <a:srgbClr val="A6AAA9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4570" tIns="54570" rIns="54570" bIns="54570" anchor="ctr">
            <a:spAutoFit/>
          </a:bodyPr>
          <a:lstStyle/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en-AU" sz="1100" b="0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na_interpolation</a:t>
            </a:r>
            <a:r>
              <a:rPr lang="en-AU" sz="1100" b="0" dirty="0">
                <a:latin typeface="Source Code Pro" panose="020B0509030403020204" pitchFamily="49" charset="0"/>
                <a:ea typeface="Source Code Pro" panose="020B0509030403020204" pitchFamily="49" charset="0"/>
              </a:rPr>
              <a:t>(x, option = “spline“)</a:t>
            </a:r>
          </a:p>
        </p:txBody>
      </p:sp>
      <p:sp>
        <p:nvSpPr>
          <p:cNvPr id="457" name="Where possible, use code that works when run.">
            <a:extLst>
              <a:ext uri="{FF2B5EF4-FFF2-40B4-BE49-F238E27FC236}">
                <a16:creationId xmlns:a16="http://schemas.microsoft.com/office/drawing/2014/main" id="{D9A7825D-48C3-9F4E-B416-A7CB2597816F}"/>
              </a:ext>
            </a:extLst>
          </p:cNvPr>
          <p:cNvSpPr txBox="1"/>
          <p:nvPr/>
        </p:nvSpPr>
        <p:spPr>
          <a:xfrm>
            <a:off x="324000" y="7829640"/>
            <a:ext cx="3906141" cy="6088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4570" tIns="54570" rIns="54570" bIns="54570" anchor="ctr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AU" dirty="0">
                <a:latin typeface="+mn-lt"/>
                <a:ea typeface="Source Sans Pro"/>
                <a:cs typeface="Source Sans Pro"/>
                <a:sym typeface="Source Sans Pro"/>
              </a:rPr>
              <a:t>There are multiple plots provided for analysing the missing data before and after imputation.  </a:t>
            </a:r>
            <a:r>
              <a:rPr lang="en-AU" dirty="0">
                <a:latin typeface="+mn-lt"/>
              </a:rPr>
              <a:t>A</a:t>
            </a:r>
            <a:r>
              <a:rPr lang="en-AU" dirty="0">
                <a:latin typeface="+mn-lt"/>
                <a:ea typeface="Source Sans Pro"/>
                <a:cs typeface="Source Sans Pro"/>
                <a:sym typeface="Source Sans Pro"/>
              </a:rPr>
              <a:t>ll plotting functions start with </a:t>
            </a:r>
            <a:r>
              <a:rPr lang="en-AU" dirty="0" err="1">
                <a:latin typeface="+mn-lt"/>
                <a:ea typeface="Source Sans Pro"/>
                <a:cs typeface="Source Sans Pro"/>
                <a:sym typeface="Source Sans Pro"/>
              </a:rPr>
              <a:t>ggplot_na_</a:t>
            </a:r>
            <a:r>
              <a:rPr lang="en-AU" dirty="0" err="1">
                <a:latin typeface="+mn-lt"/>
              </a:rPr>
              <a:t>plotname</a:t>
            </a:r>
            <a:r>
              <a:rPr lang="en-AU" dirty="0">
                <a:latin typeface="+mn-lt"/>
                <a:ea typeface="Source Sans Pro"/>
                <a:cs typeface="Source Sans Pro"/>
                <a:sym typeface="Source Sans Pro"/>
              </a:rPr>
              <a:t>.</a:t>
            </a:r>
          </a:p>
        </p:txBody>
      </p:sp>
      <p:sp>
        <p:nvSpPr>
          <p:cNvPr id="458" name="Where possible, use code that works when run.">
            <a:extLst>
              <a:ext uri="{FF2B5EF4-FFF2-40B4-BE49-F238E27FC236}">
                <a16:creationId xmlns:a16="http://schemas.microsoft.com/office/drawing/2014/main" id="{B1985420-6083-3C41-A064-480B75D20D9E}"/>
              </a:ext>
            </a:extLst>
          </p:cNvPr>
          <p:cNvSpPr txBox="1"/>
          <p:nvPr/>
        </p:nvSpPr>
        <p:spPr>
          <a:xfrm>
            <a:off x="324000" y="6558512"/>
            <a:ext cx="3067320" cy="4426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4570" tIns="54570" rIns="54570" bIns="54570" anchor="ctr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AU" dirty="0" err="1">
                <a:latin typeface="+mn-lt"/>
                <a:ea typeface="Source Code Pro" panose="020B0509030403020204" pitchFamily="49" charset="0"/>
              </a:rPr>
              <a:t>imputeTS</a:t>
            </a:r>
            <a:r>
              <a:rPr lang="en-AU" dirty="0">
                <a:latin typeface="+mn-lt"/>
                <a:ea typeface="Source Code Pro" panose="020B0509030403020204" pitchFamily="49" charset="0"/>
              </a:rPr>
              <a:t> </a:t>
            </a:r>
            <a:r>
              <a:rPr lang="en-AU" dirty="0">
                <a:latin typeface="+mn-lt"/>
                <a:ea typeface="Source Code Pro" panose="020B0509030403020204" pitchFamily="49" charset="0"/>
                <a:sym typeface="Source Sans Pro"/>
              </a:rPr>
              <a:t>specializes on univariate time series that are:</a:t>
            </a:r>
          </a:p>
        </p:txBody>
      </p:sp>
      <p:sp>
        <p:nvSpPr>
          <p:cNvPr id="459" name="Select multiple elements by holding down shift and then selecting each. Click on a selected element before letting go of shift to unselect it.…">
            <a:extLst>
              <a:ext uri="{FF2B5EF4-FFF2-40B4-BE49-F238E27FC236}">
                <a16:creationId xmlns:a16="http://schemas.microsoft.com/office/drawing/2014/main" id="{BE4EE36D-0656-8D4B-B686-34AD0E02E574}"/>
              </a:ext>
            </a:extLst>
          </p:cNvPr>
          <p:cNvSpPr txBox="1"/>
          <p:nvPr/>
        </p:nvSpPr>
        <p:spPr>
          <a:xfrm>
            <a:off x="1730106" y="6984000"/>
            <a:ext cx="1547199" cy="2764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4570" tIns="54570" rIns="54570" bIns="54570" anchor="ctr">
            <a:spAutoFit/>
          </a:bodyPr>
          <a:lstStyle/>
          <a:p>
            <a:pPr marL="114300" indent="-114300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AU" b="0" dirty="0">
                <a:latin typeface="+mn-lt"/>
                <a:ea typeface="Source Sans Pro"/>
                <a:cs typeface="Source Sans Pro"/>
                <a:sym typeface="Source Sans Pro"/>
              </a:rPr>
              <a:t>equally-spaced</a:t>
            </a:r>
          </a:p>
        </p:txBody>
      </p:sp>
      <p:graphicFrame>
        <p:nvGraphicFramePr>
          <p:cNvPr id="460" name="Table">
            <a:extLst>
              <a:ext uri="{FF2B5EF4-FFF2-40B4-BE49-F238E27FC236}">
                <a16:creationId xmlns:a16="http://schemas.microsoft.com/office/drawing/2014/main" id="{A3AB082C-7A86-C640-BB30-50AF2CBB5E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7822645"/>
              </p:ext>
            </p:extLst>
          </p:nvPr>
        </p:nvGraphicFramePr>
        <p:xfrm>
          <a:off x="324000" y="8584092"/>
          <a:ext cx="3960000" cy="1586173"/>
        </p:xfrm>
        <a:graphic>
          <a:graphicData uri="http://schemas.openxmlformats.org/drawingml/2006/table">
            <a:tbl>
              <a:tblPr firstRow="1">
                <a:tableStyleId>{C7B018BB-80A7-4F77-B60F-C8B233D01FF8}</a:tableStyleId>
              </a:tblPr>
              <a:tblGrid>
                <a:gridCol w="1779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0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459">
                <a:tc>
                  <a:txBody>
                    <a:bodyPr/>
                    <a:lstStyle/>
                    <a:p>
                      <a:pPr indent="50800" algn="l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lang="de-DE" sz="11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Function</a:t>
                      </a:r>
                      <a:endParaRPr sz="11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0" marR="0" marT="0" marB="0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50800" algn="l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lang="de-DE" sz="11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D</a:t>
                      </a:r>
                      <a:r>
                        <a:rPr sz="11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escription</a:t>
                      </a:r>
                      <a:endParaRPr sz="11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0" marR="0" marT="0" marB="0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059">
                <a:tc>
                  <a:txBody>
                    <a:bodyPr/>
                    <a:lstStyle/>
                    <a:p>
                      <a:pPr indent="50800" algn="l" defTabSz="914400"/>
                      <a:r>
                        <a:rPr lang="de-DE" sz="1100" b="0" dirty="0" err="1">
                          <a:latin typeface="+mn-lt"/>
                          <a:ea typeface="Source Sans Pro Semibold"/>
                          <a:cs typeface="Source Sans Pro Semibold"/>
                          <a:sym typeface="Source Sans Pro Semibold"/>
                        </a:rPr>
                        <a:t>ggplot_na_distribution</a:t>
                      </a:r>
                      <a:endParaRPr lang="de-DE" sz="1100" b="0" dirty="0">
                        <a:latin typeface="+mn-lt"/>
                        <a:ea typeface="Source Sans Pro Semibold"/>
                        <a:cs typeface="Source Sans Pro Semibold"/>
                        <a:sym typeface="Source Sans Pro Semibold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chemeClr val="accent6">
                        <a:lumMod val="60000"/>
                        <a:lumOff val="40000"/>
                        <a:alpha val="2532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/>
                      <a:r>
                        <a:rPr lang="de-DE" sz="1100" dirty="0" err="1">
                          <a:latin typeface="+mn-lt"/>
                          <a:sym typeface="Source Sans Pro"/>
                        </a:rPr>
                        <a:t>Getting</a:t>
                      </a:r>
                      <a:r>
                        <a:rPr lang="de-DE" sz="1100" dirty="0">
                          <a:latin typeface="+mn-lt"/>
                          <a:sym typeface="Source Sans Pro"/>
                        </a:rPr>
                        <a:t> a </a:t>
                      </a:r>
                      <a:r>
                        <a:rPr lang="de-DE" sz="1100" dirty="0" err="1">
                          <a:latin typeface="+mn-lt"/>
                          <a:sym typeface="Source Sans Pro"/>
                        </a:rPr>
                        <a:t>first</a:t>
                      </a:r>
                      <a:r>
                        <a:rPr lang="de-DE" sz="1100" dirty="0">
                          <a:latin typeface="+mn-lt"/>
                          <a:sym typeface="Source Sans Pro"/>
                        </a:rPr>
                        <a:t> </a:t>
                      </a:r>
                      <a:r>
                        <a:rPr lang="de-DE" sz="1100" dirty="0" err="1">
                          <a:latin typeface="+mn-lt"/>
                          <a:sym typeface="Source Sans Pro"/>
                        </a:rPr>
                        <a:t>overview</a:t>
                      </a:r>
                      <a:r>
                        <a:rPr lang="de-DE" sz="1100" dirty="0">
                          <a:latin typeface="+mn-lt"/>
                          <a:sym typeface="Source Sans Pro"/>
                        </a:rPr>
                        <a:t> </a:t>
                      </a:r>
                      <a:r>
                        <a:rPr lang="de-DE" sz="1100" dirty="0" err="1">
                          <a:latin typeface="+mn-lt"/>
                          <a:sym typeface="Source Sans Pro"/>
                        </a:rPr>
                        <a:t>of</a:t>
                      </a:r>
                      <a:r>
                        <a:rPr lang="de-DE" sz="1100" dirty="0">
                          <a:latin typeface="+mn-lt"/>
                          <a:sym typeface="Source Sans Pro"/>
                        </a:rPr>
                        <a:t> NAs</a:t>
                      </a:r>
                      <a:endParaRPr sz="1100" dirty="0">
                        <a:latin typeface="+mn-lt"/>
                        <a:sym typeface="Source Sans Pro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chemeClr val="accent6">
                        <a:lumMod val="60000"/>
                        <a:lumOff val="40000"/>
                        <a:alpha val="2532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507">
                <a:tc>
                  <a:txBody>
                    <a:bodyPr/>
                    <a:lstStyle/>
                    <a:p>
                      <a:pPr indent="50800" algn="l" defTabSz="914400"/>
                      <a:r>
                        <a:rPr lang="de-DE" sz="1100" b="0" i="0" dirty="0" err="1">
                          <a:latin typeface="+mn-lt"/>
                          <a:ea typeface="Source Sans Pro Semibold"/>
                          <a:cs typeface="Source Sans Pro Semibold"/>
                          <a:sym typeface="Source Sans Pro Semibold"/>
                        </a:rPr>
                        <a:t>ggplot_na_intervals</a:t>
                      </a:r>
                      <a:endParaRPr sz="1100" b="0" i="0" dirty="0">
                        <a:latin typeface="+mn-lt"/>
                        <a:ea typeface="Source Sans Pro Semibold"/>
                        <a:cs typeface="Source Sans Pro Semibold"/>
                        <a:sym typeface="Source Sans Pro Semibold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/>
                      <a:r>
                        <a:rPr lang="de-DE" sz="1100" dirty="0" err="1">
                          <a:latin typeface="+mn-lt"/>
                          <a:sym typeface="Source Sans Pro"/>
                        </a:rPr>
                        <a:t>Insights</a:t>
                      </a:r>
                      <a:r>
                        <a:rPr lang="de-DE" sz="1100" dirty="0">
                          <a:latin typeface="+mn-lt"/>
                          <a:sym typeface="Source Sans Pro"/>
                        </a:rPr>
                        <a:t> </a:t>
                      </a:r>
                      <a:r>
                        <a:rPr lang="de-DE" sz="1100" dirty="0" err="1">
                          <a:latin typeface="+mn-lt"/>
                          <a:sym typeface="Source Sans Pro"/>
                        </a:rPr>
                        <a:t>about</a:t>
                      </a:r>
                      <a:r>
                        <a:rPr lang="de-DE" sz="1100" dirty="0">
                          <a:latin typeface="+mn-lt"/>
                          <a:sym typeface="Source Sans Pro"/>
                        </a:rPr>
                        <a:t> NAs in </a:t>
                      </a:r>
                      <a:r>
                        <a:rPr lang="de-DE" sz="1100" dirty="0" err="1">
                          <a:latin typeface="+mn-lt"/>
                          <a:sym typeface="Source Sans Pro"/>
                        </a:rPr>
                        <a:t>specific</a:t>
                      </a:r>
                      <a:r>
                        <a:rPr lang="de-DE" sz="1100" dirty="0">
                          <a:latin typeface="+mn-lt"/>
                          <a:sym typeface="Source Sans Pro"/>
                        </a:rPr>
                        <a:t> </a:t>
                      </a:r>
                      <a:r>
                        <a:rPr lang="de-DE" sz="1100" dirty="0" err="1">
                          <a:latin typeface="+mn-lt"/>
                          <a:sym typeface="Source Sans Pro"/>
                        </a:rPr>
                        <a:t>periods</a:t>
                      </a:r>
                      <a:endParaRPr sz="1100" dirty="0">
                        <a:latin typeface="+mn-lt"/>
                        <a:sym typeface="Source Sans Pro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074">
                <a:tc>
                  <a:txBody>
                    <a:bodyPr/>
                    <a:lstStyle/>
                    <a:p>
                      <a:pPr indent="50800" algn="l" defTabSz="914400"/>
                      <a:r>
                        <a:rPr lang="de-DE" sz="1100" dirty="0" err="1">
                          <a:latin typeface="+mn-lt"/>
                          <a:ea typeface="Source Sans Pro Semibold"/>
                          <a:cs typeface="Source Sans Pro Semibold"/>
                          <a:sym typeface="Source Sans Pro Semibold"/>
                        </a:rPr>
                        <a:t>ggplot_na_gapsize</a:t>
                      </a:r>
                      <a:endParaRPr sz="1100" dirty="0">
                        <a:latin typeface="+mn-lt"/>
                        <a:ea typeface="Source Sans Pro Semibold"/>
                        <a:cs typeface="Source Sans Pro Semibold"/>
                        <a:sym typeface="Source Sans Pro Semibold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25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/>
                      <a:r>
                        <a:rPr lang="de-DE" sz="1100" dirty="0" err="1">
                          <a:latin typeface="+mn-lt"/>
                          <a:sym typeface="Source Sans Pro"/>
                        </a:rPr>
                        <a:t>Insights</a:t>
                      </a:r>
                      <a:r>
                        <a:rPr lang="de-DE" sz="1100" dirty="0">
                          <a:latin typeface="+mn-lt"/>
                          <a:sym typeface="Source Sans Pro"/>
                        </a:rPr>
                        <a:t> </a:t>
                      </a:r>
                      <a:r>
                        <a:rPr lang="de-DE" sz="1100" dirty="0" err="1">
                          <a:latin typeface="+mn-lt"/>
                          <a:sym typeface="Source Sans Pro"/>
                        </a:rPr>
                        <a:t>about</a:t>
                      </a:r>
                      <a:r>
                        <a:rPr lang="de-DE" sz="1100" dirty="0">
                          <a:latin typeface="+mn-lt"/>
                          <a:sym typeface="Source Sans Pro"/>
                        </a:rPr>
                        <a:t> </a:t>
                      </a:r>
                      <a:r>
                        <a:rPr lang="de-DE" sz="1100" dirty="0" err="1">
                          <a:latin typeface="+mn-lt"/>
                          <a:sym typeface="Source Sans Pro"/>
                        </a:rPr>
                        <a:t>occurring</a:t>
                      </a:r>
                      <a:r>
                        <a:rPr lang="de-DE" sz="1100" dirty="0">
                          <a:latin typeface="+mn-lt"/>
                          <a:sym typeface="Source Sans Pro"/>
                        </a:rPr>
                        <a:t> NA </a:t>
                      </a:r>
                      <a:r>
                        <a:rPr lang="de-DE" sz="1100" dirty="0" err="1">
                          <a:latin typeface="+mn-lt"/>
                          <a:sym typeface="Source Sans Pro"/>
                        </a:rPr>
                        <a:t>gapsizes</a:t>
                      </a:r>
                      <a:endParaRPr sz="1100" dirty="0">
                        <a:latin typeface="+mn-lt"/>
                        <a:sym typeface="Source Sans Pro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25117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074">
                <a:tc>
                  <a:txBody>
                    <a:bodyPr/>
                    <a:lstStyle/>
                    <a:p>
                      <a:pPr indent="50800" algn="l" defTabSz="914400"/>
                      <a:r>
                        <a:rPr lang="de-DE" sz="1100" dirty="0">
                          <a:latin typeface="+mn-lt"/>
                          <a:ea typeface="Source Sans Pro Semibold"/>
                          <a:cs typeface="Source Sans Pro Semibold"/>
                          <a:sym typeface="Source Sans Pro Semibold"/>
                        </a:rPr>
                        <a:t>ggplot_na_imputations</a:t>
                      </a:r>
                      <a:endParaRPr sz="1100" dirty="0">
                        <a:latin typeface="+mn-lt"/>
                        <a:ea typeface="Source Sans Pro Semibold"/>
                        <a:cs typeface="Source Sans Pro Semibold"/>
                        <a:sym typeface="Source Sans Pro Semibold"/>
                      </a:endParaRPr>
                    </a:p>
                  </a:txBody>
                  <a:tcPr marL="0" marR="0" marT="0" marB="0" anchor="ctr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chemeClr val="bg1">
                        <a:alpha val="2511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/>
                      <a:r>
                        <a:rPr lang="de-DE" sz="1100" dirty="0" err="1">
                          <a:latin typeface="+mn-lt"/>
                          <a:sym typeface="Source Sans Pro"/>
                        </a:rPr>
                        <a:t>Evaluating</a:t>
                      </a:r>
                      <a:r>
                        <a:rPr lang="de-DE" sz="1100" dirty="0">
                          <a:latin typeface="+mn-lt"/>
                          <a:sym typeface="Source Sans Pro"/>
                        </a:rPr>
                        <a:t> </a:t>
                      </a:r>
                      <a:r>
                        <a:rPr lang="de-DE" sz="1100" dirty="0" err="1">
                          <a:latin typeface="+mn-lt"/>
                          <a:sym typeface="Source Sans Pro"/>
                        </a:rPr>
                        <a:t>imputation</a:t>
                      </a:r>
                      <a:r>
                        <a:rPr lang="de-DE" sz="1100" dirty="0">
                          <a:latin typeface="+mn-lt"/>
                          <a:sym typeface="Source Sans Pro"/>
                        </a:rPr>
                        <a:t> </a:t>
                      </a:r>
                      <a:r>
                        <a:rPr lang="de-DE" sz="1100" dirty="0" err="1">
                          <a:latin typeface="+mn-lt"/>
                          <a:sym typeface="Source Sans Pro"/>
                        </a:rPr>
                        <a:t>quality</a:t>
                      </a:r>
                      <a:endParaRPr sz="1100" dirty="0">
                        <a:latin typeface="+mn-lt"/>
                        <a:sym typeface="Source Sans Pro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7A4AAA">
                          <a:alpha val="0"/>
                        </a:srgbClr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chemeClr val="bg1">
                        <a:alpha val="25117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086199"/>
                  </a:ext>
                </a:extLst>
              </a:tr>
            </a:tbl>
          </a:graphicData>
        </a:graphic>
      </p:graphicFrame>
      <p:sp>
        <p:nvSpPr>
          <p:cNvPr id="461" name="Where possible, use code that works when run.">
            <a:extLst>
              <a:ext uri="{FF2B5EF4-FFF2-40B4-BE49-F238E27FC236}">
                <a16:creationId xmlns:a16="http://schemas.microsoft.com/office/drawing/2014/main" id="{E4075867-9542-B54A-B0B0-53B2987B0F1D}"/>
              </a:ext>
            </a:extLst>
          </p:cNvPr>
          <p:cNvSpPr txBox="1"/>
          <p:nvPr/>
        </p:nvSpPr>
        <p:spPr>
          <a:xfrm>
            <a:off x="4680000" y="1908000"/>
            <a:ext cx="3563044" cy="4426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4570" tIns="54570" rIns="54570" bIns="54570" anchor="ctr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AU" dirty="0"/>
              <a:t>The package offers multiple missing data replacement (imputation) functions, which are really easy to use.</a:t>
            </a:r>
            <a:endParaRPr lang="en-AU" dirty="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62" name="Line">
            <a:extLst>
              <a:ext uri="{FF2B5EF4-FFF2-40B4-BE49-F238E27FC236}">
                <a16:creationId xmlns:a16="http://schemas.microsoft.com/office/drawing/2014/main" id="{6675EF6A-AE7C-174B-BA61-7FF95E3CE85A}"/>
              </a:ext>
            </a:extLst>
          </p:cNvPr>
          <p:cNvSpPr/>
          <p:nvPr/>
        </p:nvSpPr>
        <p:spPr>
          <a:xfrm flipV="1">
            <a:off x="4679999" y="7072329"/>
            <a:ext cx="3960000" cy="9517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lang="en-AU"/>
          </a:p>
        </p:txBody>
      </p:sp>
      <p:sp>
        <p:nvSpPr>
          <p:cNvPr id="463" name="Layout Suggestions">
            <a:extLst>
              <a:ext uri="{FF2B5EF4-FFF2-40B4-BE49-F238E27FC236}">
                <a16:creationId xmlns:a16="http://schemas.microsoft.com/office/drawing/2014/main" id="{2F94F858-0A4E-4740-A2BD-EDBC67390408}"/>
              </a:ext>
            </a:extLst>
          </p:cNvPr>
          <p:cNvSpPr txBox="1"/>
          <p:nvPr/>
        </p:nvSpPr>
        <p:spPr>
          <a:xfrm>
            <a:off x="4680000" y="7144329"/>
            <a:ext cx="3771866" cy="3400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AU" dirty="0"/>
              <a:t>Missing Data Overview Plots</a:t>
            </a:r>
          </a:p>
        </p:txBody>
      </p:sp>
      <p:sp>
        <p:nvSpPr>
          <p:cNvPr id="465" name="ggplot(mpg, aes(hwy, cty)) +…">
            <a:extLst>
              <a:ext uri="{FF2B5EF4-FFF2-40B4-BE49-F238E27FC236}">
                <a16:creationId xmlns:a16="http://schemas.microsoft.com/office/drawing/2014/main" id="{3C0CF0D4-8CAB-7944-9839-DE55A7689E4B}"/>
              </a:ext>
            </a:extLst>
          </p:cNvPr>
          <p:cNvSpPr txBox="1"/>
          <p:nvPr/>
        </p:nvSpPr>
        <p:spPr>
          <a:xfrm>
            <a:off x="4860000" y="10151630"/>
            <a:ext cx="2808000" cy="279483"/>
          </a:xfrm>
          <a:prstGeom prst="rect">
            <a:avLst/>
          </a:prstGeom>
          <a:solidFill>
            <a:srgbClr val="FFFFFF"/>
          </a:solidFill>
          <a:ln w="12700">
            <a:solidFill>
              <a:srgbClr val="649FD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4570" tIns="54570" rIns="54570" bIns="54570" anchor="ctr">
            <a:spAutoFit/>
          </a:bodyPr>
          <a:lstStyle/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en-AU" sz="1100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ggplot_na_distribution</a:t>
            </a:r>
            <a:r>
              <a:rPr lang="en-AU" sz="11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(</a:t>
            </a:r>
            <a:r>
              <a:rPr lang="en-AU" sz="1100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tsAirgap</a:t>
            </a:r>
            <a:r>
              <a:rPr lang="en-AU" sz="1100" dirty="0">
                <a:latin typeface="Source Code Pro" panose="020B0509030403020204" pitchFamily="49" charset="0"/>
                <a:ea typeface="Source Code Pro" panose="020B0509030403020204" pitchFamily="49" charset="0"/>
              </a:rPr>
              <a:t>)</a:t>
            </a:r>
          </a:p>
        </p:txBody>
      </p:sp>
      <p:sp>
        <p:nvSpPr>
          <p:cNvPr id="466" name="ggplot(mpg, aes(hwy, cty)) +…">
            <a:extLst>
              <a:ext uri="{FF2B5EF4-FFF2-40B4-BE49-F238E27FC236}">
                <a16:creationId xmlns:a16="http://schemas.microsoft.com/office/drawing/2014/main" id="{F37B9CF3-C73C-5440-84DB-0920FF73619E}"/>
              </a:ext>
            </a:extLst>
          </p:cNvPr>
          <p:cNvSpPr txBox="1"/>
          <p:nvPr/>
        </p:nvSpPr>
        <p:spPr>
          <a:xfrm>
            <a:off x="9252000" y="4709407"/>
            <a:ext cx="3151132" cy="448760"/>
          </a:xfrm>
          <a:prstGeom prst="rect">
            <a:avLst/>
          </a:prstGeom>
          <a:solidFill>
            <a:srgbClr val="FFFFFF"/>
          </a:solidFill>
          <a:ln w="12700">
            <a:solidFill>
              <a:srgbClr val="649FD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4570" tIns="54570" rIns="54570" bIns="54570" anchor="ctr">
            <a:spAutoFit/>
          </a:bodyPr>
          <a:lstStyle/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en-AU" sz="1100" b="0" dirty="0">
                <a:latin typeface="Source Code Pro" panose="020B0509030403020204" pitchFamily="49" charset="0"/>
                <a:ea typeface="Source Code Pro" panose="020B0509030403020204" pitchFamily="49" charset="0"/>
              </a:rPr>
              <a:t>imp &lt;- </a:t>
            </a:r>
            <a:r>
              <a:rPr lang="en-AU" sz="1100" b="0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na_kalman</a:t>
            </a:r>
            <a:r>
              <a:rPr lang="en-AU" sz="1100" b="0" dirty="0">
                <a:latin typeface="Source Code Pro" panose="020B0509030403020204" pitchFamily="49" charset="0"/>
                <a:ea typeface="Source Code Pro" panose="020B0509030403020204" pitchFamily="49" charset="0"/>
              </a:rPr>
              <a:t>(</a:t>
            </a:r>
            <a:r>
              <a:rPr lang="en-AU" sz="1100" b="0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tsAirgap</a:t>
            </a:r>
            <a:r>
              <a:rPr lang="en-AU" sz="1100" b="0" dirty="0">
                <a:latin typeface="Source Code Pro" panose="020B0509030403020204" pitchFamily="49" charset="0"/>
                <a:ea typeface="Source Code Pro" panose="020B0509030403020204" pitchFamily="49" charset="0"/>
              </a:rPr>
              <a:t>)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 lang="en-AU" sz="1100" b="0" dirty="0">
                <a:latin typeface="Source Code Pro" panose="020B0509030403020204" pitchFamily="49" charset="0"/>
                <a:ea typeface="Source Code Pro" panose="020B0509030403020204" pitchFamily="49" charset="0"/>
              </a:rPr>
              <a:t>ggplot_na_imputations(</a:t>
            </a:r>
            <a:r>
              <a:rPr lang="en-AU" sz="1100" b="0" dirty="0" err="1">
                <a:latin typeface="Source Code Pro" panose="020B0509030403020204" pitchFamily="49" charset="0"/>
                <a:ea typeface="Source Code Pro" panose="020B0509030403020204" pitchFamily="49" charset="0"/>
              </a:rPr>
              <a:t>tsAirgap</a:t>
            </a:r>
            <a:r>
              <a:rPr lang="en-AU" sz="1100" b="0" dirty="0">
                <a:latin typeface="Source Code Pro" panose="020B0509030403020204" pitchFamily="49" charset="0"/>
                <a:ea typeface="Source Code Pro" panose="020B0509030403020204" pitchFamily="49" charset="0"/>
              </a:rPr>
              <a:t>, imp)</a:t>
            </a:r>
          </a:p>
        </p:txBody>
      </p:sp>
      <p:sp>
        <p:nvSpPr>
          <p:cNvPr id="467" name="Use headers, colors, and/or backgrounds to separate or group together sections.">
            <a:extLst>
              <a:ext uri="{FF2B5EF4-FFF2-40B4-BE49-F238E27FC236}">
                <a16:creationId xmlns:a16="http://schemas.microsoft.com/office/drawing/2014/main" id="{55B56978-6AA8-3348-A758-FB335CE2DF9E}"/>
              </a:ext>
            </a:extLst>
          </p:cNvPr>
          <p:cNvSpPr txBox="1"/>
          <p:nvPr/>
        </p:nvSpPr>
        <p:spPr>
          <a:xfrm>
            <a:off x="9180000" y="1891671"/>
            <a:ext cx="4279674" cy="4426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AU" dirty="0">
                <a:latin typeface="+mn-lt"/>
              </a:rPr>
              <a:t>I</a:t>
            </a:r>
            <a:r>
              <a:rPr lang="en-AU" dirty="0">
                <a:latin typeface="+mn-lt"/>
                <a:ea typeface="Source Sans Pro"/>
                <a:cs typeface="Source Sans Pro"/>
                <a:sym typeface="Source Sans Pro"/>
              </a:rPr>
              <a:t>mputation results can be visualized with the ‘imputations’ plot. Here first </a:t>
            </a:r>
            <a:r>
              <a:rPr lang="en-AU" dirty="0" err="1">
                <a:latin typeface="+mn-lt"/>
                <a:ea typeface="Source Sans Pro"/>
                <a:cs typeface="Source Sans Pro"/>
                <a:sym typeface="Source Sans Pro"/>
              </a:rPr>
              <a:t>na_</a:t>
            </a:r>
            <a:r>
              <a:rPr lang="en-AU" dirty="0" err="1">
                <a:latin typeface="+mn-lt"/>
              </a:rPr>
              <a:t>kalman</a:t>
            </a:r>
            <a:r>
              <a:rPr lang="en-AU" dirty="0">
                <a:latin typeface="+mn-lt"/>
              </a:rPr>
              <a:t> is performed and then the results are plotted.</a:t>
            </a:r>
            <a:endParaRPr lang="en-AU" dirty="0">
              <a:latin typeface="+mn-lt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68" name="Use headers, colors, and/or backgrounds to separate or group together sections.">
            <a:extLst>
              <a:ext uri="{FF2B5EF4-FFF2-40B4-BE49-F238E27FC236}">
                <a16:creationId xmlns:a16="http://schemas.microsoft.com/office/drawing/2014/main" id="{646AF136-B81C-DE4B-954A-6EB66AC4B5FB}"/>
              </a:ext>
            </a:extLst>
          </p:cNvPr>
          <p:cNvSpPr txBox="1"/>
          <p:nvPr/>
        </p:nvSpPr>
        <p:spPr>
          <a:xfrm>
            <a:off x="4680000" y="7487033"/>
            <a:ext cx="4198162" cy="6088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AU" dirty="0">
                <a:latin typeface="+mn-lt"/>
                <a:ea typeface="Source Sans Pro"/>
                <a:cs typeface="Source Sans Pro"/>
                <a:sym typeface="Source Sans Pro"/>
              </a:rPr>
              <a:t>The ‘distribution’, </a:t>
            </a:r>
            <a:r>
              <a:rPr lang="en-AU" dirty="0">
                <a:latin typeface="+mn-lt"/>
              </a:rPr>
              <a:t>‘intervals’ and ‘</a:t>
            </a:r>
            <a:r>
              <a:rPr lang="en-AU" dirty="0" err="1">
                <a:latin typeface="+mn-lt"/>
              </a:rPr>
              <a:t>gapsize</a:t>
            </a:r>
            <a:r>
              <a:rPr lang="en-AU" dirty="0">
                <a:latin typeface="+mn-lt"/>
              </a:rPr>
              <a:t>’ plots can be used on new datasets to gain insights about missing data  patterns and distribution.</a:t>
            </a:r>
            <a:endParaRPr lang="en-AU" dirty="0">
              <a:latin typeface="+mn-lt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8" name="Abgerundete rechteckige Legende 7">
            <a:extLst>
              <a:ext uri="{FF2B5EF4-FFF2-40B4-BE49-F238E27FC236}">
                <a16:creationId xmlns:a16="http://schemas.microsoft.com/office/drawing/2014/main" id="{3FCC8B18-CA97-554F-9267-37B840EAB6E1}"/>
              </a:ext>
            </a:extLst>
          </p:cNvPr>
          <p:cNvSpPr/>
          <p:nvPr/>
        </p:nvSpPr>
        <p:spPr>
          <a:xfrm>
            <a:off x="7710846" y="10123650"/>
            <a:ext cx="756000" cy="339862"/>
          </a:xfrm>
          <a:prstGeom prst="wedgeRoundRectCallout">
            <a:avLst>
              <a:gd name="adj1" fmla="val -73710"/>
              <a:gd name="adj2" fmla="val -2501"/>
              <a:gd name="adj3" fmla="val 16667"/>
            </a:avLst>
          </a:prstGeom>
          <a:solidFill>
            <a:srgbClr val="649FD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800" b="0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example</a:t>
            </a:r>
            <a:r>
              <a:rPr kumimoji="0" lang="de-DE" sz="8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kumimoji="0" lang="de-DE" sz="800" b="0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data</a:t>
            </a:r>
            <a:endParaRPr lang="de-DE" sz="800" b="0" dirty="0">
              <a:solidFill>
                <a:schemeClr val="bg1"/>
              </a:solidFill>
              <a:latin typeface="Source Sans Pro"/>
              <a:ea typeface="Source Sans Pro"/>
              <a:cs typeface="Source Sans Pro"/>
            </a:endParaRPr>
          </a:p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8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with NAs</a:t>
            </a:r>
          </a:p>
        </p:txBody>
      </p:sp>
      <p:sp>
        <p:nvSpPr>
          <p:cNvPr id="9" name="Abgerundete rechteckige Legende 8">
            <a:extLst>
              <a:ext uri="{FF2B5EF4-FFF2-40B4-BE49-F238E27FC236}">
                <a16:creationId xmlns:a16="http://schemas.microsoft.com/office/drawing/2014/main" id="{9FA37F88-CDEF-3F48-9DA4-C3A8C5285C11}"/>
              </a:ext>
            </a:extLst>
          </p:cNvPr>
          <p:cNvSpPr/>
          <p:nvPr/>
        </p:nvSpPr>
        <p:spPr>
          <a:xfrm>
            <a:off x="12382005" y="6241726"/>
            <a:ext cx="1224000" cy="360000"/>
          </a:xfrm>
          <a:prstGeom prst="wedgeRoundRectCallout">
            <a:avLst>
              <a:gd name="adj1" fmla="val -93076"/>
              <a:gd name="adj2" fmla="val 36950"/>
              <a:gd name="adj3" fmla="val 16667"/>
            </a:avLst>
          </a:prstGeom>
          <a:solidFill>
            <a:srgbClr val="649FD5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100" b="0" dirty="0" err="1">
                <a:solidFill>
                  <a:schemeClr val="bg1"/>
                </a:solidFill>
              </a:rPr>
              <a:t>can</a:t>
            </a:r>
            <a:r>
              <a:rPr lang="de-DE" sz="1100" b="0" dirty="0">
                <a:solidFill>
                  <a:schemeClr val="bg1"/>
                </a:solidFill>
              </a:rPr>
              <a:t> </a:t>
            </a:r>
            <a:r>
              <a:rPr lang="de-DE" sz="1100" b="0" dirty="0" err="1">
                <a:solidFill>
                  <a:schemeClr val="bg1"/>
                </a:solidFill>
              </a:rPr>
              <a:t>be</a:t>
            </a:r>
            <a:r>
              <a:rPr lang="de-DE" sz="1100" b="0" dirty="0">
                <a:solidFill>
                  <a:schemeClr val="bg1"/>
                </a:solidFill>
              </a:rPr>
              <a:t> </a:t>
            </a:r>
            <a:r>
              <a:rPr lang="de-DE" sz="1100" b="0" dirty="0" err="1">
                <a:solidFill>
                  <a:schemeClr val="bg1"/>
                </a:solidFill>
              </a:rPr>
              <a:t>put</a:t>
            </a:r>
            <a:r>
              <a:rPr lang="de-DE" sz="1100" b="0" dirty="0">
                <a:solidFill>
                  <a:schemeClr val="bg1"/>
                </a:solidFill>
              </a:rPr>
              <a:t> in </a:t>
            </a:r>
            <a:r>
              <a:rPr lang="de-DE" sz="1100" b="0" dirty="0" err="1">
                <a:solidFill>
                  <a:schemeClr val="bg1"/>
                </a:solidFill>
              </a:rPr>
              <a:t>pipe</a:t>
            </a:r>
            <a:r>
              <a:rPr lang="de-DE" sz="1100" b="0" dirty="0">
                <a:solidFill>
                  <a:schemeClr val="bg1"/>
                </a:solidFill>
              </a:rPr>
              <a:t> </a:t>
            </a:r>
            <a:r>
              <a:rPr lang="de-DE" sz="1100" b="0" dirty="0" err="1">
                <a:solidFill>
                  <a:schemeClr val="bg1"/>
                </a:solidFill>
              </a:rPr>
              <a:t>workflows</a:t>
            </a:r>
            <a:endParaRPr kumimoji="0" lang="de-DE" sz="11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71" name="Abgerundete rechteckige Legende 470">
            <a:extLst>
              <a:ext uri="{FF2B5EF4-FFF2-40B4-BE49-F238E27FC236}">
                <a16:creationId xmlns:a16="http://schemas.microsoft.com/office/drawing/2014/main" id="{BA9484A9-D4B6-9A40-92E0-412D1EE60F66}"/>
              </a:ext>
            </a:extLst>
          </p:cNvPr>
          <p:cNvSpPr/>
          <p:nvPr/>
        </p:nvSpPr>
        <p:spPr>
          <a:xfrm>
            <a:off x="6904895" y="2886291"/>
            <a:ext cx="879873" cy="360000"/>
          </a:xfrm>
          <a:prstGeom prst="wedgeRoundRectCallout">
            <a:avLst>
              <a:gd name="adj1" fmla="val -34604"/>
              <a:gd name="adj2" fmla="val -80912"/>
              <a:gd name="adj3" fmla="val 16667"/>
            </a:avLst>
          </a:prstGeom>
          <a:solidFill>
            <a:srgbClr val="649FD5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1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Additional </a:t>
            </a:r>
          </a:p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100" b="0" dirty="0">
                <a:solidFill>
                  <a:schemeClr val="bg1"/>
                </a:solidFill>
              </a:rPr>
              <a:t>Parameters</a:t>
            </a:r>
            <a:endParaRPr kumimoji="0" lang="de-DE" sz="11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72" name="Abgerundete rechteckige Legende 471">
            <a:extLst>
              <a:ext uri="{FF2B5EF4-FFF2-40B4-BE49-F238E27FC236}">
                <a16:creationId xmlns:a16="http://schemas.microsoft.com/office/drawing/2014/main" id="{E9A9CC56-5289-3B4C-8E22-7FF9B2C572D0}"/>
              </a:ext>
            </a:extLst>
          </p:cNvPr>
          <p:cNvSpPr/>
          <p:nvPr/>
        </p:nvSpPr>
        <p:spPr>
          <a:xfrm>
            <a:off x="5965869" y="2878059"/>
            <a:ext cx="879873" cy="360000"/>
          </a:xfrm>
          <a:prstGeom prst="wedgeRoundRectCallout">
            <a:avLst>
              <a:gd name="adj1" fmla="val -6483"/>
              <a:gd name="adj2" fmla="val -83464"/>
              <a:gd name="adj3" fmla="val 16667"/>
            </a:avLst>
          </a:prstGeom>
          <a:solidFill>
            <a:srgbClr val="649FD5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100" b="0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Your</a:t>
            </a:r>
            <a:r>
              <a:rPr kumimoji="0" lang="de-DE" sz="11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kumimoji="0" lang="de-DE" sz="1100" b="0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input</a:t>
            </a:r>
            <a:endParaRPr kumimoji="0" lang="de-DE" sz="11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100" b="0" dirty="0">
                <a:solidFill>
                  <a:schemeClr val="bg1"/>
                </a:solidFill>
              </a:rPr>
              <a:t>time </a:t>
            </a:r>
            <a:r>
              <a:rPr lang="de-DE" sz="1100" b="0" dirty="0" err="1">
                <a:solidFill>
                  <a:schemeClr val="bg1"/>
                </a:solidFill>
              </a:rPr>
              <a:t>series</a:t>
            </a:r>
            <a:endParaRPr kumimoji="0" lang="de-DE" sz="11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73" name="Abgerundete rechteckige Legende 472">
            <a:extLst>
              <a:ext uri="{FF2B5EF4-FFF2-40B4-BE49-F238E27FC236}">
                <a16:creationId xmlns:a16="http://schemas.microsoft.com/office/drawing/2014/main" id="{08BB77A7-5FE4-FB44-987A-894A98DC8541}"/>
              </a:ext>
            </a:extLst>
          </p:cNvPr>
          <p:cNvSpPr/>
          <p:nvPr/>
        </p:nvSpPr>
        <p:spPr>
          <a:xfrm>
            <a:off x="4980767" y="2871530"/>
            <a:ext cx="879873" cy="360000"/>
          </a:xfrm>
          <a:prstGeom prst="wedgeRoundRectCallout">
            <a:avLst>
              <a:gd name="adj1" fmla="val -6483"/>
              <a:gd name="adj2" fmla="val -83464"/>
              <a:gd name="adj3" fmla="val 16667"/>
            </a:avLst>
          </a:prstGeom>
          <a:solidFill>
            <a:srgbClr val="649FD5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100" b="0" dirty="0">
                <a:solidFill>
                  <a:schemeClr val="bg1"/>
                </a:solidFill>
              </a:rPr>
              <a:t>Imputation</a:t>
            </a:r>
          </a:p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100" b="0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Function</a:t>
            </a:r>
            <a:endParaRPr kumimoji="0" lang="de-DE" sz="11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74" name="Abgerundete rechteckige Legende 473">
            <a:extLst>
              <a:ext uri="{FF2B5EF4-FFF2-40B4-BE49-F238E27FC236}">
                <a16:creationId xmlns:a16="http://schemas.microsoft.com/office/drawing/2014/main" id="{2B2922EF-CBBB-904E-ADDE-343E9F675ECB}"/>
              </a:ext>
            </a:extLst>
          </p:cNvPr>
          <p:cNvSpPr/>
          <p:nvPr/>
        </p:nvSpPr>
        <p:spPr>
          <a:xfrm>
            <a:off x="12554372" y="4705088"/>
            <a:ext cx="972000" cy="180000"/>
          </a:xfrm>
          <a:prstGeom prst="wedgeRoundRectCallout">
            <a:avLst>
              <a:gd name="adj1" fmla="val -131257"/>
              <a:gd name="adj2" fmla="val 26412"/>
              <a:gd name="adj3" fmla="val 16667"/>
            </a:avLst>
          </a:prstGeom>
          <a:solidFill>
            <a:srgbClr val="649FD5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100" b="0" dirty="0" err="1">
                <a:solidFill>
                  <a:schemeClr val="bg1"/>
                </a:solidFill>
              </a:rPr>
              <a:t>imputation</a:t>
            </a:r>
            <a:endParaRPr kumimoji="0" lang="de-DE" sz="11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75" name="Abgerundete rechteckige Legende 474">
            <a:extLst>
              <a:ext uri="{FF2B5EF4-FFF2-40B4-BE49-F238E27FC236}">
                <a16:creationId xmlns:a16="http://schemas.microsoft.com/office/drawing/2014/main" id="{A26F6D1C-2658-B548-A0FA-741EA66152D6}"/>
              </a:ext>
            </a:extLst>
          </p:cNvPr>
          <p:cNvSpPr/>
          <p:nvPr/>
        </p:nvSpPr>
        <p:spPr>
          <a:xfrm>
            <a:off x="12554372" y="4951681"/>
            <a:ext cx="972000" cy="180000"/>
          </a:xfrm>
          <a:prstGeom prst="wedgeRoundRectCallout">
            <a:avLst>
              <a:gd name="adj1" fmla="val -67346"/>
              <a:gd name="adj2" fmla="val -1500"/>
              <a:gd name="adj3" fmla="val 16667"/>
            </a:avLst>
          </a:prstGeom>
          <a:solidFill>
            <a:srgbClr val="649FD5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e-DE" sz="1100" b="0" dirty="0" err="1">
                <a:solidFill>
                  <a:schemeClr val="bg1"/>
                </a:solidFill>
              </a:rPr>
              <a:t>visualization</a:t>
            </a:r>
            <a:endParaRPr kumimoji="0" lang="de-DE" sz="11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76" name="Abgerundete rechteckige Legende 475">
            <a:extLst>
              <a:ext uri="{FF2B5EF4-FFF2-40B4-BE49-F238E27FC236}">
                <a16:creationId xmlns:a16="http://schemas.microsoft.com/office/drawing/2014/main" id="{AE626D25-C347-9146-B1E8-2459DEC51CA4}"/>
              </a:ext>
            </a:extLst>
          </p:cNvPr>
          <p:cNvSpPr/>
          <p:nvPr/>
        </p:nvSpPr>
        <p:spPr>
          <a:xfrm>
            <a:off x="12395068" y="6661859"/>
            <a:ext cx="1224000" cy="468000"/>
          </a:xfrm>
          <a:prstGeom prst="wedgeRoundRectCallout">
            <a:avLst>
              <a:gd name="adj1" fmla="val -99716"/>
              <a:gd name="adj2" fmla="val 2223"/>
              <a:gd name="adj3" fmla="val 16667"/>
            </a:avLst>
          </a:prstGeom>
          <a:solidFill>
            <a:srgbClr val="649FD5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1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a 36 </a:t>
            </a:r>
            <a:r>
              <a:rPr kumimoji="0" lang="de-DE" sz="1100" b="0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step</a:t>
            </a:r>
            <a:r>
              <a:rPr kumimoji="0" lang="de-DE" sz="11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kumimoji="0" lang="de-DE" sz="1100" b="0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forecast</a:t>
            </a:r>
            <a:r>
              <a:rPr kumimoji="0" lang="de-DE" sz="11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kumimoji="0" lang="de-DE" sz="1100" b="0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is</a:t>
            </a:r>
            <a:r>
              <a:rPr kumimoji="0" lang="de-DE" sz="11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kumimoji="0" lang="de-DE" sz="1100" b="0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created</a:t>
            </a:r>
            <a:r>
              <a:rPr kumimoji="0" lang="de-DE" sz="11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kumimoji="0" lang="de-DE" sz="1100" b="0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and</a:t>
            </a:r>
            <a:r>
              <a:rPr kumimoji="0" lang="de-DE" sz="11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kumimoji="0" lang="de-DE" sz="1100" b="0" i="0" u="none" strike="noStrike" cap="none" spc="0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ource Sans Pro"/>
                <a:ea typeface="Source Sans Pro"/>
                <a:cs typeface="Source Sans Pro"/>
                <a:sym typeface="Source Sans Pro"/>
              </a:rPr>
              <a:t>plotted</a:t>
            </a:r>
            <a:endParaRPr kumimoji="0" lang="de-DE" sz="11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77" name="Line">
            <a:extLst>
              <a:ext uri="{FF2B5EF4-FFF2-40B4-BE49-F238E27FC236}">
                <a16:creationId xmlns:a16="http://schemas.microsoft.com/office/drawing/2014/main" id="{064E7354-A662-6E48-B2E4-0C39C1959456}"/>
              </a:ext>
            </a:extLst>
          </p:cNvPr>
          <p:cNvSpPr/>
          <p:nvPr/>
        </p:nvSpPr>
        <p:spPr>
          <a:xfrm>
            <a:off x="9180000" y="7344000"/>
            <a:ext cx="4320000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lang="en-AU"/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Grüngelb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1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7DCA7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1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574</Words>
  <Application>Microsoft Macintosh PowerPoint</Application>
  <PresentationFormat>Benutzerdefiniert</PresentationFormat>
  <Paragraphs>94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Avenir Roman</vt:lpstr>
      <vt:lpstr>Helvetica Light</vt:lpstr>
      <vt:lpstr>Source Code Pro</vt:lpstr>
      <vt:lpstr>Source Sans Pro</vt:lpstr>
      <vt:lpstr>Source Sans Pro Light</vt:lpstr>
      <vt:lpstr>Source Sans Pro Semibold</vt:lpstr>
      <vt:lpstr>White</vt:lpstr>
      <vt:lpstr>Time Series Imputation with imputeTS: : CHEAT SHEET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Column Layout : : CHEAT SHEET </dc:title>
  <cp:lastModifiedBy>steffen.moritz10@gmail.com</cp:lastModifiedBy>
  <cp:revision>52</cp:revision>
  <cp:lastPrinted>2020-07-18T05:49:12Z</cp:lastPrinted>
  <dcterms:modified xsi:type="dcterms:W3CDTF">2020-07-19T03:56:06Z</dcterms:modified>
</cp:coreProperties>
</file>