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1pPr>
    <a:lvl2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2pPr>
    <a:lvl3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3pPr>
    <a:lvl4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4pPr>
    <a:lvl5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5pPr>
    <a:lvl6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6pPr>
    <a:lvl7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7pPr>
    <a:lvl8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8pPr>
    <a:lvl9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+mj-lt"/>
        <a:ea typeface="+mj-ea"/>
        <a:cs typeface="+mj-cs"/>
        <a:sym typeface="Source Sans Pro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4C4C4C"/>
        </a:fontRef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E2F0"/>
          </a:solidFill>
        </a:fill>
      </a:tcStyle>
    </a:wholeTbl>
    <a:band2H>
      <a:tcTxStyle/>
      <a:tcStyle>
        <a:tcBdr/>
        <a:fill>
          <a:solidFill>
            <a:srgbClr val="EBF1F7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4C4C4C"/>
        </a:fontRef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F2E1"/>
          </a:solidFill>
        </a:fill>
      </a:tcStyle>
    </a:wholeTbl>
    <a:band2H>
      <a:tcTxStyle/>
      <a:tcStyle>
        <a:tcBdr/>
        <a:fill>
          <a:solidFill>
            <a:srgbClr val="FDF8F0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4C4C4C"/>
        </a:fontRef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4C4C4C"/>
        </a:fontRef>
        <a:srgbClr val="4C4C4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4C4C4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C4C4C"/>
              </a:solidFill>
              <a:prstDash val="solid"/>
              <a:round/>
            </a:ln>
          </a:top>
          <a:bottom>
            <a:ln w="254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C4C4C"/>
              </a:solidFill>
              <a:prstDash val="solid"/>
              <a:round/>
            </a:ln>
          </a:top>
          <a:bottom>
            <a:ln w="254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4C4C4C"/>
        </a:fontRef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CECE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C4C4C"/>
          </a:solidFill>
        </a:fill>
      </a:tcStyle>
    </a:firstCol>
    <a:la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C4C4C"/>
          </a:solidFill>
        </a:fill>
      </a:tcStyle>
    </a:lastRow>
    <a:firstRow>
      <a:tcTxStyle b="on" i="off">
        <a:font>
          <a:latin typeface="Source Sans Pro Bold"/>
          <a:ea typeface="Source Sans Pro Bold"/>
          <a:cs typeface="Source Sans Pr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C4C4C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>
        <p:scale>
          <a:sx n="104" d="100"/>
          <a:sy n="104" d="100"/>
        </p:scale>
        <p:origin x="320" y="-2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1pPr>
    <a:lvl2pPr indent="2286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2pPr>
    <a:lvl3pPr indent="4572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3pPr>
    <a:lvl4pPr indent="6858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4pPr>
    <a:lvl5pPr indent="9144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5pPr>
    <a:lvl6pPr indent="11430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6pPr>
    <a:lvl7pPr indent="13716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7pPr>
    <a:lvl8pPr indent="16002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8pPr>
    <a:lvl9pPr indent="1828800" defTabSz="457200" latinLnBrk="0">
      <a:lnSpc>
        <a:spcPct val="125000"/>
      </a:lnSpc>
      <a:defRPr sz="2600">
        <a:latin typeface="+mj-lt"/>
        <a:ea typeface="+mj-ea"/>
        <a:cs typeface="+mj-cs"/>
        <a:sym typeface="Source Sans Pro Regular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1"/>
            <a:ext cx="11241486" cy="3547073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2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6993680"/>
            <a:ext cx="11241486" cy="508002"/>
          </a:xfrm>
          <a:prstGeom prst="rect">
            <a:avLst/>
          </a:prstGeom>
        </p:spPr>
        <p:txBody>
          <a:bodyPr anchor="t"/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  <a:lvl2pPr marL="555624" indent="-111124" algn="r">
              <a:lnSpc>
                <a:spcPct val="90000"/>
              </a:lnSpc>
              <a:defRPr sz="900"/>
            </a:lvl2pPr>
            <a:lvl3pPr marL="1000124" indent="-111124" algn="r">
              <a:lnSpc>
                <a:spcPct val="90000"/>
              </a:lnSpc>
              <a:defRPr sz="900"/>
            </a:lvl3pPr>
            <a:lvl4pPr marL="1444624" indent="-111124" algn="r">
              <a:lnSpc>
                <a:spcPct val="90000"/>
              </a:lnSpc>
              <a:defRPr sz="900"/>
            </a:lvl4pPr>
            <a:lvl5pPr marL="1889124" indent="-111124" algn="r">
              <a:lnSpc>
                <a:spcPct val="90000"/>
              </a:lnSpc>
              <a:defRPr sz="9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21"/>
          </p:nvPr>
        </p:nvSpPr>
        <p:spPr>
          <a:xfrm>
            <a:off x="1364257" y="4742655"/>
            <a:ext cx="11241486" cy="73670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21"/>
          </p:nvPr>
        </p:nvSpPr>
        <p:spPr>
          <a:xfrm>
            <a:off x="-873125" y="158750"/>
            <a:ext cx="1570806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21"/>
          </p:nvPr>
        </p:nvSpPr>
        <p:spPr>
          <a:xfrm>
            <a:off x="1725785" y="840878"/>
            <a:ext cx="10504787" cy="70068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2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809359" y="10090546"/>
            <a:ext cx="337639" cy="401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21"/>
          </p:nvPr>
        </p:nvSpPr>
        <p:spPr>
          <a:xfrm>
            <a:off x="2919510" y="840878"/>
            <a:ext cx="13274232" cy="88494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2" y="840878"/>
            <a:ext cx="5729885" cy="4283772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Bold"/>
                <a:ea typeface="Source Sans Pro Bold"/>
                <a:cs typeface="Source Sans Pro Bold"/>
                <a:sym typeface="Source Sans Pro 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2" y="5274716"/>
            <a:ext cx="5729885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21"/>
          </p:nvPr>
        </p:nvSpPr>
        <p:spPr>
          <a:xfrm>
            <a:off x="4870400" y="2955477"/>
            <a:ext cx="10129616" cy="675307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2" y="2955477"/>
            <a:ext cx="5729885" cy="6753078"/>
          </a:xfrm>
          <a:prstGeom prst="rect">
            <a:avLst/>
          </a:prstGeom>
        </p:spPr>
        <p:txBody>
          <a:bodyPr/>
          <a:lstStyle>
            <a:lvl1pPr marL="146956" indent="-146956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1pPr>
            <a:lvl2pPr marL="489857" indent="-146956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2pPr>
            <a:lvl3pPr marL="8327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3pPr>
            <a:lvl4pPr marL="11756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4pPr>
            <a:lvl5pPr marL="1518557" indent="-146957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2" y="1523007"/>
            <a:ext cx="11923616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idx="21"/>
          </p:nvPr>
        </p:nvSpPr>
        <p:spPr>
          <a:xfrm>
            <a:off x="-2551164" y="1113729"/>
            <a:ext cx="12864954" cy="85766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22"/>
          </p:nvPr>
        </p:nvSpPr>
        <p:spPr>
          <a:xfrm>
            <a:off x="7175996" y="5558790"/>
            <a:ext cx="6507512" cy="43406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23"/>
          </p:nvPr>
        </p:nvSpPr>
        <p:spPr>
          <a:xfrm>
            <a:off x="6985000" y="1111309"/>
            <a:ext cx="6302872" cy="420191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2" y="636239"/>
            <a:ext cx="11923616" cy="231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69" tIns="54569" rIns="54569" bIns="5456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2" y="2955477"/>
            <a:ext cx="11923616" cy="6753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69" tIns="54569" rIns="54569" bIns="54569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809359" y="10097368"/>
            <a:ext cx="337639" cy="401241"/>
          </a:xfrm>
          <a:prstGeom prst="rect">
            <a:avLst/>
          </a:prstGeom>
          <a:ln w="12700">
            <a:miter lim="400000"/>
          </a:ln>
        </p:spPr>
        <p:txBody>
          <a:bodyPr wrap="none" lIns="54569" tIns="54569" rIns="54569" bIns="54569">
            <a:spAutoFit/>
          </a:bodyPr>
          <a:lstStyle>
            <a:lvl1pPr algn="ctr">
              <a:spcBef>
                <a:spcPts val="0"/>
              </a:spcBef>
              <a:defRPr sz="1800">
                <a:solidFill>
                  <a:srgbClr val="000000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1pPr>
      <a:lvl2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2pPr>
      <a:lvl3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3pPr>
      <a:lvl4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4pPr>
      <a:lvl5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5pPr>
      <a:lvl6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6pPr>
      <a:lvl7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7pPr>
      <a:lvl8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8pPr>
      <a:lvl9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j-lt"/>
          <a:ea typeface="+mj-ea"/>
          <a:cs typeface="+mj-cs"/>
          <a:sym typeface="Source Sans Pro Regular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2pPr>
      <a:lvl3pPr marL="1037165" marR="0" indent="-148165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3pPr>
      <a:lvl4pPr marL="1481665" marR="0" indent="-148165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4pPr>
      <a:lvl5pPr marL="1926165" marR="0" indent="-148165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5pPr>
      <a:lvl6pPr marL="2370665" marR="0" indent="-148165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6pPr>
      <a:lvl7pPr marL="2815165" marR="0" indent="-148165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7pPr>
      <a:lvl8pPr marL="3259666" marR="0" indent="-148165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Source Sans Pro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Source Sans Pro Extra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urrr.tidyverse.org/" TargetMode="External"/><Relationship Id="rId5" Type="http://schemas.openxmlformats.org/officeDocument/2006/relationships/hyperlink" Target="http://rstudio.com" TargetMode="External"/><Relationship Id="rId4" Type="http://schemas.openxmlformats.org/officeDocument/2006/relationships/hyperlink" Target="mailto:info@rstudio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urrr.tidyverse.org/" TargetMode="External"/><Relationship Id="rId5" Type="http://schemas.openxmlformats.org/officeDocument/2006/relationships/hyperlink" Target="http://rstudio.com" TargetMode="External"/><Relationship Id="rId4" Type="http://schemas.openxmlformats.org/officeDocument/2006/relationships/hyperlink" Target="mailto:info@rstudio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e"/>
          <p:cNvGraphicFramePr/>
          <p:nvPr/>
        </p:nvGraphicFramePr>
        <p:xfrm>
          <a:off x="7569248" y="816287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0" name="Table"/>
          <p:cNvGraphicFramePr/>
          <p:nvPr/>
        </p:nvGraphicFramePr>
        <p:xfrm>
          <a:off x="7406554" y="816158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1" name="Table"/>
          <p:cNvGraphicFramePr/>
          <p:nvPr/>
        </p:nvGraphicFramePr>
        <p:xfrm>
          <a:off x="7236181" y="815534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2" name="Table"/>
          <p:cNvGraphicFramePr/>
          <p:nvPr/>
        </p:nvGraphicFramePr>
        <p:xfrm>
          <a:off x="7564825" y="7220672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3" name="Table"/>
          <p:cNvGraphicFramePr/>
          <p:nvPr/>
        </p:nvGraphicFramePr>
        <p:xfrm>
          <a:off x="7402131" y="721938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4" name="Table"/>
          <p:cNvGraphicFramePr/>
          <p:nvPr/>
        </p:nvGraphicFramePr>
        <p:xfrm>
          <a:off x="7231758" y="7213137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5" name="Table"/>
          <p:cNvGraphicFramePr/>
          <p:nvPr/>
        </p:nvGraphicFramePr>
        <p:xfrm>
          <a:off x="7570754" y="627295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6" name="Table"/>
          <p:cNvGraphicFramePr/>
          <p:nvPr/>
        </p:nvGraphicFramePr>
        <p:xfrm>
          <a:off x="7408060" y="6271662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7" name="Table"/>
          <p:cNvGraphicFramePr/>
          <p:nvPr/>
        </p:nvGraphicFramePr>
        <p:xfrm>
          <a:off x="7237687" y="6265414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8" name="Table"/>
          <p:cNvGraphicFramePr/>
          <p:nvPr/>
        </p:nvGraphicFramePr>
        <p:xfrm>
          <a:off x="7566914" y="5617567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9" name="Table"/>
          <p:cNvGraphicFramePr/>
          <p:nvPr/>
        </p:nvGraphicFramePr>
        <p:xfrm>
          <a:off x="7404220" y="561628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0" name="Table"/>
          <p:cNvGraphicFramePr/>
          <p:nvPr/>
        </p:nvGraphicFramePr>
        <p:xfrm>
          <a:off x="7233848" y="5610032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1" name="Table"/>
          <p:cNvGraphicFramePr/>
          <p:nvPr/>
        </p:nvGraphicFramePr>
        <p:xfrm>
          <a:off x="7574593" y="4807879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2" name="Table"/>
          <p:cNvGraphicFramePr/>
          <p:nvPr/>
        </p:nvGraphicFramePr>
        <p:xfrm>
          <a:off x="7411899" y="4806592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3" name="Table"/>
          <p:cNvGraphicFramePr/>
          <p:nvPr/>
        </p:nvGraphicFramePr>
        <p:xfrm>
          <a:off x="7241526" y="4800344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4" name="Table"/>
          <p:cNvGraphicFramePr/>
          <p:nvPr/>
        </p:nvGraphicFramePr>
        <p:xfrm>
          <a:off x="7570754" y="4157899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5" name="Table"/>
          <p:cNvGraphicFramePr/>
          <p:nvPr/>
        </p:nvGraphicFramePr>
        <p:xfrm>
          <a:off x="7408060" y="4156612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6" name="Table"/>
          <p:cNvGraphicFramePr/>
          <p:nvPr/>
        </p:nvGraphicFramePr>
        <p:xfrm>
          <a:off x="7237687" y="4150364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7" name="Table"/>
          <p:cNvGraphicFramePr/>
          <p:nvPr/>
        </p:nvGraphicFramePr>
        <p:xfrm>
          <a:off x="7566914" y="351685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8" name="Table"/>
          <p:cNvGraphicFramePr/>
          <p:nvPr/>
        </p:nvGraphicFramePr>
        <p:xfrm>
          <a:off x="7404220" y="3515563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9" name="Table"/>
          <p:cNvGraphicFramePr/>
          <p:nvPr/>
        </p:nvGraphicFramePr>
        <p:xfrm>
          <a:off x="7233848" y="350931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57" name="Group"/>
          <p:cNvGrpSpPr/>
          <p:nvPr/>
        </p:nvGrpSpPr>
        <p:grpSpPr>
          <a:xfrm>
            <a:off x="8383486" y="-1013162"/>
            <a:ext cx="6157897" cy="3553964"/>
            <a:chOff x="0" y="51032"/>
            <a:chExt cx="6157895" cy="3553962"/>
          </a:xfrm>
        </p:grpSpPr>
        <p:grpSp>
          <p:nvGrpSpPr>
            <p:cNvPr id="155" name="Group"/>
            <p:cNvGrpSpPr/>
            <p:nvPr/>
          </p:nvGrpSpPr>
          <p:grpSpPr>
            <a:xfrm>
              <a:off x="23292" y="51032"/>
              <a:ext cx="6134604" cy="2980094"/>
              <a:chOff x="0" y="51032"/>
              <a:chExt cx="6134603" cy="2980093"/>
            </a:xfrm>
          </p:grpSpPr>
          <p:sp>
            <p:nvSpPr>
              <p:cNvPr id="140" name="Triangle"/>
              <p:cNvSpPr/>
              <p:nvPr/>
            </p:nvSpPr>
            <p:spPr>
              <a:xfrm rot="1800000">
                <a:off x="1177378" y="304285"/>
                <a:ext cx="1319511" cy="1143862"/>
              </a:xfrm>
              <a:prstGeom prst="triangle">
                <a:avLst/>
              </a:prstGeom>
              <a:solidFill>
                <a:srgbClr val="797979"/>
              </a:solidFill>
              <a:ln w="3175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1" name="Circle"/>
              <p:cNvSpPr/>
              <p:nvPr/>
            </p:nvSpPr>
            <p:spPr>
              <a:xfrm flipH="1">
                <a:off x="1550783" y="838358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2" name="Circle"/>
              <p:cNvSpPr/>
              <p:nvPr/>
            </p:nvSpPr>
            <p:spPr>
              <a:xfrm flipH="1">
                <a:off x="0" y="819779"/>
                <a:ext cx="422090" cy="422090"/>
              </a:xfrm>
              <a:prstGeom prst="ellipse">
                <a:avLst/>
              </a:prstGeom>
              <a:solidFill>
                <a:srgbClr val="797979">
                  <a:alpha val="49754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3" name="Triangle"/>
              <p:cNvSpPr/>
              <p:nvPr/>
            </p:nvSpPr>
            <p:spPr>
              <a:xfrm rot="19800000">
                <a:off x="2896975" y="973389"/>
                <a:ext cx="1319511" cy="1143862"/>
              </a:xfrm>
              <a:prstGeom prst="triangle">
                <a:avLst/>
              </a:prstGeom>
              <a:solidFill>
                <a:srgbClr val="A9A9A9"/>
              </a:solidFill>
              <a:ln w="6350" cap="flat">
                <a:solidFill>
                  <a:srgbClr val="A9A9A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4" name="Triangle"/>
              <p:cNvSpPr/>
              <p:nvPr/>
            </p:nvSpPr>
            <p:spPr>
              <a:xfrm rot="1800000">
                <a:off x="3470361" y="1634010"/>
                <a:ext cx="1319512" cy="1143863"/>
              </a:xfrm>
              <a:prstGeom prst="triangle">
                <a:avLst/>
              </a:prstGeom>
              <a:solidFill>
                <a:srgbClr val="797979"/>
              </a:solidFill>
              <a:ln w="6350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5" name="Circle"/>
              <p:cNvSpPr/>
              <p:nvPr/>
            </p:nvSpPr>
            <p:spPr>
              <a:xfrm flipH="1">
                <a:off x="3461023" y="1507462"/>
                <a:ext cx="422091" cy="422091"/>
              </a:xfrm>
              <a:prstGeom prst="ellipse">
                <a:avLst/>
              </a:prstGeom>
              <a:solidFill>
                <a:srgbClr val="7979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6" name="Circle"/>
              <p:cNvSpPr/>
              <p:nvPr/>
            </p:nvSpPr>
            <p:spPr>
              <a:xfrm flipH="1">
                <a:off x="3843766" y="2168083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7" name="Triangle"/>
              <p:cNvSpPr/>
              <p:nvPr/>
            </p:nvSpPr>
            <p:spPr>
              <a:xfrm rot="1800000">
                <a:off x="3470361" y="312963"/>
                <a:ext cx="1319512" cy="1143863"/>
              </a:xfrm>
              <a:prstGeom prst="triangle">
                <a:avLst/>
              </a:prstGeom>
              <a:solidFill>
                <a:srgbClr val="797979"/>
              </a:solidFill>
              <a:ln w="6350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8" name="Circle"/>
              <p:cNvSpPr/>
              <p:nvPr/>
            </p:nvSpPr>
            <p:spPr>
              <a:xfrm flipH="1">
                <a:off x="3843766" y="847037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49" name="Triangle"/>
              <p:cNvSpPr/>
              <p:nvPr/>
            </p:nvSpPr>
            <p:spPr>
              <a:xfrm rot="19800000">
                <a:off x="4044132" y="318647"/>
                <a:ext cx="1319512" cy="1143863"/>
              </a:xfrm>
              <a:prstGeom prst="triangle">
                <a:avLst/>
              </a:prstGeom>
              <a:solidFill>
                <a:srgbClr val="A9A9A9"/>
              </a:solidFill>
              <a:ln w="6350" cap="flat">
                <a:solidFill>
                  <a:srgbClr val="A9A9A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0" name="Circle"/>
              <p:cNvSpPr/>
              <p:nvPr/>
            </p:nvSpPr>
            <p:spPr>
              <a:xfrm flipH="1">
                <a:off x="4608181" y="852721"/>
                <a:ext cx="422091" cy="422091"/>
              </a:xfrm>
              <a:prstGeom prst="ellipse">
                <a:avLst/>
              </a:prstGeom>
              <a:solidFill>
                <a:srgbClr val="7979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1" name="Triangle"/>
              <p:cNvSpPr/>
              <p:nvPr/>
            </p:nvSpPr>
            <p:spPr>
              <a:xfrm rot="1800000">
                <a:off x="4617518" y="979269"/>
                <a:ext cx="1319511" cy="1143863"/>
              </a:xfrm>
              <a:prstGeom prst="triangle">
                <a:avLst/>
              </a:prstGeom>
              <a:solidFill>
                <a:srgbClr val="797979"/>
              </a:solidFill>
              <a:ln w="6350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2" name="Circle"/>
              <p:cNvSpPr/>
              <p:nvPr/>
            </p:nvSpPr>
            <p:spPr>
              <a:xfrm flipH="1">
                <a:off x="4990923" y="1513342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3" name="Triangle"/>
              <p:cNvSpPr/>
              <p:nvPr/>
            </p:nvSpPr>
            <p:spPr>
              <a:xfrm rot="19800000">
                <a:off x="1751149" y="309969"/>
                <a:ext cx="1319512" cy="1143862"/>
              </a:xfrm>
              <a:prstGeom prst="triangle">
                <a:avLst/>
              </a:prstGeom>
              <a:solidFill>
                <a:srgbClr val="A9A9A9"/>
              </a:solidFill>
              <a:ln w="6350" cap="flat">
                <a:solidFill>
                  <a:srgbClr val="A9A9A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54" name="Circle"/>
              <p:cNvSpPr/>
              <p:nvPr/>
            </p:nvSpPr>
            <p:spPr>
              <a:xfrm flipH="1">
                <a:off x="2315198" y="844042"/>
                <a:ext cx="422091" cy="422091"/>
              </a:xfrm>
              <a:prstGeom prst="ellipse">
                <a:avLst/>
              </a:prstGeom>
              <a:solidFill>
                <a:srgbClr val="7979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56" name="Rectangle"/>
            <p:cNvSpPr/>
            <p:nvPr/>
          </p:nvSpPr>
          <p:spPr>
            <a:xfrm>
              <a:off x="0" y="1038072"/>
              <a:ext cx="5593306" cy="2566923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pic>
        <p:nvPicPr>
          <p:cNvPr id="158" name="purrr.png" descr="purr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1682" y="213637"/>
            <a:ext cx="1358902" cy="1575216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RStudio® is a trademark of RStudio, PBC  •  CC BY SA  RStudio  •  info@rstudio.com  •  844-448-1212  •  rstudio.com  •  Learn more at purrr.tidyverse.org  •  purrr  0.3.4  •  Updated:  2021-07"/>
          <p:cNvSpPr txBox="1"/>
          <p:nvPr/>
        </p:nvSpPr>
        <p:spPr>
          <a:xfrm>
            <a:off x="2353571" y="10340909"/>
            <a:ext cx="11322668" cy="2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</a:defRPr>
            </a:pPr>
            <a:r>
              <a:t>RStudio® is a trademark of RStudio, PBC  •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CC BY SA</a:t>
            </a:r>
            <a:r>
              <a:t>  RStudio  •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/>
              </a:rPr>
              <a:t>info@rstudio.com</a:t>
            </a:r>
            <a:r>
              <a:t>  •  844-448-1212  •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/>
              </a:rPr>
              <a:t>rstudio.com</a:t>
            </a:r>
            <a:r>
              <a:t>  •  Learn more at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Source Sans Pro Bold"/>
                <a:ea typeface="Source Sans Pro Bold"/>
                <a:cs typeface="Source Sans Pro Bold"/>
                <a:sym typeface="Source Sans Pro Bold"/>
                <a:hlinkClick r:id="rId6"/>
              </a:rPr>
              <a:t>purrr.tidyverse.org</a:t>
            </a:r>
            <a:r>
              <a:t>  •  purrr  0.3.4  •  Updated:  2021-07</a:t>
            </a:r>
          </a:p>
        </p:txBody>
      </p:sp>
      <p:sp>
        <p:nvSpPr>
          <p:cNvPr id="160" name="Line"/>
          <p:cNvSpPr/>
          <p:nvPr/>
        </p:nvSpPr>
        <p:spPr>
          <a:xfrm>
            <a:off x="2354307" y="10337513"/>
            <a:ext cx="11321196" cy="2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61" name="Image" descr="Imag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8822" y="9978473"/>
            <a:ext cx="1754523" cy="616479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Apply functions with purrr : : CHEAT SHEET"/>
          <p:cNvSpPr txBox="1">
            <a:spLocks noGrp="1"/>
          </p:cNvSpPr>
          <p:nvPr>
            <p:ph type="title"/>
          </p:nvPr>
        </p:nvSpPr>
        <p:spPr>
          <a:xfrm>
            <a:off x="301120" y="361176"/>
            <a:ext cx="10898131" cy="803348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Apply functions with purrr : :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</a:t>
            </a:r>
            <a:r>
              <a:rPr sz="3300">
                <a:latin typeface="Source Sans Pro Bold"/>
                <a:ea typeface="Source Sans Pro Bold"/>
                <a:cs typeface="Source Sans Pro Bold"/>
                <a:sym typeface="Source Sans Pro Bold"/>
              </a:rPr>
              <a:t>CHEAT SHEET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</a:t>
            </a:r>
          </a:p>
        </p:txBody>
      </p:sp>
      <p:sp>
        <p:nvSpPr>
          <p:cNvPr id="163" name="Map Functions"/>
          <p:cNvSpPr txBox="1"/>
          <p:nvPr/>
        </p:nvSpPr>
        <p:spPr>
          <a:xfrm>
            <a:off x="318909" y="1168400"/>
            <a:ext cx="194722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Map Functions</a:t>
            </a:r>
          </a:p>
        </p:txBody>
      </p:sp>
      <p:sp>
        <p:nvSpPr>
          <p:cNvPr id="164" name="map(.x, .f, …) Apply a function to each element of a list or vector, return a list. x &lt;- list(1:10, 11:20, 21:30) l1 &lt;- list(x = c(&quot;a&quot;, &quot;b&quot;), y = c(&quot;c&quot;, &quot;d&quot;)) map(l1, sort, decreasing = TRUE)"/>
          <p:cNvSpPr txBox="1"/>
          <p:nvPr/>
        </p:nvSpPr>
        <p:spPr>
          <a:xfrm>
            <a:off x="318909" y="1844508"/>
            <a:ext cx="3113235" cy="925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…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Apply a function to each element of a list or vector, return a list.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 &lt;- list(1:10, 11:20, 21:30)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l1 &lt;- list(x = c("a", "b"), y = c("c", "d"))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map(l1, sort, decreasing = TRUE)</a:t>
            </a:r>
          </a:p>
        </p:txBody>
      </p:sp>
      <p:grpSp>
        <p:nvGrpSpPr>
          <p:cNvPr id="171" name="Group"/>
          <p:cNvGrpSpPr/>
          <p:nvPr/>
        </p:nvGrpSpPr>
        <p:grpSpPr>
          <a:xfrm>
            <a:off x="531648" y="2607946"/>
            <a:ext cx="2582899" cy="659965"/>
            <a:chOff x="0" y="0"/>
            <a:chExt cx="2582898" cy="659963"/>
          </a:xfrm>
        </p:grpSpPr>
        <p:sp>
          <p:nvSpPr>
            <p:cNvPr id="165" name="fun(     ,…)…"/>
            <p:cNvSpPr txBox="1"/>
            <p:nvPr/>
          </p:nvSpPr>
          <p:spPr>
            <a:xfrm>
              <a:off x="1456722" y="0"/>
              <a:ext cx="988254" cy="6599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69" tIns="54569" rIns="54569" bIns="54569" numCol="1" anchor="ctr">
              <a:normAutofit/>
            </a:bodyPr>
            <a:lstStyle/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,…)</a:t>
              </a:r>
            </a:p>
          </p:txBody>
        </p:sp>
        <p:sp>
          <p:nvSpPr>
            <p:cNvPr id="166" name="map(       , fun, …)"/>
            <p:cNvSpPr txBox="1"/>
            <p:nvPr/>
          </p:nvSpPr>
          <p:spPr>
            <a:xfrm>
              <a:off x="0" y="177917"/>
              <a:ext cx="1176815" cy="3092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69" tIns="54569" rIns="54569" bIns="54569" numCol="1" anchor="ctr">
              <a:normAutofit/>
            </a:bodyPr>
            <a:lstStyle/>
            <a:p>
              <a:pPr marL="114300" indent="-114300">
                <a:lnSpc>
                  <a:spcPct val="9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map</a:t>
              </a:r>
              <a:r>
                <a:rPr>
                  <a:solidFill>
                    <a:srgbClr val="424242"/>
                  </a:solidFill>
                </a:rPr>
                <a:t>(       , fun, …)</a:t>
              </a:r>
            </a:p>
          </p:txBody>
        </p:sp>
        <p:sp>
          <p:nvSpPr>
            <p:cNvPr id="167" name="Group"/>
            <p:cNvSpPr/>
            <p:nvPr/>
          </p:nvSpPr>
          <p:spPr>
            <a:xfrm>
              <a:off x="2429957" y="101649"/>
              <a:ext cx="152942" cy="461803"/>
            </a:xfrm>
            <a:prstGeom prst="roundRect">
              <a:avLst>
                <a:gd name="adj" fmla="val 4592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8" name="Group"/>
            <p:cNvSpPr/>
            <p:nvPr/>
          </p:nvSpPr>
          <p:spPr>
            <a:xfrm>
              <a:off x="372556" y="101649"/>
              <a:ext cx="152941" cy="461803"/>
            </a:xfrm>
            <a:prstGeom prst="roundRect">
              <a:avLst>
                <a:gd name="adj" fmla="val 4592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9" name="Line"/>
            <p:cNvSpPr/>
            <p:nvPr/>
          </p:nvSpPr>
          <p:spPr>
            <a:xfrm>
              <a:off x="1067045" y="342681"/>
              <a:ext cx="395790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70" name="Line"/>
            <p:cNvSpPr/>
            <p:nvPr/>
          </p:nvSpPr>
          <p:spPr>
            <a:xfrm>
              <a:off x="2098992" y="344024"/>
              <a:ext cx="2920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80" name="Group"/>
          <p:cNvGrpSpPr/>
          <p:nvPr/>
        </p:nvGrpSpPr>
        <p:grpSpPr>
          <a:xfrm>
            <a:off x="3974275" y="2607946"/>
            <a:ext cx="2583994" cy="659966"/>
            <a:chOff x="0" y="0"/>
            <a:chExt cx="2583992" cy="659964"/>
          </a:xfrm>
        </p:grpSpPr>
        <p:sp>
          <p:nvSpPr>
            <p:cNvPr id="172" name="Group"/>
            <p:cNvSpPr txBox="1"/>
            <p:nvPr/>
          </p:nvSpPr>
          <p:spPr>
            <a:xfrm>
              <a:off x="1457817" y="0"/>
              <a:ext cx="988254" cy="6599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69" tIns="54569" rIns="54569" bIns="54569" numCol="1" anchor="ctr">
              <a:normAutofit/>
            </a:bodyPr>
            <a:lstStyle/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     ,…)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     ,…)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     ,…)</a:t>
              </a:r>
            </a:p>
          </p:txBody>
        </p:sp>
        <p:sp>
          <p:nvSpPr>
            <p:cNvPr id="173" name="Group"/>
            <p:cNvSpPr/>
            <p:nvPr/>
          </p:nvSpPr>
          <p:spPr>
            <a:xfrm>
              <a:off x="2431051" y="101997"/>
              <a:ext cx="152942" cy="461803"/>
            </a:xfrm>
            <a:prstGeom prst="roundRect">
              <a:avLst>
                <a:gd name="adj" fmla="val 4592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177" name="Group"/>
            <p:cNvGrpSpPr/>
            <p:nvPr/>
          </p:nvGrpSpPr>
          <p:grpSpPr>
            <a:xfrm>
              <a:off x="0" y="99382"/>
              <a:ext cx="1342710" cy="464418"/>
              <a:chOff x="0" y="0"/>
              <a:chExt cx="1342709" cy="464416"/>
            </a:xfrm>
          </p:grpSpPr>
          <p:sp>
            <p:nvSpPr>
              <p:cNvPr id="174" name="map2(       ,      ,fun,…)"/>
              <p:cNvSpPr txBox="1"/>
              <p:nvPr/>
            </p:nvSpPr>
            <p:spPr>
              <a:xfrm>
                <a:off x="0" y="78881"/>
                <a:ext cx="1342710" cy="30926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54569" tIns="54569" rIns="54569" bIns="54569" numCol="1" anchor="ctr">
                <a:normAutofit/>
              </a:bodyPr>
              <a:lstStyle/>
              <a:p>
                <a:pPr marL="114300" indent="-114300">
                  <a:lnSpc>
                    <a:spcPct val="90000"/>
                  </a:lnSpc>
                  <a:spcBef>
                    <a:spcPts val="0"/>
                  </a:spcBef>
                  <a:defRPr sz="1100">
                    <a:solidFill>
                      <a:srgbClr val="000000"/>
                    </a:solidFill>
                    <a:latin typeface="Source Sans Pro ExtraLight"/>
                    <a:ea typeface="Source Sans Pro ExtraLight"/>
                    <a:cs typeface="Source Sans Pro ExtraLight"/>
                    <a:sym typeface="Source Sans Pro ExtraLight"/>
                  </a:defRPr>
                </a:pPr>
                <a:r>
                  <a:t>map2</a:t>
                </a:r>
                <a:r>
                  <a:rPr>
                    <a:solidFill>
                      <a:srgbClr val="424242"/>
                    </a:solidFill>
                  </a:rPr>
                  <a:t>(       ,      ,fun,…)</a:t>
                </a:r>
              </a:p>
            </p:txBody>
          </p:sp>
          <p:sp>
            <p:nvSpPr>
              <p:cNvPr id="175" name="Group"/>
              <p:cNvSpPr/>
              <p:nvPr/>
            </p:nvSpPr>
            <p:spPr>
              <a:xfrm>
                <a:off x="440326" y="0"/>
                <a:ext cx="152942" cy="461803"/>
              </a:xfrm>
              <a:prstGeom prst="roundRect">
                <a:avLst>
                  <a:gd name="adj" fmla="val 459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" name="Group"/>
              <p:cNvSpPr/>
              <p:nvPr/>
            </p:nvSpPr>
            <p:spPr>
              <a:xfrm>
                <a:off x="642431" y="2614"/>
                <a:ext cx="152942" cy="461803"/>
              </a:xfrm>
              <a:prstGeom prst="roundRect">
                <a:avLst>
                  <a:gd name="adj" fmla="val 459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78" name="Line"/>
            <p:cNvSpPr/>
            <p:nvPr/>
          </p:nvSpPr>
          <p:spPr>
            <a:xfrm>
              <a:off x="1273523" y="334726"/>
              <a:ext cx="1904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79" name="Line"/>
            <p:cNvSpPr/>
            <p:nvPr/>
          </p:nvSpPr>
          <p:spPr>
            <a:xfrm>
              <a:off x="2239786" y="334726"/>
              <a:ext cx="1523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91" name="Group"/>
          <p:cNvGrpSpPr/>
          <p:nvPr/>
        </p:nvGrpSpPr>
        <p:grpSpPr>
          <a:xfrm>
            <a:off x="7308632" y="2607946"/>
            <a:ext cx="2735298" cy="659966"/>
            <a:chOff x="0" y="0"/>
            <a:chExt cx="2735297" cy="659964"/>
          </a:xfrm>
        </p:grpSpPr>
        <p:sp>
          <p:nvSpPr>
            <p:cNvPr id="181" name="Group"/>
            <p:cNvSpPr txBox="1"/>
            <p:nvPr/>
          </p:nvSpPr>
          <p:spPr>
            <a:xfrm>
              <a:off x="1558322" y="0"/>
              <a:ext cx="988255" cy="6599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69" tIns="54569" rIns="54569" bIns="54569" numCol="1" anchor="ctr">
              <a:normAutofit/>
            </a:bodyPr>
            <a:lstStyle/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,    ,    ,…)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,    ,    ,…)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,    ,    ,…)</a:t>
              </a:r>
            </a:p>
          </p:txBody>
        </p:sp>
        <p:sp>
          <p:nvSpPr>
            <p:cNvPr id="182" name="pmap(                      ,fun,…)"/>
            <p:cNvSpPr txBox="1"/>
            <p:nvPr/>
          </p:nvSpPr>
          <p:spPr>
            <a:xfrm>
              <a:off x="0" y="175348"/>
              <a:ext cx="1589032" cy="3092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69" tIns="54569" rIns="54569" bIns="54569" numCol="1" anchor="ctr">
              <a:normAutofit/>
            </a:bodyPr>
            <a:lstStyle/>
            <a:p>
              <a:pPr marL="114300" indent="-114300">
                <a:lnSpc>
                  <a:spcPct val="90000"/>
                </a:lnSpc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pmap</a:t>
              </a:r>
              <a:r>
                <a:rPr>
                  <a:solidFill>
                    <a:srgbClr val="424242"/>
                  </a:solidFill>
                </a:rPr>
                <a:t>(                      ,fun,…)</a:t>
              </a:r>
            </a:p>
          </p:txBody>
        </p:sp>
        <p:grpSp>
          <p:nvGrpSpPr>
            <p:cNvPr id="187" name="Group"/>
            <p:cNvGrpSpPr/>
            <p:nvPr/>
          </p:nvGrpSpPr>
          <p:grpSpPr>
            <a:xfrm>
              <a:off x="434307" y="59952"/>
              <a:ext cx="605540" cy="539033"/>
              <a:chOff x="0" y="0"/>
              <a:chExt cx="605539" cy="539032"/>
            </a:xfrm>
          </p:grpSpPr>
          <p:sp>
            <p:nvSpPr>
              <p:cNvPr id="183" name="Group"/>
              <p:cNvSpPr/>
              <p:nvPr/>
            </p:nvSpPr>
            <p:spPr>
              <a:xfrm>
                <a:off x="39848" y="39129"/>
                <a:ext cx="152941" cy="461804"/>
              </a:xfrm>
              <a:prstGeom prst="roundRect">
                <a:avLst>
                  <a:gd name="adj" fmla="val 459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84" name="Rounded Rectangle"/>
              <p:cNvSpPr/>
              <p:nvPr/>
            </p:nvSpPr>
            <p:spPr>
              <a:xfrm>
                <a:off x="0" y="0"/>
                <a:ext cx="605540" cy="539033"/>
              </a:xfrm>
              <a:prstGeom prst="roundRect">
                <a:avLst>
                  <a:gd name="adj" fmla="val 1303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85" name="Group"/>
              <p:cNvSpPr/>
              <p:nvPr/>
            </p:nvSpPr>
            <p:spPr>
              <a:xfrm>
                <a:off x="227173" y="39129"/>
                <a:ext cx="152942" cy="461804"/>
              </a:xfrm>
              <a:prstGeom prst="roundRect">
                <a:avLst>
                  <a:gd name="adj" fmla="val 459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86" name="Group"/>
              <p:cNvSpPr/>
              <p:nvPr/>
            </p:nvSpPr>
            <p:spPr>
              <a:xfrm>
                <a:off x="414498" y="39129"/>
                <a:ext cx="152942" cy="461804"/>
              </a:xfrm>
              <a:prstGeom prst="roundRect">
                <a:avLst>
                  <a:gd name="adj" fmla="val 459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88" name="Group"/>
            <p:cNvSpPr/>
            <p:nvPr/>
          </p:nvSpPr>
          <p:spPr>
            <a:xfrm>
              <a:off x="2582356" y="99081"/>
              <a:ext cx="152942" cy="461803"/>
            </a:xfrm>
            <a:prstGeom prst="roundRect">
              <a:avLst>
                <a:gd name="adj" fmla="val 4592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9" name="Line"/>
            <p:cNvSpPr/>
            <p:nvPr/>
          </p:nvSpPr>
          <p:spPr>
            <a:xfrm>
              <a:off x="2429191" y="340448"/>
              <a:ext cx="1269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90" name="Line"/>
            <p:cNvSpPr/>
            <p:nvPr/>
          </p:nvSpPr>
          <p:spPr>
            <a:xfrm>
              <a:off x="1454466" y="342166"/>
              <a:ext cx="1523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92" name="map2(.x, .y, .f, …) Apply a function to pairs of elements from two lists or vectors, return a list.  y &lt;- list(1, 2, 3); z &lt;- list(4, 5, 6); l2 &lt;- list(x = &quot;a&quot;, y = &quot;z&quot;) map2(x, y, ~ .x * .y)"/>
          <p:cNvSpPr txBox="1"/>
          <p:nvPr/>
        </p:nvSpPr>
        <p:spPr>
          <a:xfrm>
            <a:off x="3702251" y="1844508"/>
            <a:ext cx="3121423" cy="8383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…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Apply a function to pairs of elements from two lists or vectors, return a list.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y &lt;- list(1, 2, 3); z &lt;- list(4, 5, 6); l2 &lt;- list(x = "a", y = "z")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map2(x, y, ~ .x * .y)</a:t>
            </a:r>
          </a:p>
        </p:txBody>
      </p:sp>
      <p:sp>
        <p:nvSpPr>
          <p:cNvPr id="193" name="pmap(.l, .f, …) Apply a function to groups of elements from a list of lists or vectors, return a list.  pmap(list(x, y, z), ~ ..1 * (..2 + ..3))"/>
          <p:cNvSpPr txBox="1"/>
          <p:nvPr/>
        </p:nvSpPr>
        <p:spPr>
          <a:xfrm>
            <a:off x="7119500" y="1844508"/>
            <a:ext cx="3183143" cy="789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(.l, .f, …) Apply a function to groups of elements from a list of lists or vectors, return a list.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pmap(list(x, y, z), ~ ..1 * (..2 + ..3))</a:t>
            </a:r>
          </a:p>
        </p:txBody>
      </p:sp>
      <p:sp>
        <p:nvSpPr>
          <p:cNvPr id="194" name="ONE LIST"/>
          <p:cNvSpPr txBox="1"/>
          <p:nvPr/>
        </p:nvSpPr>
        <p:spPr>
          <a:xfrm>
            <a:off x="318910" y="1604076"/>
            <a:ext cx="1039704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1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ONE LIST</a:t>
            </a:r>
          </a:p>
        </p:txBody>
      </p:sp>
      <p:sp>
        <p:nvSpPr>
          <p:cNvPr id="195" name="TWO LISTS"/>
          <p:cNvSpPr txBox="1"/>
          <p:nvPr/>
        </p:nvSpPr>
        <p:spPr>
          <a:xfrm>
            <a:off x="3702251" y="1604076"/>
            <a:ext cx="1039704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1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TWO LISTS</a:t>
            </a:r>
          </a:p>
        </p:txBody>
      </p:sp>
      <p:sp>
        <p:nvSpPr>
          <p:cNvPr id="196" name="MANY LISTS"/>
          <p:cNvSpPr txBox="1"/>
          <p:nvPr/>
        </p:nvSpPr>
        <p:spPr>
          <a:xfrm>
            <a:off x="7119500" y="1604076"/>
            <a:ext cx="1149199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1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MANY LISTS</a:t>
            </a:r>
          </a:p>
        </p:txBody>
      </p:sp>
      <p:sp>
        <p:nvSpPr>
          <p:cNvPr id="197" name="Line"/>
          <p:cNvSpPr/>
          <p:nvPr/>
        </p:nvSpPr>
        <p:spPr>
          <a:xfrm>
            <a:off x="318909" y="1580242"/>
            <a:ext cx="3113898" cy="2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" name="Line"/>
          <p:cNvSpPr/>
          <p:nvPr/>
        </p:nvSpPr>
        <p:spPr>
          <a:xfrm>
            <a:off x="3702251" y="1580242"/>
            <a:ext cx="3113898" cy="2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9" name="Line"/>
          <p:cNvSpPr/>
          <p:nvPr/>
        </p:nvSpPr>
        <p:spPr>
          <a:xfrm>
            <a:off x="7119500" y="1580242"/>
            <a:ext cx="3113898" cy="2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0" name="Line"/>
          <p:cNvSpPr/>
          <p:nvPr/>
        </p:nvSpPr>
        <p:spPr>
          <a:xfrm>
            <a:off x="10513513" y="1580242"/>
            <a:ext cx="1736562" cy="2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01" name="LISTS AND INDEXES"/>
          <p:cNvSpPr txBox="1"/>
          <p:nvPr/>
        </p:nvSpPr>
        <p:spPr>
          <a:xfrm>
            <a:off x="10513513" y="1595353"/>
            <a:ext cx="1960832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1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LISTS AND INDEXES</a:t>
            </a:r>
          </a:p>
        </p:txBody>
      </p:sp>
      <p:sp>
        <p:nvSpPr>
          <p:cNvPr id="202" name="imap(.x, .f, ...) Apply .f to each element and its index, return a list. imap(y, ~ paste0(.y, &quot;: &quot;, .x))"/>
          <p:cNvSpPr txBox="1"/>
          <p:nvPr/>
        </p:nvSpPr>
        <p:spPr>
          <a:xfrm>
            <a:off x="10513513" y="1844508"/>
            <a:ext cx="3115204" cy="8383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spcBef>
                <a:spcPts val="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Apply .f to each element and its index, return a list.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imap(y, ~ paste0(.y, ": ", .x))</a:t>
            </a:r>
          </a:p>
        </p:txBody>
      </p:sp>
      <p:sp>
        <p:nvSpPr>
          <p:cNvPr id="203" name="map_dbl(.x, .f, …)  Return a double vector.  map_dbl(x, mean)…"/>
          <p:cNvSpPr txBox="1"/>
          <p:nvPr/>
        </p:nvSpPr>
        <p:spPr>
          <a:xfrm>
            <a:off x="1458668" y="3449808"/>
            <a:ext cx="1951934" cy="486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map_dbl(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…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double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map_dbl(x, mean)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map_int(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an integer vector.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map_int(x, length)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map_chr(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…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character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map_chr(l1, paste, collapse = "")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map_lgl(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…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logical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map_lgl(x, is.integer)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map_dfc(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data frame created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by column-binding.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map_dfc(l1, rep, 3)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map_dfr(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..., .id = NULL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data frame created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by row-binding.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map_dfr(x, summary)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walk(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Trigger side effects, return invisibly.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walk(x, print)</a:t>
            </a:r>
          </a:p>
        </p:txBody>
      </p:sp>
      <p:grpSp>
        <p:nvGrpSpPr>
          <p:cNvPr id="207" name="Group"/>
          <p:cNvGrpSpPr/>
          <p:nvPr/>
        </p:nvGrpSpPr>
        <p:grpSpPr>
          <a:xfrm>
            <a:off x="391254" y="3478750"/>
            <a:ext cx="603519" cy="470752"/>
            <a:chOff x="0" y="25399"/>
            <a:chExt cx="603517" cy="470750"/>
          </a:xfrm>
        </p:grpSpPr>
        <p:graphicFrame>
          <p:nvGraphicFramePr>
            <p:cNvPr id="204" name="Table"/>
            <p:cNvGraphicFramePr/>
            <p:nvPr/>
          </p:nvGraphicFramePr>
          <p:xfrm>
            <a:off x="451118" y="25400"/>
            <a:ext cx="152399" cy="457198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1.0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2.5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3.0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05" name="Line"/>
            <p:cNvSpPr/>
            <p:nvPr/>
          </p:nvSpPr>
          <p:spPr>
            <a:xfrm>
              <a:off x="240534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06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11" name="Group"/>
          <p:cNvGrpSpPr/>
          <p:nvPr/>
        </p:nvGrpSpPr>
        <p:grpSpPr>
          <a:xfrm>
            <a:off x="391254" y="4128732"/>
            <a:ext cx="603519" cy="470749"/>
            <a:chOff x="0" y="25400"/>
            <a:chExt cx="603517" cy="470748"/>
          </a:xfrm>
        </p:grpSpPr>
        <p:graphicFrame>
          <p:nvGraphicFramePr>
            <p:cNvPr id="208" name="Table"/>
            <p:cNvGraphicFramePr/>
            <p:nvPr/>
          </p:nvGraphicFramePr>
          <p:xfrm>
            <a:off x="451118" y="25400"/>
            <a:ext cx="152399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09" name="Line"/>
            <p:cNvSpPr/>
            <p:nvPr/>
          </p:nvSpPr>
          <p:spPr>
            <a:xfrm>
              <a:off x="240534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10" name="Group"/>
            <p:cNvSpPr/>
            <p:nvPr/>
          </p:nvSpPr>
          <p:spPr>
            <a:xfrm>
              <a:off x="0" y="25400"/>
              <a:ext cx="184135" cy="470748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15" name="Group"/>
          <p:cNvGrpSpPr/>
          <p:nvPr/>
        </p:nvGrpSpPr>
        <p:grpSpPr>
          <a:xfrm>
            <a:off x="391254" y="4778712"/>
            <a:ext cx="603519" cy="470751"/>
            <a:chOff x="0" y="25399"/>
            <a:chExt cx="603517" cy="470750"/>
          </a:xfrm>
        </p:grpSpPr>
        <p:graphicFrame>
          <p:nvGraphicFramePr>
            <p:cNvPr id="212" name="Table"/>
            <p:cNvGraphicFramePr/>
            <p:nvPr/>
          </p:nvGraphicFramePr>
          <p:xfrm>
            <a:off x="451118" y="25400"/>
            <a:ext cx="152399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c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13" name="Line"/>
            <p:cNvSpPr/>
            <p:nvPr/>
          </p:nvSpPr>
          <p:spPr>
            <a:xfrm>
              <a:off x="240534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14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19" name="Group"/>
          <p:cNvGrpSpPr/>
          <p:nvPr/>
        </p:nvGrpSpPr>
        <p:grpSpPr>
          <a:xfrm>
            <a:off x="391254" y="5428693"/>
            <a:ext cx="603519" cy="470751"/>
            <a:chOff x="0" y="25399"/>
            <a:chExt cx="603517" cy="470750"/>
          </a:xfrm>
        </p:grpSpPr>
        <p:graphicFrame>
          <p:nvGraphicFramePr>
            <p:cNvPr id="216" name="Table"/>
            <p:cNvGraphicFramePr/>
            <p:nvPr/>
          </p:nvGraphicFramePr>
          <p:xfrm>
            <a:off x="451118" y="25400"/>
            <a:ext cx="152399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T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T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F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17" name="Line"/>
            <p:cNvSpPr/>
            <p:nvPr/>
          </p:nvSpPr>
          <p:spPr>
            <a:xfrm>
              <a:off x="240534" y="209081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18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23" name="Group"/>
          <p:cNvGrpSpPr/>
          <p:nvPr/>
        </p:nvGrpSpPr>
        <p:grpSpPr>
          <a:xfrm>
            <a:off x="391255" y="6874281"/>
            <a:ext cx="832119" cy="470750"/>
            <a:chOff x="0" y="0"/>
            <a:chExt cx="832118" cy="470749"/>
          </a:xfrm>
        </p:grpSpPr>
        <p:graphicFrame>
          <p:nvGraphicFramePr>
            <p:cNvPr id="220" name="Table"/>
            <p:cNvGraphicFramePr/>
            <p:nvPr/>
          </p:nvGraphicFramePr>
          <p:xfrm>
            <a:off x="451118" y="38100"/>
            <a:ext cx="381000" cy="3809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27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21" name="Line"/>
            <p:cNvSpPr/>
            <p:nvPr/>
          </p:nvSpPr>
          <p:spPr>
            <a:xfrm>
              <a:off x="240534" y="1836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22" name="Group"/>
            <p:cNvSpPr/>
            <p:nvPr/>
          </p:nvSpPr>
          <p:spPr>
            <a:xfrm>
              <a:off x="0" y="0"/>
              <a:ext cx="184135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27" name="Group"/>
          <p:cNvGrpSpPr/>
          <p:nvPr/>
        </p:nvGrpSpPr>
        <p:grpSpPr>
          <a:xfrm>
            <a:off x="391255" y="6084601"/>
            <a:ext cx="832119" cy="470749"/>
            <a:chOff x="0" y="0"/>
            <a:chExt cx="832118" cy="470748"/>
          </a:xfrm>
        </p:grpSpPr>
        <p:graphicFrame>
          <p:nvGraphicFramePr>
            <p:cNvPr id="224" name="Table"/>
            <p:cNvGraphicFramePr/>
            <p:nvPr/>
          </p:nvGraphicFramePr>
          <p:xfrm>
            <a:off x="451118" y="38100"/>
            <a:ext cx="381000" cy="3809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27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25" name="Line"/>
            <p:cNvSpPr/>
            <p:nvPr/>
          </p:nvSpPr>
          <p:spPr>
            <a:xfrm>
              <a:off x="240534" y="1836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26" name="Group"/>
            <p:cNvSpPr/>
            <p:nvPr/>
          </p:nvSpPr>
          <p:spPr>
            <a:xfrm>
              <a:off x="0" y="0"/>
              <a:ext cx="184135" cy="470748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28" name="map2_dbl(.x, .y, .f, …) Return a double vector.  map2_dbl(y, z, ~ .x / .y)…"/>
          <p:cNvSpPr txBox="1"/>
          <p:nvPr/>
        </p:nvSpPr>
        <p:spPr>
          <a:xfrm>
            <a:off x="5022793" y="3449808"/>
            <a:ext cx="1818023" cy="5605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map2_dbl(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…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double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map2_dbl(y, z, ~ .x / .y)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map2_int(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…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an integer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map2_int(y, z, `+`)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map2_chr(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…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character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map2_chr(l1, l2, paste, collapse = ",", sep = ":")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map2_lgl(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…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logical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map2_lgl(l2, l1, `%in%`)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map2_dfc(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...</a:t>
            </a:r>
            <a:r>
              <a:t>) 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data frame created by column-binding.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map2_dfc(l1, l2,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~ as.data.frame(c(.x, .y)))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map2_dfr(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..., .id = NULL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data frame created by row-binding.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map2_dfr(l1, l2,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~ as.data.frame(c(.x, .y)))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walk2(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.f, ...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Trigger side effects, return invisibly.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walk2(objs, paths, save)</a:t>
            </a:r>
          </a:p>
        </p:txBody>
      </p:sp>
      <p:grpSp>
        <p:nvGrpSpPr>
          <p:cNvPr id="233" name="Group"/>
          <p:cNvGrpSpPr/>
          <p:nvPr/>
        </p:nvGrpSpPr>
        <p:grpSpPr>
          <a:xfrm>
            <a:off x="3785594" y="3478750"/>
            <a:ext cx="812259" cy="470752"/>
            <a:chOff x="0" y="25399"/>
            <a:chExt cx="812258" cy="470750"/>
          </a:xfrm>
        </p:grpSpPr>
        <p:graphicFrame>
          <p:nvGraphicFramePr>
            <p:cNvPr id="229" name="Table"/>
            <p:cNvGraphicFramePr/>
            <p:nvPr/>
          </p:nvGraphicFramePr>
          <p:xfrm>
            <a:off x="659858" y="25400"/>
            <a:ext cx="152400" cy="457198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1.0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2.5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3.0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30" name="Line"/>
            <p:cNvSpPr/>
            <p:nvPr/>
          </p:nvSpPr>
          <p:spPr>
            <a:xfrm>
              <a:off x="449273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31" name="Group"/>
            <p:cNvSpPr/>
            <p:nvPr/>
          </p:nvSpPr>
          <p:spPr>
            <a:xfrm>
              <a:off x="208738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2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38" name="Group"/>
          <p:cNvGrpSpPr/>
          <p:nvPr/>
        </p:nvGrpSpPr>
        <p:grpSpPr>
          <a:xfrm>
            <a:off x="3785594" y="4128732"/>
            <a:ext cx="812259" cy="470749"/>
            <a:chOff x="0" y="25400"/>
            <a:chExt cx="812258" cy="470748"/>
          </a:xfrm>
        </p:grpSpPr>
        <p:graphicFrame>
          <p:nvGraphicFramePr>
            <p:cNvPr id="234" name="Table"/>
            <p:cNvGraphicFramePr/>
            <p:nvPr/>
          </p:nvGraphicFramePr>
          <p:xfrm>
            <a:off x="659858" y="25400"/>
            <a:ext cx="152400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1.0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2.5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3.0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35" name="Line"/>
            <p:cNvSpPr/>
            <p:nvPr/>
          </p:nvSpPr>
          <p:spPr>
            <a:xfrm>
              <a:off x="449273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36" name="Group"/>
            <p:cNvSpPr/>
            <p:nvPr/>
          </p:nvSpPr>
          <p:spPr>
            <a:xfrm>
              <a:off x="208738" y="25400"/>
              <a:ext cx="184135" cy="470748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37" name="Group"/>
            <p:cNvSpPr/>
            <p:nvPr/>
          </p:nvSpPr>
          <p:spPr>
            <a:xfrm>
              <a:off x="0" y="25400"/>
              <a:ext cx="184135" cy="470748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43" name="Group"/>
          <p:cNvGrpSpPr/>
          <p:nvPr/>
        </p:nvGrpSpPr>
        <p:grpSpPr>
          <a:xfrm>
            <a:off x="3785594" y="4778712"/>
            <a:ext cx="812259" cy="470751"/>
            <a:chOff x="0" y="25399"/>
            <a:chExt cx="812258" cy="470750"/>
          </a:xfrm>
        </p:grpSpPr>
        <p:graphicFrame>
          <p:nvGraphicFramePr>
            <p:cNvPr id="239" name="Table"/>
            <p:cNvGraphicFramePr/>
            <p:nvPr/>
          </p:nvGraphicFramePr>
          <p:xfrm>
            <a:off x="659858" y="25400"/>
            <a:ext cx="152400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1.0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2.5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3.0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40" name="Line"/>
            <p:cNvSpPr/>
            <p:nvPr/>
          </p:nvSpPr>
          <p:spPr>
            <a:xfrm>
              <a:off x="449273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1" name="Group"/>
            <p:cNvSpPr/>
            <p:nvPr/>
          </p:nvSpPr>
          <p:spPr>
            <a:xfrm>
              <a:off x="208738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42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48" name="Group"/>
          <p:cNvGrpSpPr/>
          <p:nvPr/>
        </p:nvGrpSpPr>
        <p:grpSpPr>
          <a:xfrm>
            <a:off x="3785594" y="5593793"/>
            <a:ext cx="812259" cy="470751"/>
            <a:chOff x="0" y="25399"/>
            <a:chExt cx="812258" cy="470750"/>
          </a:xfrm>
        </p:grpSpPr>
        <p:graphicFrame>
          <p:nvGraphicFramePr>
            <p:cNvPr id="244" name="Table"/>
            <p:cNvGraphicFramePr/>
            <p:nvPr/>
          </p:nvGraphicFramePr>
          <p:xfrm>
            <a:off x="659858" y="25400"/>
            <a:ext cx="152400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1.0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2.5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3.0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45" name="Line"/>
            <p:cNvSpPr/>
            <p:nvPr/>
          </p:nvSpPr>
          <p:spPr>
            <a:xfrm>
              <a:off x="449273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6" name="Group"/>
            <p:cNvSpPr/>
            <p:nvPr/>
          </p:nvSpPr>
          <p:spPr>
            <a:xfrm>
              <a:off x="208738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47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54" name="Group"/>
          <p:cNvGrpSpPr/>
          <p:nvPr/>
        </p:nvGrpSpPr>
        <p:grpSpPr>
          <a:xfrm>
            <a:off x="3785594" y="6237001"/>
            <a:ext cx="1042739" cy="470751"/>
            <a:chOff x="0" y="0"/>
            <a:chExt cx="1042738" cy="470750"/>
          </a:xfrm>
        </p:grpSpPr>
        <p:grpSp>
          <p:nvGrpSpPr>
            <p:cNvPr id="252" name="Group"/>
            <p:cNvGrpSpPr/>
            <p:nvPr/>
          </p:nvGrpSpPr>
          <p:grpSpPr>
            <a:xfrm>
              <a:off x="210619" y="0"/>
              <a:ext cx="832119" cy="470750"/>
              <a:chOff x="0" y="0"/>
              <a:chExt cx="832118" cy="470749"/>
            </a:xfrm>
          </p:grpSpPr>
          <p:graphicFrame>
            <p:nvGraphicFramePr>
              <p:cNvPr id="249" name="Table"/>
              <p:cNvGraphicFramePr/>
              <p:nvPr/>
            </p:nvGraphicFramePr>
            <p:xfrm>
              <a:off x="451119" y="38100"/>
              <a:ext cx="380999" cy="380998"/>
            </p:xfrm>
            <a:graphic>
              <a:graphicData uri="http://schemas.openxmlformats.org/drawingml/2006/table">
                <a:tbl>
                  <a:tblPr>
                    <a:tableStyleId>{4C3C2611-4C71-4FC5-86AE-919BDF0F9419}</a:tableStyleId>
                  </a:tblPr>
                  <a:tblGrid>
                    <a:gridCol w="127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7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7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70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B2D5F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83A9D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4E79A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70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B2D5F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83A9D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4E79A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70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B2D5F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83A9D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4E79A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  <p:sp>
            <p:nvSpPr>
              <p:cNvPr id="250" name="Line"/>
              <p:cNvSpPr/>
              <p:nvPr/>
            </p:nvSpPr>
            <p:spPr>
              <a:xfrm>
                <a:off x="240534" y="183680"/>
                <a:ext cx="162466" cy="2"/>
              </a:xfrm>
              <a:prstGeom prst="line">
                <a:avLst/>
              </a:prstGeom>
              <a:noFill/>
              <a:ln w="127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1" name="Group"/>
              <p:cNvSpPr/>
              <p:nvPr/>
            </p:nvSpPr>
            <p:spPr>
              <a:xfrm>
                <a:off x="0" y="0"/>
                <a:ext cx="184135" cy="4707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53" name="Group"/>
            <p:cNvSpPr/>
            <p:nvPr/>
          </p:nvSpPr>
          <p:spPr>
            <a:xfrm>
              <a:off x="0" y="0"/>
              <a:ext cx="184135" cy="470748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260" name="Group"/>
          <p:cNvGrpSpPr/>
          <p:nvPr/>
        </p:nvGrpSpPr>
        <p:grpSpPr>
          <a:xfrm>
            <a:off x="3785594" y="7179081"/>
            <a:ext cx="1038188" cy="470752"/>
            <a:chOff x="0" y="0"/>
            <a:chExt cx="1038187" cy="470750"/>
          </a:xfrm>
        </p:grpSpPr>
        <p:grpSp>
          <p:nvGrpSpPr>
            <p:cNvPr id="258" name="Group"/>
            <p:cNvGrpSpPr/>
            <p:nvPr/>
          </p:nvGrpSpPr>
          <p:grpSpPr>
            <a:xfrm>
              <a:off x="206068" y="0"/>
              <a:ext cx="832119" cy="470750"/>
              <a:chOff x="0" y="0"/>
              <a:chExt cx="832118" cy="470749"/>
            </a:xfrm>
          </p:grpSpPr>
          <p:graphicFrame>
            <p:nvGraphicFramePr>
              <p:cNvPr id="255" name="Table"/>
              <p:cNvGraphicFramePr/>
              <p:nvPr/>
            </p:nvGraphicFramePr>
            <p:xfrm>
              <a:off x="451119" y="38100"/>
              <a:ext cx="380999" cy="380998"/>
            </p:xfrm>
            <a:graphic>
              <a:graphicData uri="http://schemas.openxmlformats.org/drawingml/2006/table">
                <a:tbl>
                  <a:tblPr>
                    <a:tableStyleId>{4C3C2611-4C71-4FC5-86AE-919BDF0F9419}</a:tableStyleId>
                  </a:tblPr>
                  <a:tblGrid>
                    <a:gridCol w="127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7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7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70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A9D7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A9D7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A9D7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70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700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700">
                              <a:solidFill>
                                <a:srgbClr val="FFFFFF"/>
                              </a:solidFill>
                              <a:latin typeface="Source Sans Pro Bold"/>
                              <a:ea typeface="Source Sans Pro Bold"/>
                              <a:cs typeface="Source Sans Pro Bold"/>
                              <a:sym typeface="Source Sans Pro Bold"/>
                            </a:defRPr>
                          </a:pPr>
                          <a:endParaRPr/>
                        </a:p>
                      </a:txBody>
                      <a:tcPr marL="0" marR="0" marT="0" marB="0" anchor="ctr" horzOverflow="overflow">
                        <a:solidFill>
                          <a:srgbClr val="407AAA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  <p:sp>
            <p:nvSpPr>
              <p:cNvPr id="256" name="Line"/>
              <p:cNvSpPr/>
              <p:nvPr/>
            </p:nvSpPr>
            <p:spPr>
              <a:xfrm>
                <a:off x="240534" y="183680"/>
                <a:ext cx="162466" cy="2"/>
              </a:xfrm>
              <a:prstGeom prst="line">
                <a:avLst/>
              </a:prstGeom>
              <a:noFill/>
              <a:ln w="127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Group"/>
              <p:cNvSpPr/>
              <p:nvPr/>
            </p:nvSpPr>
            <p:spPr>
              <a:xfrm>
                <a:off x="0" y="0"/>
                <a:ext cx="184135" cy="4707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259" name="Group"/>
            <p:cNvSpPr/>
            <p:nvPr/>
          </p:nvSpPr>
          <p:spPr>
            <a:xfrm>
              <a:off x="0" y="0"/>
              <a:ext cx="184135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261" name="pmap_dbl(.l, .f, …)  Return a double vector.  pmap_dbl(list(y, z), ~ .x / .y)…"/>
          <p:cNvSpPr txBox="1"/>
          <p:nvPr/>
        </p:nvSpPr>
        <p:spPr>
          <a:xfrm>
            <a:off x="8482652" y="3449808"/>
            <a:ext cx="1778102" cy="5798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pmap_dbl(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.f, …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double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pmap_dbl(list(y, z), ~ .x / .y)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pmap_int(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.f, …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an integer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pmap_int(list(y, z), `+`)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pmap_chr(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.f, …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character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pmap_chr(list(l1, l2), paste, collapse = ",", sep = ":")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pmap_lgl(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.f, …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logical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pmap_lgl(list(l2, l1), `%in%`)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pmap_dfc(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.f, ...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a data frame created by column-binding.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pmap_dfc(list(l1, l2),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~ as.data.frame(c(.x, .y)))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pmap_dfr(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.f, ..., .id = NULL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data frame created by row-binding.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pmap_dfr(list(l1, l2),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~ as.data.frame(c(.x, .y)))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pwalk(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.f, ...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Trigger side effects, return invisibly.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pwalk(list(objs, paths), save)</a:t>
            </a:r>
          </a:p>
        </p:txBody>
      </p:sp>
      <p:grpSp>
        <p:nvGrpSpPr>
          <p:cNvPr id="269" name="Group"/>
          <p:cNvGrpSpPr/>
          <p:nvPr/>
        </p:nvGrpSpPr>
        <p:grpSpPr>
          <a:xfrm>
            <a:off x="7184851" y="3453350"/>
            <a:ext cx="944077" cy="485343"/>
            <a:chOff x="0" y="0"/>
            <a:chExt cx="944076" cy="485342"/>
          </a:xfrm>
        </p:grpSpPr>
        <p:graphicFrame>
          <p:nvGraphicFramePr>
            <p:cNvPr id="262" name="Table"/>
            <p:cNvGraphicFramePr/>
            <p:nvPr/>
          </p:nvGraphicFramePr>
          <p:xfrm>
            <a:off x="791676" y="27947"/>
            <a:ext cx="152400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1.0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2.5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3.0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63" name="Line"/>
            <p:cNvSpPr/>
            <p:nvPr/>
          </p:nvSpPr>
          <p:spPr>
            <a:xfrm>
              <a:off x="581092" y="211628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268" name="Group"/>
            <p:cNvGrpSpPr/>
            <p:nvPr/>
          </p:nvGrpSpPr>
          <p:grpSpPr>
            <a:xfrm>
              <a:off x="0" y="0"/>
              <a:ext cx="545887" cy="485342"/>
              <a:chOff x="0" y="0"/>
              <a:chExt cx="545886" cy="485341"/>
            </a:xfrm>
          </p:grpSpPr>
          <p:sp>
            <p:nvSpPr>
              <p:cNvPr id="264" name="Group"/>
              <p:cNvSpPr/>
              <p:nvPr/>
            </p:nvSpPr>
            <p:spPr>
              <a:xfrm>
                <a:off x="365957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5" name="Rounded Rectangle"/>
              <p:cNvSpPr/>
              <p:nvPr/>
            </p:nvSpPr>
            <p:spPr>
              <a:xfrm>
                <a:off x="0" y="0"/>
                <a:ext cx="545887" cy="485342"/>
              </a:xfrm>
              <a:prstGeom prst="roundRect">
                <a:avLst>
                  <a:gd name="adj" fmla="val 262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6" name="Group"/>
              <p:cNvSpPr/>
              <p:nvPr/>
            </p:nvSpPr>
            <p:spPr>
              <a:xfrm>
                <a:off x="202304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67" name="Group"/>
              <p:cNvSpPr/>
              <p:nvPr/>
            </p:nvSpPr>
            <p:spPr>
              <a:xfrm>
                <a:off x="34677" y="26346"/>
                <a:ext cx="146035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277" name="Group"/>
          <p:cNvGrpSpPr/>
          <p:nvPr/>
        </p:nvGrpSpPr>
        <p:grpSpPr>
          <a:xfrm>
            <a:off x="7184851" y="4103332"/>
            <a:ext cx="944079" cy="485342"/>
            <a:chOff x="0" y="0"/>
            <a:chExt cx="944078" cy="485341"/>
          </a:xfrm>
        </p:grpSpPr>
        <p:graphicFrame>
          <p:nvGraphicFramePr>
            <p:cNvPr id="270" name="Table"/>
            <p:cNvGraphicFramePr/>
            <p:nvPr/>
          </p:nvGraphicFramePr>
          <p:xfrm>
            <a:off x="791678" y="27947"/>
            <a:ext cx="152400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71" name="Line"/>
            <p:cNvSpPr/>
            <p:nvPr/>
          </p:nvSpPr>
          <p:spPr>
            <a:xfrm>
              <a:off x="581093" y="211628"/>
              <a:ext cx="162465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276" name="Group"/>
            <p:cNvGrpSpPr/>
            <p:nvPr/>
          </p:nvGrpSpPr>
          <p:grpSpPr>
            <a:xfrm>
              <a:off x="0" y="0"/>
              <a:ext cx="545888" cy="485341"/>
              <a:chOff x="0" y="0"/>
              <a:chExt cx="545887" cy="485340"/>
            </a:xfrm>
          </p:grpSpPr>
          <p:sp>
            <p:nvSpPr>
              <p:cNvPr id="272" name="Group"/>
              <p:cNvSpPr/>
              <p:nvPr/>
            </p:nvSpPr>
            <p:spPr>
              <a:xfrm>
                <a:off x="365957" y="26346"/>
                <a:ext cx="146036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3" name="Rounded Rectangle"/>
              <p:cNvSpPr/>
              <p:nvPr/>
            </p:nvSpPr>
            <p:spPr>
              <a:xfrm>
                <a:off x="0" y="0"/>
                <a:ext cx="545888" cy="485341"/>
              </a:xfrm>
              <a:prstGeom prst="roundRect">
                <a:avLst>
                  <a:gd name="adj" fmla="val 262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4" name="Group"/>
              <p:cNvSpPr/>
              <p:nvPr/>
            </p:nvSpPr>
            <p:spPr>
              <a:xfrm>
                <a:off x="202304" y="26346"/>
                <a:ext cx="146036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75" name="Group"/>
              <p:cNvSpPr/>
              <p:nvPr/>
            </p:nvSpPr>
            <p:spPr>
              <a:xfrm>
                <a:off x="34677" y="26346"/>
                <a:ext cx="146035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285" name="Group"/>
          <p:cNvGrpSpPr/>
          <p:nvPr/>
        </p:nvGrpSpPr>
        <p:grpSpPr>
          <a:xfrm>
            <a:off x="7184851" y="4753312"/>
            <a:ext cx="944077" cy="485343"/>
            <a:chOff x="0" y="0"/>
            <a:chExt cx="944076" cy="485342"/>
          </a:xfrm>
        </p:grpSpPr>
        <p:graphicFrame>
          <p:nvGraphicFramePr>
            <p:cNvPr id="278" name="Table"/>
            <p:cNvGraphicFramePr/>
            <p:nvPr/>
          </p:nvGraphicFramePr>
          <p:xfrm>
            <a:off x="791676" y="27947"/>
            <a:ext cx="152400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c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79" name="Line"/>
            <p:cNvSpPr/>
            <p:nvPr/>
          </p:nvSpPr>
          <p:spPr>
            <a:xfrm>
              <a:off x="581092" y="211628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284" name="Group"/>
            <p:cNvGrpSpPr/>
            <p:nvPr/>
          </p:nvGrpSpPr>
          <p:grpSpPr>
            <a:xfrm>
              <a:off x="0" y="0"/>
              <a:ext cx="545887" cy="485342"/>
              <a:chOff x="0" y="0"/>
              <a:chExt cx="545886" cy="485341"/>
            </a:xfrm>
          </p:grpSpPr>
          <p:sp>
            <p:nvSpPr>
              <p:cNvPr id="280" name="Group"/>
              <p:cNvSpPr/>
              <p:nvPr/>
            </p:nvSpPr>
            <p:spPr>
              <a:xfrm>
                <a:off x="365957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1" name="Rounded Rectangle"/>
              <p:cNvSpPr/>
              <p:nvPr/>
            </p:nvSpPr>
            <p:spPr>
              <a:xfrm>
                <a:off x="0" y="0"/>
                <a:ext cx="545887" cy="485342"/>
              </a:xfrm>
              <a:prstGeom prst="roundRect">
                <a:avLst>
                  <a:gd name="adj" fmla="val 262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2" name="Group"/>
              <p:cNvSpPr/>
              <p:nvPr/>
            </p:nvSpPr>
            <p:spPr>
              <a:xfrm>
                <a:off x="202304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3" name="Group"/>
              <p:cNvSpPr/>
              <p:nvPr/>
            </p:nvSpPr>
            <p:spPr>
              <a:xfrm>
                <a:off x="34677" y="26346"/>
                <a:ext cx="146035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293" name="Group"/>
          <p:cNvGrpSpPr/>
          <p:nvPr/>
        </p:nvGrpSpPr>
        <p:grpSpPr>
          <a:xfrm>
            <a:off x="7184851" y="5553145"/>
            <a:ext cx="944079" cy="485343"/>
            <a:chOff x="0" y="0"/>
            <a:chExt cx="944078" cy="485342"/>
          </a:xfrm>
        </p:grpSpPr>
        <p:graphicFrame>
          <p:nvGraphicFramePr>
            <p:cNvPr id="286" name="Table"/>
            <p:cNvGraphicFramePr/>
            <p:nvPr/>
          </p:nvGraphicFramePr>
          <p:xfrm>
            <a:off x="791678" y="27947"/>
            <a:ext cx="152400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T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F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T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87" name="Line"/>
            <p:cNvSpPr/>
            <p:nvPr/>
          </p:nvSpPr>
          <p:spPr>
            <a:xfrm>
              <a:off x="581093" y="211628"/>
              <a:ext cx="162465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292" name="Group"/>
            <p:cNvGrpSpPr/>
            <p:nvPr/>
          </p:nvGrpSpPr>
          <p:grpSpPr>
            <a:xfrm>
              <a:off x="0" y="0"/>
              <a:ext cx="545888" cy="485342"/>
              <a:chOff x="0" y="0"/>
              <a:chExt cx="545887" cy="485341"/>
            </a:xfrm>
          </p:grpSpPr>
          <p:sp>
            <p:nvSpPr>
              <p:cNvPr id="288" name="Group"/>
              <p:cNvSpPr/>
              <p:nvPr/>
            </p:nvSpPr>
            <p:spPr>
              <a:xfrm>
                <a:off x="365957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89" name="Rounded Rectangle"/>
              <p:cNvSpPr/>
              <p:nvPr/>
            </p:nvSpPr>
            <p:spPr>
              <a:xfrm>
                <a:off x="0" y="0"/>
                <a:ext cx="545888" cy="485342"/>
              </a:xfrm>
              <a:prstGeom prst="roundRect">
                <a:avLst>
                  <a:gd name="adj" fmla="val 262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0" name="Group"/>
              <p:cNvSpPr/>
              <p:nvPr/>
            </p:nvSpPr>
            <p:spPr>
              <a:xfrm>
                <a:off x="202304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1" name="Group"/>
              <p:cNvSpPr/>
              <p:nvPr/>
            </p:nvSpPr>
            <p:spPr>
              <a:xfrm>
                <a:off x="34677" y="26346"/>
                <a:ext cx="146035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01" name="Group"/>
          <p:cNvGrpSpPr/>
          <p:nvPr/>
        </p:nvGrpSpPr>
        <p:grpSpPr>
          <a:xfrm>
            <a:off x="7184851" y="6209708"/>
            <a:ext cx="1177229" cy="485342"/>
            <a:chOff x="0" y="0"/>
            <a:chExt cx="1177228" cy="485341"/>
          </a:xfrm>
        </p:grpSpPr>
        <p:graphicFrame>
          <p:nvGraphicFramePr>
            <p:cNvPr id="294" name="Table"/>
            <p:cNvGraphicFramePr/>
            <p:nvPr/>
          </p:nvGraphicFramePr>
          <p:xfrm>
            <a:off x="796228" y="52169"/>
            <a:ext cx="381000" cy="3809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27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295" name="Line"/>
            <p:cNvSpPr/>
            <p:nvPr/>
          </p:nvSpPr>
          <p:spPr>
            <a:xfrm>
              <a:off x="585643" y="197749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300" name="Group"/>
            <p:cNvGrpSpPr/>
            <p:nvPr/>
          </p:nvGrpSpPr>
          <p:grpSpPr>
            <a:xfrm>
              <a:off x="0" y="0"/>
              <a:ext cx="545888" cy="485341"/>
              <a:chOff x="0" y="0"/>
              <a:chExt cx="545887" cy="485340"/>
            </a:xfrm>
          </p:grpSpPr>
          <p:sp>
            <p:nvSpPr>
              <p:cNvPr id="296" name="Group"/>
              <p:cNvSpPr/>
              <p:nvPr/>
            </p:nvSpPr>
            <p:spPr>
              <a:xfrm>
                <a:off x="365957" y="26346"/>
                <a:ext cx="146036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7" name="Rounded Rectangle"/>
              <p:cNvSpPr/>
              <p:nvPr/>
            </p:nvSpPr>
            <p:spPr>
              <a:xfrm>
                <a:off x="0" y="0"/>
                <a:ext cx="545888" cy="485341"/>
              </a:xfrm>
              <a:prstGeom prst="roundRect">
                <a:avLst>
                  <a:gd name="adj" fmla="val 262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8" name="Group"/>
              <p:cNvSpPr/>
              <p:nvPr/>
            </p:nvSpPr>
            <p:spPr>
              <a:xfrm>
                <a:off x="202304" y="26346"/>
                <a:ext cx="146036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9" name="Group"/>
              <p:cNvSpPr/>
              <p:nvPr/>
            </p:nvSpPr>
            <p:spPr>
              <a:xfrm>
                <a:off x="34677" y="26346"/>
                <a:ext cx="146035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09" name="Group"/>
          <p:cNvGrpSpPr/>
          <p:nvPr/>
        </p:nvGrpSpPr>
        <p:grpSpPr>
          <a:xfrm>
            <a:off x="7184851" y="7164489"/>
            <a:ext cx="1172677" cy="485342"/>
            <a:chOff x="0" y="0"/>
            <a:chExt cx="1172676" cy="485341"/>
          </a:xfrm>
        </p:grpSpPr>
        <p:graphicFrame>
          <p:nvGraphicFramePr>
            <p:cNvPr id="302" name="Table"/>
            <p:cNvGraphicFramePr/>
            <p:nvPr/>
          </p:nvGraphicFramePr>
          <p:xfrm>
            <a:off x="791676" y="65003"/>
            <a:ext cx="381000" cy="3809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27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303" name="Line"/>
            <p:cNvSpPr/>
            <p:nvPr/>
          </p:nvSpPr>
          <p:spPr>
            <a:xfrm>
              <a:off x="581092" y="210583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308" name="Group"/>
            <p:cNvGrpSpPr/>
            <p:nvPr/>
          </p:nvGrpSpPr>
          <p:grpSpPr>
            <a:xfrm>
              <a:off x="0" y="0"/>
              <a:ext cx="545887" cy="485341"/>
              <a:chOff x="0" y="0"/>
              <a:chExt cx="545886" cy="485340"/>
            </a:xfrm>
          </p:grpSpPr>
          <p:sp>
            <p:nvSpPr>
              <p:cNvPr id="304" name="Group"/>
              <p:cNvSpPr/>
              <p:nvPr/>
            </p:nvSpPr>
            <p:spPr>
              <a:xfrm>
                <a:off x="365957" y="26346"/>
                <a:ext cx="146036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5" name="Rounded Rectangle"/>
              <p:cNvSpPr/>
              <p:nvPr/>
            </p:nvSpPr>
            <p:spPr>
              <a:xfrm>
                <a:off x="0" y="0"/>
                <a:ext cx="545887" cy="485341"/>
              </a:xfrm>
              <a:prstGeom prst="roundRect">
                <a:avLst>
                  <a:gd name="adj" fmla="val 262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6" name="Group"/>
              <p:cNvSpPr/>
              <p:nvPr/>
            </p:nvSpPr>
            <p:spPr>
              <a:xfrm>
                <a:off x="202304" y="26346"/>
                <a:ext cx="146036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7" name="Group"/>
              <p:cNvSpPr/>
              <p:nvPr/>
            </p:nvSpPr>
            <p:spPr>
              <a:xfrm>
                <a:off x="34677" y="26346"/>
                <a:ext cx="146035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310" name="Function Shortcuts"/>
          <p:cNvSpPr txBox="1"/>
          <p:nvPr/>
        </p:nvSpPr>
        <p:spPr>
          <a:xfrm>
            <a:off x="318909" y="8435016"/>
            <a:ext cx="252920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Function Shortcuts</a:t>
            </a:r>
          </a:p>
        </p:txBody>
      </p:sp>
      <p:sp>
        <p:nvSpPr>
          <p:cNvPr id="311" name="Line"/>
          <p:cNvSpPr/>
          <p:nvPr/>
        </p:nvSpPr>
        <p:spPr>
          <a:xfrm>
            <a:off x="327889" y="8859479"/>
            <a:ext cx="13320981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12" name="Use ~ . with functions like map() that have single arguments."/>
          <p:cNvSpPr txBox="1"/>
          <p:nvPr/>
        </p:nvSpPr>
        <p:spPr>
          <a:xfrm>
            <a:off x="318909" y="8887890"/>
            <a:ext cx="3113235" cy="431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r>
              <a:t>Use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~ . </a:t>
            </a:r>
            <a:r>
              <a:t>with functions like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map()</a:t>
            </a:r>
            <a:r>
              <a:t> that have single arguments.</a:t>
            </a:r>
          </a:p>
        </p:txBody>
      </p:sp>
      <p:sp>
        <p:nvSpPr>
          <p:cNvPr id="313" name="Use ~ .x .y with functions like map2() that have two arguments."/>
          <p:cNvSpPr txBox="1"/>
          <p:nvPr/>
        </p:nvSpPr>
        <p:spPr>
          <a:xfrm>
            <a:off x="3702251" y="8887890"/>
            <a:ext cx="3113234" cy="419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r>
              <a:t>Use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~ .x .y </a:t>
            </a:r>
            <a:r>
              <a:t>with functions like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map2()</a:t>
            </a:r>
            <a:r>
              <a:t> that have two arguments.</a:t>
            </a:r>
          </a:p>
        </p:txBody>
      </p:sp>
      <p:sp>
        <p:nvSpPr>
          <p:cNvPr id="314" name="Use ~ ..1 ..2 ..3 etc with functions like pmap() that have many arguments."/>
          <p:cNvSpPr txBox="1"/>
          <p:nvPr/>
        </p:nvSpPr>
        <p:spPr>
          <a:xfrm>
            <a:off x="7119500" y="8887890"/>
            <a:ext cx="3113234" cy="419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r>
              <a:t>Use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~ ..1 ..2 ..3 </a:t>
            </a:r>
            <a:r>
              <a:t>etc with functions like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pmap()</a:t>
            </a:r>
            <a:r>
              <a:t> that have many arguments.</a:t>
            </a:r>
          </a:p>
        </p:txBody>
      </p:sp>
      <p:sp>
        <p:nvSpPr>
          <p:cNvPr id="315" name="map(l, ~ . + 2) becomes  map(l, function(x) x + 2 ))"/>
          <p:cNvSpPr txBox="1"/>
          <p:nvPr/>
        </p:nvSpPr>
        <p:spPr>
          <a:xfrm>
            <a:off x="322793" y="9339119"/>
            <a:ext cx="3075135" cy="798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algn="ctr">
              <a:spcBef>
                <a:spcPts val="1000"/>
              </a:spcBef>
              <a:defRPr>
                <a:solidFill>
                  <a:srgbClr val="81A55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map(l, ~ . + 2)</a:t>
            </a:r>
            <a:br/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  <a:t>becomes </a:t>
            </a:r>
            <a:b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solidFill>
                  <a:srgbClr val="83A9D1"/>
                </a:solidFill>
              </a:rPr>
              <a:t>map(l, function(x) x + 2 ))</a:t>
            </a:r>
          </a:p>
        </p:txBody>
      </p:sp>
      <p:sp>
        <p:nvSpPr>
          <p:cNvPr id="316" name="map2(l, p, ~ .x +.y)  becomes  map2(l, p, function(l, p) l + p)"/>
          <p:cNvSpPr txBox="1"/>
          <p:nvPr/>
        </p:nvSpPr>
        <p:spPr>
          <a:xfrm>
            <a:off x="3703290" y="9339119"/>
            <a:ext cx="3113235" cy="798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algn="ctr">
              <a:spcBef>
                <a:spcPts val="1000"/>
              </a:spcBef>
              <a:defRPr>
                <a:solidFill>
                  <a:srgbClr val="81A55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map2(l, p, ~ .x +.y)</a:t>
            </a:r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  <a:t>becomes </a:t>
            </a:r>
            <a:b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solidFill>
                  <a:srgbClr val="83A9D1"/>
                </a:solidFill>
              </a:rPr>
              <a:t>map2(l, p, function(l, p) l + p)</a:t>
            </a:r>
          </a:p>
        </p:txBody>
      </p:sp>
      <p:sp>
        <p:nvSpPr>
          <p:cNvPr id="317" name="pmap(list(a, b, c), ~ ..3 + ..1 - ..2)  becomes  pmap(list(a, b, c), function(a, b, c) c + a -b)"/>
          <p:cNvSpPr txBox="1"/>
          <p:nvPr/>
        </p:nvSpPr>
        <p:spPr>
          <a:xfrm>
            <a:off x="7116353" y="9339119"/>
            <a:ext cx="3125935" cy="722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algn="ctr">
              <a:spcBef>
                <a:spcPts val="1000"/>
              </a:spcBef>
              <a:defRPr>
                <a:solidFill>
                  <a:srgbClr val="82A55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pmap(list(a, b, c), ~ ..3 + ..1 - ..2)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  <a:t>becomes </a:t>
            </a:r>
            <a:b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solidFill>
                  <a:srgbClr val="83A9D1"/>
                </a:solidFill>
              </a:rPr>
              <a:t>pmap(list(a, b, c), function(a, b, c) c + a -b)</a:t>
            </a:r>
          </a:p>
        </p:txBody>
      </p:sp>
      <p:grpSp>
        <p:nvGrpSpPr>
          <p:cNvPr id="324" name="Group"/>
          <p:cNvGrpSpPr/>
          <p:nvPr/>
        </p:nvGrpSpPr>
        <p:grpSpPr>
          <a:xfrm>
            <a:off x="10743844" y="2607946"/>
            <a:ext cx="2646399" cy="659965"/>
            <a:chOff x="0" y="0"/>
            <a:chExt cx="2646398" cy="659963"/>
          </a:xfrm>
        </p:grpSpPr>
        <p:sp>
          <p:nvSpPr>
            <p:cNvPr id="318" name="fun(     , 1, …)…"/>
            <p:cNvSpPr txBox="1"/>
            <p:nvPr/>
          </p:nvSpPr>
          <p:spPr>
            <a:xfrm>
              <a:off x="1355122" y="0"/>
              <a:ext cx="988254" cy="6599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69" tIns="54569" rIns="54569" bIns="54569" numCol="1" anchor="ctr">
              <a:normAutofit/>
            </a:bodyPr>
            <a:lstStyle/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 1, 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 2, …)</a:t>
              </a:r>
            </a:p>
            <a:p>
              <a:pPr marL="114300" indent="-114300">
                <a:lnSpc>
                  <a:spcPct val="7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fun(     , 3, …)</a:t>
              </a:r>
            </a:p>
          </p:txBody>
        </p:sp>
        <p:sp>
          <p:nvSpPr>
            <p:cNvPr id="319" name="imap(       , fun, …)"/>
            <p:cNvSpPr txBox="1"/>
            <p:nvPr/>
          </p:nvSpPr>
          <p:spPr>
            <a:xfrm>
              <a:off x="0" y="177917"/>
              <a:ext cx="1176815" cy="3092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69" tIns="54569" rIns="54569" bIns="54569" numCol="1" anchor="ctr">
              <a:normAutofit/>
            </a:bodyPr>
            <a:lstStyle/>
            <a:p>
              <a:pPr marL="114300" indent="-114300">
                <a:lnSpc>
                  <a:spcPct val="90000"/>
                </a:lnSpc>
                <a:spcBef>
                  <a:spcPts val="0"/>
                </a:spcBef>
                <a:defRPr sz="1100">
                  <a:solidFill>
                    <a:srgbClr val="424242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i</a:t>
              </a:r>
              <a:r>
                <a:rPr>
                  <a:solidFill>
                    <a:srgbClr val="000000"/>
                  </a:solidFill>
                </a:rPr>
                <a:t>map</a:t>
              </a:r>
              <a:r>
                <a:t>(       , fun, …)</a:t>
              </a:r>
            </a:p>
          </p:txBody>
        </p:sp>
        <p:sp>
          <p:nvSpPr>
            <p:cNvPr id="320" name="Group"/>
            <p:cNvSpPr/>
            <p:nvPr/>
          </p:nvSpPr>
          <p:spPr>
            <a:xfrm>
              <a:off x="2493457" y="101649"/>
              <a:ext cx="152942" cy="461803"/>
            </a:xfrm>
            <a:prstGeom prst="roundRect">
              <a:avLst>
                <a:gd name="adj" fmla="val 4592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21" name="Group"/>
            <p:cNvSpPr/>
            <p:nvPr/>
          </p:nvSpPr>
          <p:spPr>
            <a:xfrm>
              <a:off x="397956" y="101649"/>
              <a:ext cx="152941" cy="461803"/>
            </a:xfrm>
            <a:prstGeom prst="roundRect">
              <a:avLst>
                <a:gd name="adj" fmla="val 4592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22" name="Line"/>
            <p:cNvSpPr/>
            <p:nvPr/>
          </p:nvSpPr>
          <p:spPr>
            <a:xfrm>
              <a:off x="1069228" y="342681"/>
              <a:ext cx="2920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23" name="Line"/>
            <p:cNvSpPr/>
            <p:nvPr/>
          </p:nvSpPr>
          <p:spPr>
            <a:xfrm>
              <a:off x="2162492" y="344024"/>
              <a:ext cx="2920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25" name="Use ~ .x .y with functions like imap(). .x will get the list value and .y will get the index."/>
          <p:cNvSpPr txBox="1"/>
          <p:nvPr/>
        </p:nvSpPr>
        <p:spPr>
          <a:xfrm>
            <a:off x="10513513" y="8887890"/>
            <a:ext cx="3113234" cy="61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r>
              <a:t>Use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~ .x .y </a:t>
            </a:r>
            <a:r>
              <a:t>with functions like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imap()</a:t>
            </a:r>
            <a:r>
              <a:t>. .x will get the list value and .y will get the index.</a:t>
            </a:r>
          </a:p>
        </p:txBody>
      </p:sp>
      <p:sp>
        <p:nvSpPr>
          <p:cNvPr id="326" name="imap(list(a, b, c), ~ paste0(.y, &quot;: &quot;, .x)  outputs &quot;index: value&quot; for each item"/>
          <p:cNvSpPr txBox="1"/>
          <p:nvPr/>
        </p:nvSpPr>
        <p:spPr>
          <a:xfrm>
            <a:off x="10526166" y="9415319"/>
            <a:ext cx="3113234" cy="48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algn="ctr">
              <a:spcBef>
                <a:spcPts val="1000"/>
              </a:spcBef>
              <a:defRPr>
                <a:solidFill>
                  <a:srgbClr val="82A55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imap(list(a, b, c), ~ paste0(.y, ": ", .x)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  <a:t>outputs </a:t>
            </a:r>
            <a:r>
              <a:rPr>
                <a:solidFill>
                  <a:srgbClr val="83A9D2"/>
                </a:solidFill>
              </a:rPr>
              <a:t>"index: value" </a:t>
            </a:r>
            <a:r>
              <a:rPr>
                <a:solidFill>
                  <a:srgbClr val="000000"/>
                </a:solidFill>
                <a:latin typeface="+mj-lt"/>
                <a:ea typeface="+mj-ea"/>
                <a:cs typeface="+mj-cs"/>
                <a:sym typeface="Source Sans Pro Regular"/>
              </a:rPr>
              <a:t>for each item</a:t>
            </a:r>
          </a:p>
        </p:txBody>
      </p:sp>
      <p:sp>
        <p:nvSpPr>
          <p:cNvPr id="327" name="imap_dbl(.x, .f, …)  Return a double vector.  imap_dbl(y, ~ .y)…"/>
          <p:cNvSpPr txBox="1"/>
          <p:nvPr/>
        </p:nvSpPr>
        <p:spPr>
          <a:xfrm>
            <a:off x="11656493" y="3449808"/>
            <a:ext cx="1951933" cy="5230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imap_dbl(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…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double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imap_dbl(y, ~ .y)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imap_int(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.x, .f, ...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an integer vector.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imap_int(y, ~ .y)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imap_chr(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…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character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imap_chr(y, ~ paste0(.y, ": ", .x))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imap_lgl(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…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logical vector.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imap_lgl(l1, ~ is.character(.y))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imap_dfc(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data frame created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by column-binding.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imap_dfc(l2,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~ as.data.frame(c(.x, .y)))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imap_dfr(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..., .id = NULL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a data frame created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by row-binding.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imap_dfr(l2, 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~ as.data.frame(c(.x, .y)))</a:t>
            </a:r>
          </a:p>
          <a:p>
            <a:pPr>
              <a:lnSpc>
                <a:spcPct val="80000"/>
              </a:lnSpc>
              <a:spcBef>
                <a:spcPts val="1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iwalk(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Trigger side effects, return invisibly.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iwalk(z, ~ print(paste0(.y, ": ", .x)))</a:t>
            </a:r>
          </a:p>
        </p:txBody>
      </p:sp>
      <p:grpSp>
        <p:nvGrpSpPr>
          <p:cNvPr id="331" name="Group"/>
          <p:cNvGrpSpPr/>
          <p:nvPr/>
        </p:nvGrpSpPr>
        <p:grpSpPr>
          <a:xfrm>
            <a:off x="10589079" y="3478750"/>
            <a:ext cx="603519" cy="470752"/>
            <a:chOff x="0" y="25399"/>
            <a:chExt cx="603517" cy="470750"/>
          </a:xfrm>
        </p:grpSpPr>
        <p:graphicFrame>
          <p:nvGraphicFramePr>
            <p:cNvPr id="328" name="Table"/>
            <p:cNvGraphicFramePr/>
            <p:nvPr/>
          </p:nvGraphicFramePr>
          <p:xfrm>
            <a:off x="451118" y="25400"/>
            <a:ext cx="152399" cy="457198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1.0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2.5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3.0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329" name="Line"/>
            <p:cNvSpPr/>
            <p:nvPr/>
          </p:nvSpPr>
          <p:spPr>
            <a:xfrm>
              <a:off x="240534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0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35" name="Group"/>
          <p:cNvGrpSpPr/>
          <p:nvPr/>
        </p:nvGrpSpPr>
        <p:grpSpPr>
          <a:xfrm>
            <a:off x="10589079" y="4128732"/>
            <a:ext cx="603519" cy="470749"/>
            <a:chOff x="0" y="25400"/>
            <a:chExt cx="603517" cy="470748"/>
          </a:xfrm>
        </p:grpSpPr>
        <p:graphicFrame>
          <p:nvGraphicFramePr>
            <p:cNvPr id="332" name="Table"/>
            <p:cNvGraphicFramePr/>
            <p:nvPr/>
          </p:nvGraphicFramePr>
          <p:xfrm>
            <a:off x="451118" y="25400"/>
            <a:ext cx="152399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1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2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3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333" name="Line"/>
            <p:cNvSpPr/>
            <p:nvPr/>
          </p:nvSpPr>
          <p:spPr>
            <a:xfrm>
              <a:off x="240534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4" name="Group"/>
            <p:cNvSpPr/>
            <p:nvPr/>
          </p:nvSpPr>
          <p:spPr>
            <a:xfrm>
              <a:off x="0" y="25400"/>
              <a:ext cx="184135" cy="470748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39" name="Group"/>
          <p:cNvGrpSpPr/>
          <p:nvPr/>
        </p:nvGrpSpPr>
        <p:grpSpPr>
          <a:xfrm>
            <a:off x="10589079" y="4778712"/>
            <a:ext cx="603519" cy="470751"/>
            <a:chOff x="0" y="25399"/>
            <a:chExt cx="603517" cy="470750"/>
          </a:xfrm>
        </p:grpSpPr>
        <p:graphicFrame>
          <p:nvGraphicFramePr>
            <p:cNvPr id="336" name="Table"/>
            <p:cNvGraphicFramePr/>
            <p:nvPr/>
          </p:nvGraphicFramePr>
          <p:xfrm>
            <a:off x="451118" y="25400"/>
            <a:ext cx="152399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a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b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c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337" name="Line"/>
            <p:cNvSpPr/>
            <p:nvPr/>
          </p:nvSpPr>
          <p:spPr>
            <a:xfrm>
              <a:off x="240534" y="2090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8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43" name="Group"/>
          <p:cNvGrpSpPr/>
          <p:nvPr/>
        </p:nvGrpSpPr>
        <p:grpSpPr>
          <a:xfrm>
            <a:off x="10589079" y="5428693"/>
            <a:ext cx="603519" cy="470751"/>
            <a:chOff x="0" y="25399"/>
            <a:chExt cx="603517" cy="470750"/>
          </a:xfrm>
        </p:grpSpPr>
        <p:graphicFrame>
          <p:nvGraphicFramePr>
            <p:cNvPr id="340" name="Table"/>
            <p:cNvGraphicFramePr/>
            <p:nvPr/>
          </p:nvGraphicFramePr>
          <p:xfrm>
            <a:off x="451118" y="25400"/>
            <a:ext cx="152399" cy="4571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T</a:t>
                        </a:r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T</a:t>
                        </a:r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524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rPr>
                          <a:t>F</a:t>
                        </a:r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341" name="Line"/>
            <p:cNvSpPr/>
            <p:nvPr/>
          </p:nvSpPr>
          <p:spPr>
            <a:xfrm>
              <a:off x="240534" y="209081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42" name="Group"/>
            <p:cNvSpPr/>
            <p:nvPr/>
          </p:nvSpPr>
          <p:spPr>
            <a:xfrm>
              <a:off x="0" y="25399"/>
              <a:ext cx="184135" cy="470750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47" name="Group"/>
          <p:cNvGrpSpPr/>
          <p:nvPr/>
        </p:nvGrpSpPr>
        <p:grpSpPr>
          <a:xfrm>
            <a:off x="10589080" y="7026681"/>
            <a:ext cx="832119" cy="470750"/>
            <a:chOff x="0" y="0"/>
            <a:chExt cx="832118" cy="470749"/>
          </a:xfrm>
        </p:grpSpPr>
        <p:graphicFrame>
          <p:nvGraphicFramePr>
            <p:cNvPr id="344" name="Table"/>
            <p:cNvGraphicFramePr/>
            <p:nvPr/>
          </p:nvGraphicFramePr>
          <p:xfrm>
            <a:off x="451118" y="38100"/>
            <a:ext cx="381000" cy="3809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27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A9D7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chemeClr val="accen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07AAA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345" name="Line"/>
            <p:cNvSpPr/>
            <p:nvPr/>
          </p:nvSpPr>
          <p:spPr>
            <a:xfrm>
              <a:off x="240534" y="1836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46" name="Group"/>
            <p:cNvSpPr/>
            <p:nvPr/>
          </p:nvSpPr>
          <p:spPr>
            <a:xfrm>
              <a:off x="0" y="0"/>
              <a:ext cx="184135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51" name="Group"/>
          <p:cNvGrpSpPr/>
          <p:nvPr/>
        </p:nvGrpSpPr>
        <p:grpSpPr>
          <a:xfrm>
            <a:off x="10589080" y="6084601"/>
            <a:ext cx="832119" cy="470749"/>
            <a:chOff x="0" y="0"/>
            <a:chExt cx="832118" cy="470748"/>
          </a:xfrm>
        </p:grpSpPr>
        <p:graphicFrame>
          <p:nvGraphicFramePr>
            <p:cNvPr id="348" name="Table"/>
            <p:cNvGraphicFramePr/>
            <p:nvPr/>
          </p:nvGraphicFramePr>
          <p:xfrm>
            <a:off x="451118" y="38100"/>
            <a:ext cx="381000" cy="380999"/>
          </p:xfrm>
          <a:graphic>
            <a:graphicData uri="http://schemas.openxmlformats.org/drawingml/2006/table">
              <a:tbl>
                <a:tblPr>
                  <a:tableStyleId>{4C3C2611-4C71-4FC5-86AE-919BDF0F9419}</a:tableStyleId>
                </a:tblPr>
                <a:tblGrid>
                  <a:gridCol w="127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270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B2D5F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83A9D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700">
                            <a:solidFill>
                              <a:srgbClr val="FFFFFF"/>
                            </a:solidFill>
                            <a:latin typeface="Source Sans Pro Bold"/>
                            <a:ea typeface="Source Sans Pro Bold"/>
                            <a:cs typeface="Source Sans Pro Bold"/>
                            <a:sym typeface="Source Sans Pro Bold"/>
                          </a:defRPr>
                        </a:pPr>
                        <a:endParaRPr/>
                      </a:p>
                    </a:txBody>
                    <a:tcPr marL="0" marR="0" marT="0" marB="0" anchor="ctr" horzOverflow="overflow">
                      <a:solidFill>
                        <a:srgbClr val="4E79A6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sp>
          <p:nvSpPr>
            <p:cNvPr id="349" name="Line"/>
            <p:cNvSpPr/>
            <p:nvPr/>
          </p:nvSpPr>
          <p:spPr>
            <a:xfrm>
              <a:off x="240534" y="1836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50" name="Group"/>
            <p:cNvSpPr/>
            <p:nvPr/>
          </p:nvSpPr>
          <p:spPr>
            <a:xfrm>
              <a:off x="0" y="0"/>
              <a:ext cx="184135" cy="470748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52" name="Use a string or an integer with any map function to index list elements by name or position. map(l, &quot;name&quot;) becomes map(l, function(x) x[[&quot;name&quot;]])"/>
          <p:cNvSpPr txBox="1"/>
          <p:nvPr/>
        </p:nvSpPr>
        <p:spPr>
          <a:xfrm>
            <a:off x="3708399" y="10055542"/>
            <a:ext cx="9679251" cy="215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 fontScale="92500"/>
          </a:bodyPr>
          <a:lstStyle/>
          <a:p>
            <a:pPr>
              <a:spcBef>
                <a:spcPts val="1000"/>
              </a:spcBef>
              <a:defRPr>
                <a:solidFill>
                  <a:srgbClr val="000000"/>
                </a:solidFill>
              </a:defRPr>
            </a:pPr>
            <a:r>
              <a:rPr dirty="0"/>
              <a:t>Use a </a:t>
            </a:r>
            <a:r>
              <a:rPr dirty="0">
                <a:latin typeface="Source Sans Pro Bold"/>
                <a:ea typeface="Source Sans Pro Bold"/>
                <a:cs typeface="Source Sans Pro Bold"/>
                <a:sym typeface="Source Sans Pro Bold"/>
              </a:rPr>
              <a:t>string</a:t>
            </a:r>
            <a:r>
              <a:rPr dirty="0"/>
              <a:t> or an </a:t>
            </a:r>
            <a:r>
              <a:rPr dirty="0">
                <a:latin typeface="Source Sans Pro Bold"/>
                <a:ea typeface="Source Sans Pro Bold"/>
                <a:cs typeface="Source Sans Pro Bold"/>
                <a:sym typeface="Source Sans Pro Bold"/>
              </a:rPr>
              <a:t>integer</a:t>
            </a:r>
            <a:r>
              <a:rPr dirty="0"/>
              <a:t> with any map function to index list elements by name or position. </a:t>
            </a:r>
            <a:r>
              <a:rPr dirty="0">
                <a:solidFill>
                  <a:srgbClr val="78A742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map(l, "name")</a:t>
            </a:r>
            <a:r>
              <a:rPr dirty="0"/>
              <a:t> becomes </a:t>
            </a:r>
            <a:r>
              <a:rPr dirty="0">
                <a:solidFill>
                  <a:srgbClr val="82A9D1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rPr>
              <a:t>map(l, function(x) x[["name"]])</a:t>
            </a:r>
          </a:p>
        </p:txBody>
      </p:sp>
      <p:grpSp>
        <p:nvGrpSpPr>
          <p:cNvPr id="356" name="Group"/>
          <p:cNvGrpSpPr/>
          <p:nvPr/>
        </p:nvGrpSpPr>
        <p:grpSpPr>
          <a:xfrm>
            <a:off x="391255" y="7684110"/>
            <a:ext cx="622249" cy="470749"/>
            <a:chOff x="0" y="0"/>
            <a:chExt cx="622248" cy="470748"/>
          </a:xfrm>
        </p:grpSpPr>
        <p:sp>
          <p:nvSpPr>
            <p:cNvPr id="353" name="Line"/>
            <p:cNvSpPr/>
            <p:nvPr/>
          </p:nvSpPr>
          <p:spPr>
            <a:xfrm>
              <a:off x="227834" y="183680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54" name="Group"/>
            <p:cNvSpPr/>
            <p:nvPr/>
          </p:nvSpPr>
          <p:spPr>
            <a:xfrm>
              <a:off x="0" y="0"/>
              <a:ext cx="184135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355" name="Group"/>
            <p:cNvSpPr/>
            <p:nvPr/>
          </p:nvSpPr>
          <p:spPr>
            <a:xfrm>
              <a:off x="438114" y="0"/>
              <a:ext cx="184135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62" name="Group"/>
          <p:cNvGrpSpPr/>
          <p:nvPr/>
        </p:nvGrpSpPr>
        <p:grpSpPr>
          <a:xfrm>
            <a:off x="3785594" y="8128610"/>
            <a:ext cx="829664" cy="470750"/>
            <a:chOff x="0" y="0"/>
            <a:chExt cx="829663" cy="470749"/>
          </a:xfrm>
        </p:grpSpPr>
        <p:grpSp>
          <p:nvGrpSpPr>
            <p:cNvPr id="360" name="Group"/>
            <p:cNvGrpSpPr/>
            <p:nvPr/>
          </p:nvGrpSpPr>
          <p:grpSpPr>
            <a:xfrm>
              <a:off x="-1" y="0"/>
              <a:ext cx="614860" cy="470750"/>
              <a:chOff x="0" y="0"/>
              <a:chExt cx="614858" cy="470749"/>
            </a:xfrm>
          </p:grpSpPr>
          <p:sp>
            <p:nvSpPr>
              <p:cNvPr id="357" name="Line"/>
              <p:cNvSpPr/>
              <p:nvPr/>
            </p:nvSpPr>
            <p:spPr>
              <a:xfrm>
                <a:off x="452393" y="183304"/>
                <a:ext cx="162466" cy="2"/>
              </a:xfrm>
              <a:prstGeom prst="line">
                <a:avLst/>
              </a:prstGeom>
              <a:noFill/>
              <a:ln w="127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8" name="Group"/>
              <p:cNvSpPr/>
              <p:nvPr/>
            </p:nvSpPr>
            <p:spPr>
              <a:xfrm>
                <a:off x="208738" y="0"/>
                <a:ext cx="184137" cy="4707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9" name="Group"/>
              <p:cNvSpPr/>
              <p:nvPr/>
            </p:nvSpPr>
            <p:spPr>
              <a:xfrm>
                <a:off x="0" y="0"/>
                <a:ext cx="184136" cy="4707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361" name="Group"/>
            <p:cNvSpPr/>
            <p:nvPr/>
          </p:nvSpPr>
          <p:spPr>
            <a:xfrm>
              <a:off x="645528" y="0"/>
              <a:ext cx="184136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70" name="Group"/>
          <p:cNvGrpSpPr/>
          <p:nvPr/>
        </p:nvGrpSpPr>
        <p:grpSpPr>
          <a:xfrm>
            <a:off x="7184851" y="8114017"/>
            <a:ext cx="966698" cy="485342"/>
            <a:chOff x="0" y="0"/>
            <a:chExt cx="966697" cy="485341"/>
          </a:xfrm>
        </p:grpSpPr>
        <p:sp>
          <p:nvSpPr>
            <p:cNvPr id="363" name="Line"/>
            <p:cNvSpPr/>
            <p:nvPr/>
          </p:nvSpPr>
          <p:spPr>
            <a:xfrm>
              <a:off x="581092" y="211628"/>
              <a:ext cx="16246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368" name="Group"/>
            <p:cNvGrpSpPr/>
            <p:nvPr/>
          </p:nvGrpSpPr>
          <p:grpSpPr>
            <a:xfrm>
              <a:off x="0" y="0"/>
              <a:ext cx="545888" cy="485342"/>
              <a:chOff x="0" y="0"/>
              <a:chExt cx="545887" cy="485341"/>
            </a:xfrm>
          </p:grpSpPr>
          <p:sp>
            <p:nvSpPr>
              <p:cNvPr id="364" name="Group"/>
              <p:cNvSpPr/>
              <p:nvPr/>
            </p:nvSpPr>
            <p:spPr>
              <a:xfrm>
                <a:off x="365957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5" name="Rounded Rectangle"/>
              <p:cNvSpPr/>
              <p:nvPr/>
            </p:nvSpPr>
            <p:spPr>
              <a:xfrm>
                <a:off x="0" y="0"/>
                <a:ext cx="545888" cy="485342"/>
              </a:xfrm>
              <a:prstGeom prst="roundRect">
                <a:avLst>
                  <a:gd name="adj" fmla="val 2622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6" name="Group"/>
              <p:cNvSpPr/>
              <p:nvPr/>
            </p:nvSpPr>
            <p:spPr>
              <a:xfrm>
                <a:off x="202304" y="26346"/>
                <a:ext cx="146036" cy="4326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7" name="Group"/>
              <p:cNvSpPr/>
              <p:nvPr/>
            </p:nvSpPr>
            <p:spPr>
              <a:xfrm>
                <a:off x="34677" y="26346"/>
                <a:ext cx="146035" cy="432649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369" name="Group"/>
            <p:cNvSpPr/>
            <p:nvPr/>
          </p:nvSpPr>
          <p:spPr>
            <a:xfrm>
              <a:off x="782563" y="0"/>
              <a:ext cx="184135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75" name="Group"/>
          <p:cNvGrpSpPr/>
          <p:nvPr/>
        </p:nvGrpSpPr>
        <p:grpSpPr>
          <a:xfrm>
            <a:off x="10589079" y="7976210"/>
            <a:ext cx="626310" cy="470750"/>
            <a:chOff x="0" y="0"/>
            <a:chExt cx="626308" cy="470749"/>
          </a:xfrm>
        </p:grpSpPr>
        <p:grpSp>
          <p:nvGrpSpPr>
            <p:cNvPr id="373" name="Group"/>
            <p:cNvGrpSpPr/>
            <p:nvPr/>
          </p:nvGrpSpPr>
          <p:grpSpPr>
            <a:xfrm>
              <a:off x="-1" y="0"/>
              <a:ext cx="395694" cy="470750"/>
              <a:chOff x="0" y="0"/>
              <a:chExt cx="395692" cy="470749"/>
            </a:xfrm>
          </p:grpSpPr>
          <p:sp>
            <p:nvSpPr>
              <p:cNvPr id="371" name="Line"/>
              <p:cNvSpPr/>
              <p:nvPr/>
            </p:nvSpPr>
            <p:spPr>
              <a:xfrm>
                <a:off x="233227" y="181138"/>
                <a:ext cx="162466" cy="2"/>
              </a:xfrm>
              <a:prstGeom prst="line">
                <a:avLst/>
              </a:prstGeom>
              <a:noFill/>
              <a:ln w="127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2" name="Group"/>
              <p:cNvSpPr/>
              <p:nvPr/>
            </p:nvSpPr>
            <p:spPr>
              <a:xfrm>
                <a:off x="0" y="0"/>
                <a:ext cx="184136" cy="470750"/>
              </a:xfrm>
              <a:prstGeom prst="roundRect">
                <a:avLst>
                  <a:gd name="adj" fmla="val 5000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374" name="Group"/>
            <p:cNvSpPr/>
            <p:nvPr/>
          </p:nvSpPr>
          <p:spPr>
            <a:xfrm>
              <a:off x="442173" y="0"/>
              <a:ext cx="184136" cy="470749"/>
            </a:xfrm>
            <a:prstGeom prst="roundRect">
              <a:avLst>
                <a:gd name="adj" fmla="val 50000"/>
              </a:avLst>
            </a:prstGeom>
            <a:noFill/>
            <a:ln w="9525" cap="flat">
              <a:solidFill>
                <a:srgbClr val="53585F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graphicFrame>
        <p:nvGraphicFramePr>
          <p:cNvPr id="376" name="Table"/>
          <p:cNvGraphicFramePr/>
          <p:nvPr/>
        </p:nvGraphicFramePr>
        <p:xfrm>
          <a:off x="927799" y="2749759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7" name="Table"/>
          <p:cNvGraphicFramePr/>
          <p:nvPr/>
        </p:nvGraphicFramePr>
        <p:xfrm>
          <a:off x="2278353" y="2749759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8" name="Table"/>
          <p:cNvGraphicFramePr/>
          <p:nvPr>
            <p:extLst>
              <p:ext uri="{D42A27DB-BD31-4B8C-83A1-F6EECF244321}">
                <p14:modId xmlns:p14="http://schemas.microsoft.com/office/powerpoint/2010/main" val="2026492844"/>
              </p:ext>
            </p:extLst>
          </p:nvPr>
        </p:nvGraphicFramePr>
        <p:xfrm>
          <a:off x="429907" y="352320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9" name="Table"/>
          <p:cNvGraphicFramePr/>
          <p:nvPr>
            <p:extLst>
              <p:ext uri="{D42A27DB-BD31-4B8C-83A1-F6EECF244321}">
                <p14:modId xmlns:p14="http://schemas.microsoft.com/office/powerpoint/2010/main" val="98269805"/>
              </p:ext>
            </p:extLst>
          </p:nvPr>
        </p:nvGraphicFramePr>
        <p:xfrm>
          <a:off x="423557" y="417725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0" name="Table"/>
          <p:cNvGraphicFramePr/>
          <p:nvPr>
            <p:extLst>
              <p:ext uri="{D42A27DB-BD31-4B8C-83A1-F6EECF244321}">
                <p14:modId xmlns:p14="http://schemas.microsoft.com/office/powerpoint/2010/main" val="3476725710"/>
              </p:ext>
            </p:extLst>
          </p:nvPr>
        </p:nvGraphicFramePr>
        <p:xfrm>
          <a:off x="429907" y="482282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1" name="Table"/>
          <p:cNvGraphicFramePr/>
          <p:nvPr/>
        </p:nvGraphicFramePr>
        <p:xfrm>
          <a:off x="423557" y="547687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2" name="Table"/>
          <p:cNvGraphicFramePr/>
          <p:nvPr/>
        </p:nvGraphicFramePr>
        <p:xfrm>
          <a:off x="420382" y="613350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3" name="Table"/>
          <p:cNvGraphicFramePr/>
          <p:nvPr/>
        </p:nvGraphicFramePr>
        <p:xfrm>
          <a:off x="426732" y="692725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4" name="Table"/>
          <p:cNvGraphicFramePr/>
          <p:nvPr/>
        </p:nvGraphicFramePr>
        <p:xfrm>
          <a:off x="433082" y="772448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5" name="Table"/>
          <p:cNvGraphicFramePr/>
          <p:nvPr/>
        </p:nvGraphicFramePr>
        <p:xfrm>
          <a:off x="871262" y="7728983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6" name="Table"/>
          <p:cNvGraphicFramePr/>
          <p:nvPr/>
        </p:nvGraphicFramePr>
        <p:xfrm>
          <a:off x="4467422" y="8173067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7" name="Table"/>
          <p:cNvGraphicFramePr/>
          <p:nvPr/>
        </p:nvGraphicFramePr>
        <p:xfrm>
          <a:off x="8006710" y="8169081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8" name="Table"/>
          <p:cNvGraphicFramePr/>
          <p:nvPr/>
        </p:nvGraphicFramePr>
        <p:xfrm>
          <a:off x="4032662" y="3538001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9" name="Table"/>
          <p:cNvGraphicFramePr/>
          <p:nvPr/>
        </p:nvGraphicFramePr>
        <p:xfrm>
          <a:off x="3819148" y="3527561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0" name="Table"/>
          <p:cNvGraphicFramePr/>
          <p:nvPr/>
        </p:nvGraphicFramePr>
        <p:xfrm>
          <a:off x="4644400" y="275445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1" name="Table"/>
          <p:cNvGraphicFramePr/>
          <p:nvPr/>
        </p:nvGraphicFramePr>
        <p:xfrm>
          <a:off x="4441707" y="2749759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2" name="Table"/>
          <p:cNvGraphicFramePr/>
          <p:nvPr/>
        </p:nvGraphicFramePr>
        <p:xfrm>
          <a:off x="8172180" y="274995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3" name="Table"/>
          <p:cNvGraphicFramePr/>
          <p:nvPr/>
        </p:nvGraphicFramePr>
        <p:xfrm>
          <a:off x="7797745" y="274742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4" name="Table"/>
          <p:cNvGraphicFramePr/>
          <p:nvPr/>
        </p:nvGraphicFramePr>
        <p:xfrm>
          <a:off x="7990993" y="274742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5" name="Table"/>
          <p:cNvGraphicFramePr/>
          <p:nvPr/>
        </p:nvGraphicFramePr>
        <p:xfrm>
          <a:off x="11157330" y="274995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6" name="Table"/>
          <p:cNvGraphicFramePr/>
          <p:nvPr/>
        </p:nvGraphicFramePr>
        <p:xfrm>
          <a:off x="12385032" y="275593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7" name="Table"/>
          <p:cNvGraphicFramePr/>
          <p:nvPr/>
        </p:nvGraphicFramePr>
        <p:xfrm>
          <a:off x="9421478" y="274742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8" name="Table"/>
          <p:cNvGraphicFramePr/>
          <p:nvPr/>
        </p:nvGraphicFramePr>
        <p:xfrm>
          <a:off x="9144877" y="275091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9" name="Table"/>
          <p:cNvGraphicFramePr/>
          <p:nvPr/>
        </p:nvGraphicFramePr>
        <p:xfrm>
          <a:off x="9286669" y="274742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0" name="Table"/>
          <p:cNvGraphicFramePr/>
          <p:nvPr/>
        </p:nvGraphicFramePr>
        <p:xfrm>
          <a:off x="5893415" y="2756657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1" name="Table"/>
          <p:cNvGraphicFramePr/>
          <p:nvPr/>
        </p:nvGraphicFramePr>
        <p:xfrm>
          <a:off x="5719217" y="2759454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2" name="Table"/>
          <p:cNvGraphicFramePr/>
          <p:nvPr/>
        </p:nvGraphicFramePr>
        <p:xfrm>
          <a:off x="2987546" y="276012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3" name="Table"/>
          <p:cNvGraphicFramePr/>
          <p:nvPr/>
        </p:nvGraphicFramePr>
        <p:xfrm>
          <a:off x="6427005" y="2748809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4" name="Table"/>
          <p:cNvGraphicFramePr/>
          <p:nvPr/>
        </p:nvGraphicFramePr>
        <p:xfrm>
          <a:off x="9911689" y="2747428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5" name="Table"/>
          <p:cNvGraphicFramePr/>
          <p:nvPr/>
        </p:nvGraphicFramePr>
        <p:xfrm>
          <a:off x="13258308" y="275593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6" name="Table"/>
          <p:cNvGraphicFramePr/>
          <p:nvPr/>
        </p:nvGraphicFramePr>
        <p:xfrm>
          <a:off x="4031979" y="4191286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7" name="Table"/>
          <p:cNvGraphicFramePr/>
          <p:nvPr/>
        </p:nvGraphicFramePr>
        <p:xfrm>
          <a:off x="3818465" y="4180846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8" name="Table"/>
          <p:cNvGraphicFramePr/>
          <p:nvPr/>
        </p:nvGraphicFramePr>
        <p:xfrm>
          <a:off x="4031979" y="483259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09" name="Table"/>
          <p:cNvGraphicFramePr/>
          <p:nvPr/>
        </p:nvGraphicFramePr>
        <p:xfrm>
          <a:off x="3818465" y="482215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0" name="Table"/>
          <p:cNvGraphicFramePr/>
          <p:nvPr/>
        </p:nvGraphicFramePr>
        <p:xfrm>
          <a:off x="4038329" y="5645041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1" name="Table"/>
          <p:cNvGraphicFramePr/>
          <p:nvPr/>
        </p:nvGraphicFramePr>
        <p:xfrm>
          <a:off x="3824815" y="5634601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2" name="Table"/>
          <p:cNvGraphicFramePr/>
          <p:nvPr/>
        </p:nvGraphicFramePr>
        <p:xfrm>
          <a:off x="4031979" y="6284171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3" name="Table"/>
          <p:cNvGraphicFramePr/>
          <p:nvPr/>
        </p:nvGraphicFramePr>
        <p:xfrm>
          <a:off x="3818465" y="6273731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4" name="Table"/>
          <p:cNvGraphicFramePr/>
          <p:nvPr/>
        </p:nvGraphicFramePr>
        <p:xfrm>
          <a:off x="4032316" y="7226193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5" name="Table"/>
          <p:cNvGraphicFramePr/>
          <p:nvPr/>
        </p:nvGraphicFramePr>
        <p:xfrm>
          <a:off x="3818802" y="7215752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6" name="Table"/>
          <p:cNvGraphicFramePr/>
          <p:nvPr/>
        </p:nvGraphicFramePr>
        <p:xfrm>
          <a:off x="4032316" y="8180924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7" name="Table"/>
          <p:cNvGraphicFramePr/>
          <p:nvPr/>
        </p:nvGraphicFramePr>
        <p:xfrm>
          <a:off x="3818802" y="8170484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8" name="Table"/>
          <p:cNvGraphicFramePr/>
          <p:nvPr/>
        </p:nvGraphicFramePr>
        <p:xfrm>
          <a:off x="10631583" y="802611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9" name="Table"/>
          <p:cNvGraphicFramePr/>
          <p:nvPr/>
        </p:nvGraphicFramePr>
        <p:xfrm>
          <a:off x="11069763" y="8030607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3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3A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F7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0" name="Table"/>
          <p:cNvGraphicFramePr/>
          <p:nvPr/>
        </p:nvGraphicFramePr>
        <p:xfrm>
          <a:off x="10629705" y="7084255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1" name="Table"/>
          <p:cNvGraphicFramePr/>
          <p:nvPr/>
        </p:nvGraphicFramePr>
        <p:xfrm>
          <a:off x="10637257" y="3531866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2" name="Table"/>
          <p:cNvGraphicFramePr/>
          <p:nvPr/>
        </p:nvGraphicFramePr>
        <p:xfrm>
          <a:off x="10630907" y="4185916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3" name="Table"/>
          <p:cNvGraphicFramePr/>
          <p:nvPr/>
        </p:nvGraphicFramePr>
        <p:xfrm>
          <a:off x="10637257" y="483149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4" name="Table"/>
          <p:cNvGraphicFramePr/>
          <p:nvPr/>
        </p:nvGraphicFramePr>
        <p:xfrm>
          <a:off x="10630907" y="5485540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5" name="Table"/>
          <p:cNvGraphicFramePr/>
          <p:nvPr/>
        </p:nvGraphicFramePr>
        <p:xfrm>
          <a:off x="10627732" y="6142174"/>
          <a:ext cx="114300" cy="342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B0D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82A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700">
                          <a:solidFill>
                            <a:srgbClr val="FFFFFF"/>
                          </a:solidFill>
                          <a:latin typeface="Source Sans Pro Bold"/>
                          <a:ea typeface="Source Sans Pro Bold"/>
                          <a:cs typeface="Source Sans Pro Bold"/>
                          <a:sym typeface="Source Sans Pro Bold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4D7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4" name="Group"/>
          <p:cNvGrpSpPr/>
          <p:nvPr/>
        </p:nvGrpSpPr>
        <p:grpSpPr>
          <a:xfrm>
            <a:off x="8383486" y="-1013162"/>
            <a:ext cx="6157897" cy="3553964"/>
            <a:chOff x="0" y="51032"/>
            <a:chExt cx="6157895" cy="3553962"/>
          </a:xfrm>
        </p:grpSpPr>
        <p:grpSp>
          <p:nvGrpSpPr>
            <p:cNvPr id="442" name="Group"/>
            <p:cNvGrpSpPr/>
            <p:nvPr/>
          </p:nvGrpSpPr>
          <p:grpSpPr>
            <a:xfrm>
              <a:off x="23292" y="51032"/>
              <a:ext cx="6134604" cy="2980094"/>
              <a:chOff x="0" y="51032"/>
              <a:chExt cx="6134603" cy="2980093"/>
            </a:xfrm>
          </p:grpSpPr>
          <p:sp>
            <p:nvSpPr>
              <p:cNvPr id="427" name="Triangle"/>
              <p:cNvSpPr/>
              <p:nvPr/>
            </p:nvSpPr>
            <p:spPr>
              <a:xfrm rot="1800000">
                <a:off x="1177378" y="304285"/>
                <a:ext cx="1319511" cy="1143862"/>
              </a:xfrm>
              <a:prstGeom prst="triangle">
                <a:avLst/>
              </a:prstGeom>
              <a:solidFill>
                <a:srgbClr val="797979"/>
              </a:solidFill>
              <a:ln w="3175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8" name="Circle"/>
              <p:cNvSpPr/>
              <p:nvPr/>
            </p:nvSpPr>
            <p:spPr>
              <a:xfrm flipH="1">
                <a:off x="1550783" y="838358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29" name="Circle"/>
              <p:cNvSpPr/>
              <p:nvPr/>
            </p:nvSpPr>
            <p:spPr>
              <a:xfrm flipH="1">
                <a:off x="0" y="819779"/>
                <a:ext cx="422090" cy="422090"/>
              </a:xfrm>
              <a:prstGeom prst="ellipse">
                <a:avLst/>
              </a:prstGeom>
              <a:solidFill>
                <a:srgbClr val="797979">
                  <a:alpha val="49754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0" name="Triangle"/>
              <p:cNvSpPr/>
              <p:nvPr/>
            </p:nvSpPr>
            <p:spPr>
              <a:xfrm rot="19800000">
                <a:off x="2896975" y="973389"/>
                <a:ext cx="1319511" cy="1143862"/>
              </a:xfrm>
              <a:prstGeom prst="triangle">
                <a:avLst/>
              </a:prstGeom>
              <a:solidFill>
                <a:srgbClr val="A9A9A9"/>
              </a:solidFill>
              <a:ln w="6350" cap="flat">
                <a:solidFill>
                  <a:srgbClr val="A9A9A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1" name="Triangle"/>
              <p:cNvSpPr/>
              <p:nvPr/>
            </p:nvSpPr>
            <p:spPr>
              <a:xfrm rot="1800000">
                <a:off x="3470361" y="1634010"/>
                <a:ext cx="1319512" cy="1143863"/>
              </a:xfrm>
              <a:prstGeom prst="triangle">
                <a:avLst/>
              </a:prstGeom>
              <a:solidFill>
                <a:srgbClr val="797979"/>
              </a:solidFill>
              <a:ln w="6350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2" name="Circle"/>
              <p:cNvSpPr/>
              <p:nvPr/>
            </p:nvSpPr>
            <p:spPr>
              <a:xfrm flipH="1">
                <a:off x="3461023" y="1507462"/>
                <a:ext cx="422091" cy="422091"/>
              </a:xfrm>
              <a:prstGeom prst="ellipse">
                <a:avLst/>
              </a:prstGeom>
              <a:solidFill>
                <a:srgbClr val="7979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3" name="Circle"/>
              <p:cNvSpPr/>
              <p:nvPr/>
            </p:nvSpPr>
            <p:spPr>
              <a:xfrm flipH="1">
                <a:off x="3843766" y="2168083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4" name="Triangle"/>
              <p:cNvSpPr/>
              <p:nvPr/>
            </p:nvSpPr>
            <p:spPr>
              <a:xfrm rot="1800000">
                <a:off x="3470361" y="312963"/>
                <a:ext cx="1319512" cy="1143863"/>
              </a:xfrm>
              <a:prstGeom prst="triangle">
                <a:avLst/>
              </a:prstGeom>
              <a:solidFill>
                <a:srgbClr val="797979"/>
              </a:solidFill>
              <a:ln w="6350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5" name="Circle"/>
              <p:cNvSpPr/>
              <p:nvPr/>
            </p:nvSpPr>
            <p:spPr>
              <a:xfrm flipH="1">
                <a:off x="3843766" y="847037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6" name="Triangle"/>
              <p:cNvSpPr/>
              <p:nvPr/>
            </p:nvSpPr>
            <p:spPr>
              <a:xfrm rot="19800000">
                <a:off x="4044132" y="318647"/>
                <a:ext cx="1319512" cy="1143863"/>
              </a:xfrm>
              <a:prstGeom prst="triangle">
                <a:avLst/>
              </a:prstGeom>
              <a:solidFill>
                <a:srgbClr val="A9A9A9"/>
              </a:solidFill>
              <a:ln w="6350" cap="flat">
                <a:solidFill>
                  <a:srgbClr val="A9A9A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7" name="Circle"/>
              <p:cNvSpPr/>
              <p:nvPr/>
            </p:nvSpPr>
            <p:spPr>
              <a:xfrm flipH="1">
                <a:off x="4608181" y="852721"/>
                <a:ext cx="422091" cy="422091"/>
              </a:xfrm>
              <a:prstGeom prst="ellipse">
                <a:avLst/>
              </a:prstGeom>
              <a:solidFill>
                <a:srgbClr val="7979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8" name="Triangle"/>
              <p:cNvSpPr/>
              <p:nvPr/>
            </p:nvSpPr>
            <p:spPr>
              <a:xfrm rot="1800000">
                <a:off x="4617518" y="979269"/>
                <a:ext cx="1319511" cy="1143863"/>
              </a:xfrm>
              <a:prstGeom prst="triangle">
                <a:avLst/>
              </a:prstGeom>
              <a:solidFill>
                <a:srgbClr val="797979"/>
              </a:solidFill>
              <a:ln w="6350" cap="flat">
                <a:solidFill>
                  <a:srgbClr val="79797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39" name="Circle"/>
              <p:cNvSpPr/>
              <p:nvPr/>
            </p:nvSpPr>
            <p:spPr>
              <a:xfrm flipH="1">
                <a:off x="4990923" y="1513342"/>
                <a:ext cx="422091" cy="422091"/>
              </a:xfrm>
              <a:prstGeom prst="ellipse">
                <a:avLst/>
              </a:prstGeom>
              <a:solidFill>
                <a:srgbClr val="A9A9A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0" name="Triangle"/>
              <p:cNvSpPr/>
              <p:nvPr/>
            </p:nvSpPr>
            <p:spPr>
              <a:xfrm rot="19800000">
                <a:off x="1751149" y="309969"/>
                <a:ext cx="1319512" cy="1143862"/>
              </a:xfrm>
              <a:prstGeom prst="triangle">
                <a:avLst/>
              </a:prstGeom>
              <a:solidFill>
                <a:srgbClr val="A9A9A9"/>
              </a:solidFill>
              <a:ln w="6350" cap="flat">
                <a:solidFill>
                  <a:srgbClr val="A9A9A9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41" name="Circle"/>
              <p:cNvSpPr/>
              <p:nvPr/>
            </p:nvSpPr>
            <p:spPr>
              <a:xfrm flipH="1">
                <a:off x="2315198" y="844042"/>
                <a:ext cx="422091" cy="422091"/>
              </a:xfrm>
              <a:prstGeom prst="ellipse">
                <a:avLst/>
              </a:prstGeom>
              <a:solidFill>
                <a:srgbClr val="7979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443" name="Rectangle"/>
            <p:cNvSpPr/>
            <p:nvPr/>
          </p:nvSpPr>
          <p:spPr>
            <a:xfrm>
              <a:off x="0" y="1038072"/>
              <a:ext cx="5593306" cy="2566923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</p:grpSp>
      <p:pic>
        <p:nvPicPr>
          <p:cNvPr id="445" name="purrr.png" descr="purr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1682" y="213637"/>
            <a:ext cx="1358902" cy="1575216"/>
          </a:xfrm>
          <a:prstGeom prst="rect">
            <a:avLst/>
          </a:prstGeom>
          <a:ln w="12700">
            <a:miter lim="400000"/>
          </a:ln>
        </p:spPr>
      </p:pic>
      <p:sp>
        <p:nvSpPr>
          <p:cNvPr id="446" name="RStudio® is a trademark of RStudio, PBC  •  CC BY SA  RStudio  •  info@rstudio.com  •  844-448-1212  •  rstudio.com  •  Learn more at purrr.tidyverse.org  •  purrr  0.3.4  •  Updated:  2021-07"/>
          <p:cNvSpPr txBox="1"/>
          <p:nvPr/>
        </p:nvSpPr>
        <p:spPr>
          <a:xfrm>
            <a:off x="2353571" y="10340909"/>
            <a:ext cx="11322668" cy="2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</a:defRPr>
            </a:pPr>
            <a:r>
              <a:t>RStudio® is a trademark of RStudio, PBC  •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CC BY SA</a:t>
            </a:r>
            <a:r>
              <a:t>  RStudio  •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/>
              </a:rPr>
              <a:t>info@rstudio.com</a:t>
            </a:r>
            <a:r>
              <a:t>  •  844-448-1212  •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/>
              </a:rPr>
              <a:t>rstudio.com</a:t>
            </a:r>
            <a:r>
              <a:t>  •  Learn more at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Source Sans Pro Bold"/>
                <a:ea typeface="Source Sans Pro Bold"/>
                <a:cs typeface="Source Sans Pro Bold"/>
                <a:sym typeface="Source Sans Pro Bold"/>
                <a:hlinkClick r:id="rId6"/>
              </a:rPr>
              <a:t>purrr.tidyverse.org</a:t>
            </a:r>
            <a:r>
              <a:t>  •  purrr  0.3.4  •  Updated:  2021-07</a:t>
            </a:r>
          </a:p>
        </p:txBody>
      </p:sp>
      <p:sp>
        <p:nvSpPr>
          <p:cNvPr id="447" name="Line"/>
          <p:cNvSpPr/>
          <p:nvPr/>
        </p:nvSpPr>
        <p:spPr>
          <a:xfrm>
            <a:off x="2354307" y="10337513"/>
            <a:ext cx="11321196" cy="2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8" name="Image" descr="Imag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8822" y="9978473"/>
            <a:ext cx="1754523" cy="61647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9" name="Group"/>
          <p:cNvGrpSpPr/>
          <p:nvPr/>
        </p:nvGrpSpPr>
        <p:grpSpPr>
          <a:xfrm>
            <a:off x="443199" y="3163089"/>
            <a:ext cx="762542" cy="576103"/>
            <a:chOff x="0" y="0"/>
            <a:chExt cx="762540" cy="576102"/>
          </a:xfrm>
        </p:grpSpPr>
        <p:sp>
          <p:nvSpPr>
            <p:cNvPr id="449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50" name="Rounded Rectangle"/>
            <p:cNvSpPr/>
            <p:nvPr/>
          </p:nvSpPr>
          <p:spPr>
            <a:xfrm>
              <a:off x="482600" y="0"/>
              <a:ext cx="279941" cy="296702"/>
            </a:xfrm>
            <a:prstGeom prst="roundRect">
              <a:avLst>
                <a:gd name="adj" fmla="val 250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51" name="Group"/>
            <p:cNvSpPr/>
            <p:nvPr/>
          </p:nvSpPr>
          <p:spPr>
            <a:xfrm>
              <a:off x="482869" y="90443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452" name="Group"/>
            <p:cNvSpPr/>
            <p:nvPr/>
          </p:nvSpPr>
          <p:spPr>
            <a:xfrm>
              <a:off x="482869" y="218200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grpSp>
          <p:nvGrpSpPr>
            <p:cNvPr id="458" name="Group"/>
            <p:cNvGrpSpPr/>
            <p:nvPr/>
          </p:nvGrpSpPr>
          <p:grpSpPr>
            <a:xfrm>
              <a:off x="0" y="0"/>
              <a:ext cx="279940" cy="576103"/>
              <a:chOff x="0" y="0"/>
              <a:chExt cx="279939" cy="576102"/>
            </a:xfrm>
          </p:grpSpPr>
          <p:sp>
            <p:nvSpPr>
              <p:cNvPr id="453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54" name="a"/>
              <p:cNvSpPr txBox="1"/>
              <p:nvPr/>
            </p:nvSpPr>
            <p:spPr>
              <a:xfrm>
                <a:off x="269" y="2059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455" name="b"/>
              <p:cNvSpPr txBox="1"/>
              <p:nvPr/>
            </p:nvSpPr>
            <p:spPr>
              <a:xfrm>
                <a:off x="269" y="148350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456" name="c"/>
              <p:cNvSpPr txBox="1"/>
              <p:nvPr/>
            </p:nvSpPr>
            <p:spPr>
              <a:xfrm>
                <a:off x="269" y="276106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457" name="d"/>
              <p:cNvSpPr txBox="1"/>
              <p:nvPr/>
            </p:nvSpPr>
            <p:spPr>
              <a:xfrm>
                <a:off x="269" y="406282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</p:grpSp>
      <p:sp>
        <p:nvSpPr>
          <p:cNvPr id="460" name="keep(.x, .p, …)  Select elements that pass a logical test.  Conversely, discard().  keep(x, is.na)…"/>
          <p:cNvSpPr txBox="1"/>
          <p:nvPr/>
        </p:nvSpPr>
        <p:spPr>
          <a:xfrm>
            <a:off x="1367183" y="1472223"/>
            <a:ext cx="2042330" cy="8417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/>
              <a:t>keep(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.p, …</a:t>
            </a:r>
            <a:r>
              <a:rPr dirty="0"/>
              <a:t>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Select elements that pass a logical test.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Conversely, </a:t>
            </a:r>
            <a:r>
              <a:rPr dirty="0"/>
              <a:t>discard()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keep(x, </a:t>
            </a: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is.na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) </a:t>
            </a:r>
            <a:endParaRPr i="1" dirty="0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/>
              <a:t>compact(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.p = identity</a:t>
            </a:r>
            <a:r>
              <a:rPr dirty="0"/>
              <a:t>)</a:t>
            </a:r>
            <a:br>
              <a:rPr dirty="0"/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Drop empty elements.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compact(x)</a:t>
            </a:r>
            <a:endParaRPr i="1" dirty="0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 err="1"/>
              <a:t>head_while</a:t>
            </a:r>
            <a:r>
              <a:rPr dirty="0"/>
              <a:t>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.p, …</a:t>
            </a:r>
            <a:r>
              <a:rPr dirty="0"/>
              <a:t>) </a:t>
            </a:r>
            <a:br>
              <a:rPr dirty="0"/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Return head elements until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one does not pass.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Also </a:t>
            </a:r>
            <a:r>
              <a:rPr dirty="0" err="1"/>
              <a:t>tail_while</a:t>
            </a:r>
            <a:r>
              <a:rPr dirty="0"/>
              <a:t>()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head_while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(x, </a:t>
            </a: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is.character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/>
              <a:t>detect(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.f, ..., </a:t>
            </a:r>
            <a:r>
              <a:rPr dirty="0" err="1">
                <a:latin typeface="+mj-lt"/>
                <a:ea typeface="+mj-ea"/>
                <a:cs typeface="+mj-cs"/>
                <a:sym typeface="Source Sans Pro Regular"/>
              </a:rPr>
              <a:t>dir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= c("forward", "backward"),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.right = NULL, .default = NULL</a:t>
            </a:r>
            <a:r>
              <a:rPr dirty="0"/>
              <a:t>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Find first element to pass. 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detect(x,  </a:t>
            </a: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is.character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 err="1"/>
              <a:t>detect_index</a:t>
            </a:r>
            <a:r>
              <a:rPr dirty="0"/>
              <a:t>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.f, ..., </a:t>
            </a:r>
            <a:r>
              <a:rPr dirty="0" err="1">
                <a:latin typeface="+mj-lt"/>
                <a:ea typeface="+mj-ea"/>
                <a:cs typeface="+mj-cs"/>
                <a:sym typeface="Source Sans Pro Regular"/>
              </a:rPr>
              <a:t>dir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= c("forward", "backward"),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.right = NULL</a:t>
            </a:r>
            <a:r>
              <a:rPr dirty="0"/>
              <a:t>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Find index of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first element to pass.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detect_index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(x, </a:t>
            </a: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is.character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/>
              <a:t>every(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.p, …</a:t>
            </a:r>
            <a:r>
              <a:rPr dirty="0"/>
              <a:t>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Do all elements pass a test?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every(x, </a:t>
            </a: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is.character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)</a:t>
            </a:r>
            <a:endParaRPr i="1" dirty="0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/>
              <a:t>some(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.p, …</a:t>
            </a:r>
            <a:r>
              <a:rPr dirty="0"/>
              <a:t>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Do some elements pass a test?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some(x,  </a:t>
            </a: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is.character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/>
              <a:t>none(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.p, …</a:t>
            </a:r>
            <a:r>
              <a:rPr dirty="0"/>
              <a:t>)</a:t>
            </a:r>
            <a:br>
              <a:rPr dirty="0"/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Do no elements pass a test?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none(x, </a:t>
            </a: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is.character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)</a:t>
            </a:r>
            <a:endParaRPr i="1" dirty="0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 err="1"/>
              <a:t>has_element</a:t>
            </a:r>
            <a:r>
              <a:rPr dirty="0"/>
              <a:t>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.x, .y</a:t>
            </a:r>
            <a:r>
              <a:rPr dirty="0"/>
              <a:t>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Does a list contain an element?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has_element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(x, "foo")</a:t>
            </a:r>
            <a:endParaRPr i="1" dirty="0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rPr dirty="0" err="1"/>
              <a:t>vec_depth</a:t>
            </a:r>
            <a:r>
              <a:rPr dirty="0"/>
              <a:t>(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x</a:t>
            </a:r>
            <a:r>
              <a:rPr dirty="0"/>
              <a:t>)</a:t>
            </a: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>
                <a:latin typeface="+mj-lt"/>
                <a:ea typeface="+mj-ea"/>
                <a:cs typeface="+mj-cs"/>
                <a:sym typeface="Source Sans Pro Regular"/>
              </a:rPr>
              <a:t>Return depth (number of levels of indexes). </a:t>
            </a:r>
            <a:br>
              <a:rPr dirty="0">
                <a:latin typeface="+mj-lt"/>
                <a:ea typeface="+mj-ea"/>
                <a:cs typeface="+mj-cs"/>
                <a:sym typeface="Source Sans Pro Regular"/>
              </a:rPr>
            </a:br>
            <a:r>
              <a:rPr dirty="0" err="1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vec_depth</a:t>
            </a:r>
            <a:r>
              <a:rPr dirty="0"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(x)</a:t>
            </a:r>
          </a:p>
        </p:txBody>
      </p:sp>
      <p:grpSp>
        <p:nvGrpSpPr>
          <p:cNvPr id="474" name="Group"/>
          <p:cNvGrpSpPr/>
          <p:nvPr/>
        </p:nvGrpSpPr>
        <p:grpSpPr>
          <a:xfrm>
            <a:off x="443199" y="2459626"/>
            <a:ext cx="762543" cy="436403"/>
            <a:chOff x="0" y="0"/>
            <a:chExt cx="762541" cy="436402"/>
          </a:xfrm>
        </p:grpSpPr>
        <p:grpSp>
          <p:nvGrpSpPr>
            <p:cNvPr id="469" name="Group"/>
            <p:cNvGrpSpPr/>
            <p:nvPr/>
          </p:nvGrpSpPr>
          <p:grpSpPr>
            <a:xfrm>
              <a:off x="0" y="0"/>
              <a:ext cx="279941" cy="436403"/>
              <a:chOff x="0" y="0"/>
              <a:chExt cx="279940" cy="436402"/>
            </a:xfrm>
          </p:grpSpPr>
          <p:sp>
            <p:nvSpPr>
              <p:cNvPr id="461" name="Rounded Rectangle"/>
              <p:cNvSpPr/>
              <p:nvPr/>
            </p:nvSpPr>
            <p:spPr>
              <a:xfrm>
                <a:off x="0" y="0"/>
                <a:ext cx="279941" cy="4364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pSp>
            <p:nvGrpSpPr>
              <p:cNvPr id="464" name="Group"/>
              <p:cNvGrpSpPr/>
              <p:nvPr/>
            </p:nvGrpSpPr>
            <p:grpSpPr>
              <a:xfrm>
                <a:off x="268" y="96793"/>
                <a:ext cx="241303" cy="1"/>
                <a:chOff x="0" y="69850"/>
                <a:chExt cx="241301" cy="0"/>
              </a:xfrm>
            </p:grpSpPr>
            <p:sp>
              <p:nvSpPr>
                <p:cNvPr id="462" name="NULL"/>
                <p:cNvSpPr/>
                <p:nvPr/>
              </p:nvSpPr>
              <p:spPr>
                <a:xfrm>
                  <a:off x="114300" y="69850"/>
                  <a:ext cx="127002" cy="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0" tIns="0" rIns="0" bIns="0" numCol="1" anchor="ctr">
                  <a:spAutoFit/>
                </a:bodyPr>
                <a:lstStyle>
                  <a:lvl1pPr algn="ctr">
                    <a:spcBef>
                      <a:spcPts val="0"/>
                    </a:spcBef>
                    <a:defRPr sz="400">
                      <a:latin typeface="Source Sans Pro Bold"/>
                      <a:ea typeface="Source Sans Pro Bold"/>
                      <a:cs typeface="Source Sans Pro Bold"/>
                      <a:sym typeface="Source Sans Pro Bold"/>
                    </a:defRPr>
                  </a:lvl1pPr>
                </a:lstStyle>
                <a:p>
                  <a:r>
                    <a:t>NULL</a:t>
                  </a:r>
                </a:p>
              </p:txBody>
            </p:sp>
            <p:sp>
              <p:nvSpPr>
                <p:cNvPr id="463" name="a"/>
                <p:cNvSpPr/>
                <p:nvPr/>
              </p:nvSpPr>
              <p:spPr>
                <a:xfrm>
                  <a:off x="0" y="69850"/>
                  <a:ext cx="127002" cy="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0" tIns="0" rIns="0" bIns="0" numCol="1" anchor="ctr">
                  <a:spAutoFit/>
                </a:bodyPr>
                <a:lstStyle>
                  <a:lvl1pPr algn="ctr">
                    <a:spcBef>
                      <a:spcPts val="0"/>
                    </a:spcBef>
                    <a:defRPr sz="900"/>
                  </a:lvl1pPr>
                </a:lstStyle>
                <a:p>
                  <a:r>
                    <a:t>a</a:t>
                  </a:r>
                </a:p>
              </p:txBody>
            </p:sp>
          </p:grpSp>
          <p:sp>
            <p:nvSpPr>
              <p:cNvPr id="465" name="Group"/>
              <p:cNvSpPr/>
              <p:nvPr/>
            </p:nvSpPr>
            <p:spPr>
              <a:xfrm>
                <a:off x="269" y="218200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grpSp>
            <p:nvGrpSpPr>
              <p:cNvPr id="468" name="Group"/>
              <p:cNvGrpSpPr/>
              <p:nvPr/>
            </p:nvGrpSpPr>
            <p:grpSpPr>
              <a:xfrm>
                <a:off x="268" y="352306"/>
                <a:ext cx="241303" cy="1"/>
                <a:chOff x="0" y="69850"/>
                <a:chExt cx="241301" cy="0"/>
              </a:xfrm>
            </p:grpSpPr>
            <p:sp>
              <p:nvSpPr>
                <p:cNvPr id="466" name="NULL"/>
                <p:cNvSpPr/>
                <p:nvPr/>
              </p:nvSpPr>
              <p:spPr>
                <a:xfrm>
                  <a:off x="114300" y="69850"/>
                  <a:ext cx="127002" cy="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0" tIns="0" rIns="0" bIns="0" numCol="1" anchor="ctr">
                  <a:spAutoFit/>
                </a:bodyPr>
                <a:lstStyle>
                  <a:lvl1pPr algn="ctr">
                    <a:spcBef>
                      <a:spcPts val="0"/>
                    </a:spcBef>
                    <a:defRPr sz="400">
                      <a:latin typeface="Source Sans Pro Bold"/>
                      <a:ea typeface="Source Sans Pro Bold"/>
                      <a:cs typeface="Source Sans Pro Bold"/>
                      <a:sym typeface="Source Sans Pro Bold"/>
                    </a:defRPr>
                  </a:lvl1pPr>
                </a:lstStyle>
                <a:p>
                  <a:r>
                    <a:t>NULL</a:t>
                  </a:r>
                </a:p>
              </p:txBody>
            </p:sp>
            <p:sp>
              <p:nvSpPr>
                <p:cNvPr id="467" name="c"/>
                <p:cNvSpPr/>
                <p:nvPr/>
              </p:nvSpPr>
              <p:spPr>
                <a:xfrm>
                  <a:off x="0" y="69850"/>
                  <a:ext cx="127002" cy="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0" tIns="0" rIns="0" bIns="0" numCol="1" anchor="ctr">
                  <a:spAutoFit/>
                </a:bodyPr>
                <a:lstStyle>
                  <a:lvl1pPr algn="ctr">
                    <a:spcBef>
                      <a:spcPts val="0"/>
                    </a:spcBef>
                    <a:defRPr sz="900"/>
                  </a:lvl1pPr>
                </a:lstStyle>
                <a:p>
                  <a:r>
                    <a:t>c</a:t>
                  </a:r>
                </a:p>
              </p:txBody>
            </p:sp>
          </p:grpSp>
        </p:grpSp>
        <p:sp>
          <p:nvSpPr>
            <p:cNvPr id="470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473" name="Group"/>
            <p:cNvGrpSpPr/>
            <p:nvPr/>
          </p:nvGrpSpPr>
          <p:grpSpPr>
            <a:xfrm>
              <a:off x="482601" y="0"/>
              <a:ext cx="279941" cy="182403"/>
              <a:chOff x="0" y="0"/>
              <a:chExt cx="279940" cy="182402"/>
            </a:xfrm>
          </p:grpSpPr>
          <p:sp>
            <p:nvSpPr>
              <p:cNvPr id="471" name="Rounded Rectangle"/>
              <p:cNvSpPr/>
              <p:nvPr/>
            </p:nvSpPr>
            <p:spPr>
              <a:xfrm>
                <a:off x="0" y="0"/>
                <a:ext cx="279941" cy="182403"/>
              </a:xfrm>
              <a:prstGeom prst="roundRect">
                <a:avLst>
                  <a:gd name="adj" fmla="val 38507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72" name="Group"/>
              <p:cNvSpPr/>
              <p:nvPr/>
            </p:nvSpPr>
            <p:spPr>
              <a:xfrm>
                <a:off x="268" y="91079"/>
                <a:ext cx="12700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</p:grpSp>
      </p:grpSp>
      <p:grpSp>
        <p:nvGrpSpPr>
          <p:cNvPr id="484" name="Group"/>
          <p:cNvGrpSpPr/>
          <p:nvPr/>
        </p:nvGrpSpPr>
        <p:grpSpPr>
          <a:xfrm>
            <a:off x="443199" y="1470070"/>
            <a:ext cx="762543" cy="436403"/>
            <a:chOff x="0" y="11703"/>
            <a:chExt cx="762541" cy="436401"/>
          </a:xfrm>
        </p:grpSpPr>
        <p:grpSp>
          <p:nvGrpSpPr>
            <p:cNvPr id="479" name="Group"/>
            <p:cNvGrpSpPr/>
            <p:nvPr/>
          </p:nvGrpSpPr>
          <p:grpSpPr>
            <a:xfrm>
              <a:off x="0" y="11703"/>
              <a:ext cx="279941" cy="436403"/>
              <a:chOff x="0" y="0"/>
              <a:chExt cx="279940" cy="436401"/>
            </a:xfrm>
          </p:grpSpPr>
          <p:sp>
            <p:nvSpPr>
              <p:cNvPr id="475" name="Rounded Rectangle"/>
              <p:cNvSpPr/>
              <p:nvPr/>
            </p:nvSpPr>
            <p:spPr>
              <a:xfrm>
                <a:off x="0" y="0"/>
                <a:ext cx="279941" cy="436402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76" name="Group"/>
              <p:cNvSpPr/>
              <p:nvPr/>
            </p:nvSpPr>
            <p:spPr>
              <a:xfrm>
                <a:off x="269" y="90443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477" name="Group"/>
              <p:cNvSpPr/>
              <p:nvPr/>
            </p:nvSpPr>
            <p:spPr>
              <a:xfrm>
                <a:off x="269" y="218200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478" name="Group"/>
              <p:cNvSpPr/>
              <p:nvPr/>
            </p:nvSpPr>
            <p:spPr>
              <a:xfrm>
                <a:off x="269" y="345957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</p:grpSp>
        <p:sp>
          <p:nvSpPr>
            <p:cNvPr id="480" name="Line"/>
            <p:cNvSpPr/>
            <p:nvPr/>
          </p:nvSpPr>
          <p:spPr>
            <a:xfrm>
              <a:off x="324167" y="102904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483" name="Group"/>
            <p:cNvGrpSpPr/>
            <p:nvPr/>
          </p:nvGrpSpPr>
          <p:grpSpPr>
            <a:xfrm>
              <a:off x="482601" y="17506"/>
              <a:ext cx="279941" cy="182404"/>
              <a:chOff x="0" y="0"/>
              <a:chExt cx="279940" cy="182402"/>
            </a:xfrm>
          </p:grpSpPr>
          <p:sp>
            <p:nvSpPr>
              <p:cNvPr id="481" name="Rounded Rectangle"/>
              <p:cNvSpPr/>
              <p:nvPr/>
            </p:nvSpPr>
            <p:spPr>
              <a:xfrm>
                <a:off x="0" y="0"/>
                <a:ext cx="279941" cy="182403"/>
              </a:xfrm>
              <a:prstGeom prst="roundRect">
                <a:avLst>
                  <a:gd name="adj" fmla="val 38507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82" name="Group"/>
              <p:cNvSpPr/>
              <p:nvPr/>
            </p:nvSpPr>
            <p:spPr>
              <a:xfrm>
                <a:off x="268" y="91079"/>
                <a:ext cx="12700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</p:grpSp>
      </p:grpSp>
      <p:grpSp>
        <p:nvGrpSpPr>
          <p:cNvPr id="494" name="Group"/>
          <p:cNvGrpSpPr/>
          <p:nvPr/>
        </p:nvGrpSpPr>
        <p:grpSpPr>
          <a:xfrm>
            <a:off x="443199" y="4158994"/>
            <a:ext cx="762543" cy="436403"/>
            <a:chOff x="0" y="0"/>
            <a:chExt cx="762541" cy="436402"/>
          </a:xfrm>
        </p:grpSpPr>
        <p:grpSp>
          <p:nvGrpSpPr>
            <p:cNvPr id="489" name="Group"/>
            <p:cNvGrpSpPr/>
            <p:nvPr/>
          </p:nvGrpSpPr>
          <p:grpSpPr>
            <a:xfrm>
              <a:off x="0" y="0"/>
              <a:ext cx="279941" cy="436403"/>
              <a:chOff x="0" y="0"/>
              <a:chExt cx="279940" cy="436402"/>
            </a:xfrm>
          </p:grpSpPr>
          <p:sp>
            <p:nvSpPr>
              <p:cNvPr id="485" name="Rounded Rectangle"/>
              <p:cNvSpPr/>
              <p:nvPr/>
            </p:nvSpPr>
            <p:spPr>
              <a:xfrm>
                <a:off x="0" y="0"/>
                <a:ext cx="279941" cy="4364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86" name="Group"/>
              <p:cNvSpPr/>
              <p:nvPr/>
            </p:nvSpPr>
            <p:spPr>
              <a:xfrm>
                <a:off x="269" y="90443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487" name="Group"/>
              <p:cNvSpPr/>
              <p:nvPr/>
            </p:nvSpPr>
            <p:spPr>
              <a:xfrm>
                <a:off x="269" y="218201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488" name="Group"/>
              <p:cNvSpPr/>
              <p:nvPr/>
            </p:nvSpPr>
            <p:spPr>
              <a:xfrm>
                <a:off x="269" y="345957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</p:grpSp>
        <p:sp>
          <p:nvSpPr>
            <p:cNvPr id="490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493" name="Group"/>
            <p:cNvGrpSpPr/>
            <p:nvPr/>
          </p:nvGrpSpPr>
          <p:grpSpPr>
            <a:xfrm>
              <a:off x="482601" y="0"/>
              <a:ext cx="279941" cy="182403"/>
              <a:chOff x="0" y="0"/>
              <a:chExt cx="279940" cy="182402"/>
            </a:xfrm>
          </p:grpSpPr>
          <p:sp>
            <p:nvSpPr>
              <p:cNvPr id="491" name="Rounded Rectangle"/>
              <p:cNvSpPr/>
              <p:nvPr/>
            </p:nvSpPr>
            <p:spPr>
              <a:xfrm>
                <a:off x="0" y="0"/>
                <a:ext cx="279941" cy="182403"/>
              </a:xfrm>
              <a:prstGeom prst="roundRect">
                <a:avLst>
                  <a:gd name="adj" fmla="val 38507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2" name="Group"/>
              <p:cNvSpPr/>
              <p:nvPr/>
            </p:nvSpPr>
            <p:spPr>
              <a:xfrm>
                <a:off x="268" y="91079"/>
                <a:ext cx="12700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</p:grpSp>
      </p:grpSp>
      <p:sp>
        <p:nvSpPr>
          <p:cNvPr id="495" name="Filter"/>
          <p:cNvSpPr txBox="1"/>
          <p:nvPr/>
        </p:nvSpPr>
        <p:spPr>
          <a:xfrm>
            <a:off x="315977" y="1036379"/>
            <a:ext cx="69913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Filter</a:t>
            </a:r>
          </a:p>
        </p:txBody>
      </p:sp>
      <p:sp>
        <p:nvSpPr>
          <p:cNvPr id="496" name="Line"/>
          <p:cNvSpPr/>
          <p:nvPr/>
        </p:nvSpPr>
        <p:spPr>
          <a:xfrm>
            <a:off x="324957" y="1020416"/>
            <a:ext cx="3113898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97" name="flatten(.x) Remove a level of indexes from a list.  Also flatten_chr() etc.  flatten(x)…"/>
          <p:cNvSpPr txBox="1"/>
          <p:nvPr/>
        </p:nvSpPr>
        <p:spPr>
          <a:xfrm>
            <a:off x="4924726" y="5512287"/>
            <a:ext cx="1905002" cy="472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flatten(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Remove a level of indexes from a list.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Also </a:t>
            </a:r>
            <a:r>
              <a:t>flatten_chr()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etc.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flatten(x)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array_tree(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array, margin = NULL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Turn array into list.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Also </a:t>
            </a:r>
            <a:r>
              <a:t>array_branch()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array_tree(x, margin = 3)</a:t>
            </a:r>
            <a:endParaRPr i="1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cross2(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.y, .filter = NULL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All combinations of .x and .y.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Also </a:t>
            </a:r>
            <a:r>
              <a:t>cross()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, </a:t>
            </a:r>
            <a:r>
              <a:t>cross3()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, and </a:t>
            </a:r>
            <a:r>
              <a:t>cross_df()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cross2(1:3, 4:6)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transpose(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.l, .names = NULL</a:t>
            </a:r>
            <a:r>
              <a:t>) </a:t>
            </a:r>
            <a:br/>
            <a:r>
              <a:rPr>
                <a:latin typeface="+mj-lt"/>
                <a:ea typeface="+mj-ea"/>
                <a:cs typeface="+mj-cs"/>
                <a:sym typeface="Source Sans Pro Regular"/>
              </a:rPr>
              <a:t>Transposes the index order in a multi-level list.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transpose(x)</a:t>
            </a:r>
            <a:endParaRPr i="1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set_names(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x, nm = x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Set the names of a vector/list directly or with a function.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set_names(x, c("p", "q", "r"))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set_names(x, tolower)</a:t>
            </a:r>
          </a:p>
        </p:txBody>
      </p:sp>
      <p:grpSp>
        <p:nvGrpSpPr>
          <p:cNvPr id="528" name="Group"/>
          <p:cNvGrpSpPr/>
          <p:nvPr/>
        </p:nvGrpSpPr>
        <p:grpSpPr>
          <a:xfrm>
            <a:off x="3835555" y="8176210"/>
            <a:ext cx="852520" cy="545229"/>
            <a:chOff x="0" y="0"/>
            <a:chExt cx="852518" cy="545228"/>
          </a:xfrm>
        </p:grpSpPr>
        <p:sp>
          <p:nvSpPr>
            <p:cNvPr id="498" name="Rounded Rectangle"/>
            <p:cNvSpPr/>
            <p:nvPr/>
          </p:nvSpPr>
          <p:spPr>
            <a:xfrm>
              <a:off x="-1" y="4316"/>
              <a:ext cx="356141" cy="540912"/>
            </a:xfrm>
            <a:prstGeom prst="roundRect">
              <a:avLst>
                <a:gd name="adj" fmla="val 125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99" name="a"/>
            <p:cNvSpPr txBox="1"/>
            <p:nvPr/>
          </p:nvSpPr>
          <p:spPr>
            <a:xfrm>
              <a:off x="12969" y="129418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500" name="b"/>
            <p:cNvSpPr txBox="1"/>
            <p:nvPr/>
          </p:nvSpPr>
          <p:spPr>
            <a:xfrm>
              <a:off x="12969" y="257175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501" name="c"/>
            <p:cNvSpPr txBox="1"/>
            <p:nvPr/>
          </p:nvSpPr>
          <p:spPr>
            <a:xfrm>
              <a:off x="12969" y="372231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grpSp>
          <p:nvGrpSpPr>
            <p:cNvPr id="504" name="Group"/>
            <p:cNvGrpSpPr/>
            <p:nvPr/>
          </p:nvGrpSpPr>
          <p:grpSpPr>
            <a:xfrm>
              <a:off x="127269" y="288546"/>
              <a:ext cx="168302" cy="76960"/>
              <a:chOff x="0" y="0"/>
              <a:chExt cx="168300" cy="76959"/>
            </a:xfrm>
          </p:grpSpPr>
          <p:sp>
            <p:nvSpPr>
              <p:cNvPr id="502" name="Square"/>
              <p:cNvSpPr/>
              <p:nvPr/>
            </p:nvSpPr>
            <p:spPr>
              <a:xfrm>
                <a:off x="0" y="756"/>
                <a:ext cx="76200" cy="76204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03" name="Square"/>
              <p:cNvSpPr/>
              <p:nvPr/>
            </p:nvSpPr>
            <p:spPr>
              <a:xfrm>
                <a:off x="92099" y="0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505" name="Square"/>
            <p:cNvSpPr/>
            <p:nvPr/>
          </p:nvSpPr>
          <p:spPr>
            <a:xfrm>
              <a:off x="127269" y="417059"/>
              <a:ext cx="76202" cy="76202"/>
            </a:xfrm>
            <a:prstGeom prst="rect">
              <a:avLst/>
            </a:prstGeom>
            <a:solidFill>
              <a:srgbClr val="78A7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6" name="Square"/>
            <p:cNvSpPr/>
            <p:nvPr/>
          </p:nvSpPr>
          <p:spPr>
            <a:xfrm>
              <a:off x="127269" y="161925"/>
              <a:ext cx="76202" cy="7620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7" name="Square"/>
            <p:cNvSpPr/>
            <p:nvPr/>
          </p:nvSpPr>
          <p:spPr>
            <a:xfrm>
              <a:off x="219368" y="161168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08" name="x"/>
            <p:cNvSpPr txBox="1"/>
            <p:nvPr/>
          </p:nvSpPr>
          <p:spPr>
            <a:xfrm>
              <a:off x="93919" y="0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x</a:t>
              </a:r>
            </a:p>
          </p:txBody>
        </p:sp>
        <p:sp>
          <p:nvSpPr>
            <p:cNvPr id="509" name="y"/>
            <p:cNvSpPr txBox="1"/>
            <p:nvPr/>
          </p:nvSpPr>
          <p:spPr>
            <a:xfrm>
              <a:off x="186018" y="0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y</a:t>
              </a:r>
            </a:p>
          </p:txBody>
        </p:sp>
        <p:sp>
          <p:nvSpPr>
            <p:cNvPr id="510" name="Rounded Rectangle"/>
            <p:cNvSpPr/>
            <p:nvPr/>
          </p:nvSpPr>
          <p:spPr>
            <a:xfrm>
              <a:off x="20649" y="145293"/>
              <a:ext cx="318040" cy="107952"/>
            </a:xfrm>
            <a:prstGeom prst="roundRect">
              <a:avLst>
                <a:gd name="adj" fmla="val 3823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1" name="Rounded Rectangle"/>
            <p:cNvSpPr/>
            <p:nvPr/>
          </p:nvSpPr>
          <p:spPr>
            <a:xfrm>
              <a:off x="17450" y="273050"/>
              <a:ext cx="318040" cy="107951"/>
            </a:xfrm>
            <a:prstGeom prst="roundRect">
              <a:avLst>
                <a:gd name="adj" fmla="val 3823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2" name="Rounded Rectangle"/>
            <p:cNvSpPr/>
            <p:nvPr/>
          </p:nvSpPr>
          <p:spPr>
            <a:xfrm>
              <a:off x="17450" y="400806"/>
              <a:ext cx="318040" cy="107952"/>
            </a:xfrm>
            <a:prstGeom prst="roundRect">
              <a:avLst>
                <a:gd name="adj" fmla="val 3823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13" name="Line"/>
            <p:cNvSpPr/>
            <p:nvPr/>
          </p:nvSpPr>
          <p:spPr>
            <a:xfrm>
              <a:off x="379717" y="199268"/>
              <a:ext cx="888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527" name="Group"/>
            <p:cNvGrpSpPr/>
            <p:nvPr/>
          </p:nvGrpSpPr>
          <p:grpSpPr>
            <a:xfrm>
              <a:off x="483677" y="4316"/>
              <a:ext cx="368842" cy="540913"/>
              <a:chOff x="0" y="0"/>
              <a:chExt cx="368841" cy="540911"/>
            </a:xfrm>
          </p:grpSpPr>
          <p:sp>
            <p:nvSpPr>
              <p:cNvPr id="514" name="Square"/>
              <p:cNvSpPr/>
              <p:nvPr/>
            </p:nvSpPr>
            <p:spPr>
              <a:xfrm rot="16200000" flipH="1">
                <a:off x="125435" y="408046"/>
                <a:ext cx="76202" cy="76202"/>
              </a:xfrm>
              <a:prstGeom prst="rect">
                <a:avLst/>
              </a:prstGeom>
              <a:solidFill>
                <a:srgbClr val="78A7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15" name="Rounded Rectangle"/>
              <p:cNvSpPr/>
              <p:nvPr/>
            </p:nvSpPr>
            <p:spPr>
              <a:xfrm>
                <a:off x="-1" y="0"/>
                <a:ext cx="368843" cy="540913"/>
              </a:xfrm>
              <a:prstGeom prst="roundRect">
                <a:avLst>
                  <a:gd name="adj" fmla="val 12156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16" name="a"/>
              <p:cNvSpPr txBox="1"/>
              <p:nvPr/>
            </p:nvSpPr>
            <p:spPr>
              <a:xfrm>
                <a:off x="268" y="125101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517" name="b"/>
              <p:cNvSpPr txBox="1"/>
              <p:nvPr/>
            </p:nvSpPr>
            <p:spPr>
              <a:xfrm>
                <a:off x="268" y="252859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518" name="c"/>
              <p:cNvSpPr txBox="1"/>
              <p:nvPr/>
            </p:nvSpPr>
            <p:spPr>
              <a:xfrm>
                <a:off x="268" y="367916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519" name="x"/>
              <p:cNvSpPr txBox="1"/>
              <p:nvPr/>
            </p:nvSpPr>
            <p:spPr>
              <a:xfrm>
                <a:off x="93919" y="838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x</a:t>
                </a:r>
              </a:p>
            </p:txBody>
          </p:sp>
          <p:sp>
            <p:nvSpPr>
              <p:cNvPr id="520" name="y"/>
              <p:cNvSpPr txBox="1"/>
              <p:nvPr/>
            </p:nvSpPr>
            <p:spPr>
              <a:xfrm>
                <a:off x="224119" y="838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y</a:t>
                </a:r>
              </a:p>
            </p:txBody>
          </p:sp>
          <p:sp>
            <p:nvSpPr>
              <p:cNvPr id="521" name="Square"/>
              <p:cNvSpPr/>
              <p:nvPr/>
            </p:nvSpPr>
            <p:spPr>
              <a:xfrm rot="16200000" flipH="1">
                <a:off x="253571" y="160346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22" name="Square"/>
              <p:cNvSpPr/>
              <p:nvPr/>
            </p:nvSpPr>
            <p:spPr>
              <a:xfrm rot="16200000" flipH="1">
                <a:off x="252815" y="277846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23" name="Square"/>
              <p:cNvSpPr/>
              <p:nvPr/>
            </p:nvSpPr>
            <p:spPr>
              <a:xfrm rot="16200000" flipH="1">
                <a:off x="126192" y="160346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24" name="Square"/>
              <p:cNvSpPr/>
              <p:nvPr/>
            </p:nvSpPr>
            <p:spPr>
              <a:xfrm rot="16200000" flipH="1">
                <a:off x="125435" y="277846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25" name="Rounded Rectangle"/>
              <p:cNvSpPr/>
              <p:nvPr/>
            </p:nvSpPr>
            <p:spPr>
              <a:xfrm rot="16200000" flipH="1">
                <a:off x="-78035" y="215921"/>
                <a:ext cx="483144" cy="107952"/>
              </a:xfrm>
              <a:prstGeom prst="roundRect">
                <a:avLst>
                  <a:gd name="adj" fmla="val 3823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26" name="Rounded Rectangle"/>
              <p:cNvSpPr/>
              <p:nvPr/>
            </p:nvSpPr>
            <p:spPr>
              <a:xfrm rot="16200000" flipH="1">
                <a:off x="49723" y="215921"/>
                <a:ext cx="483144" cy="107952"/>
              </a:xfrm>
              <a:prstGeom prst="roundRect">
                <a:avLst>
                  <a:gd name="adj" fmla="val 3823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550" name="Group"/>
          <p:cNvGrpSpPr/>
          <p:nvPr/>
        </p:nvGrpSpPr>
        <p:grpSpPr>
          <a:xfrm>
            <a:off x="3835555" y="5520468"/>
            <a:ext cx="749085" cy="639250"/>
            <a:chOff x="0" y="0"/>
            <a:chExt cx="749084" cy="639249"/>
          </a:xfrm>
        </p:grpSpPr>
        <p:sp>
          <p:nvSpPr>
            <p:cNvPr id="529" name="Rounded Rectangle"/>
            <p:cNvSpPr/>
            <p:nvPr/>
          </p:nvSpPr>
          <p:spPr>
            <a:xfrm>
              <a:off x="0" y="-1"/>
              <a:ext cx="406941" cy="436404"/>
            </a:xfrm>
            <a:prstGeom prst="roundRect">
              <a:avLst>
                <a:gd name="adj" fmla="val 1726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530" name="a"/>
            <p:cNvSpPr txBox="1"/>
            <p:nvPr/>
          </p:nvSpPr>
          <p:spPr>
            <a:xfrm>
              <a:off x="269" y="20593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531" name="b"/>
            <p:cNvSpPr txBox="1"/>
            <p:nvPr/>
          </p:nvSpPr>
          <p:spPr>
            <a:xfrm>
              <a:off x="269" y="148350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532" name="c"/>
            <p:cNvSpPr txBox="1"/>
            <p:nvPr/>
          </p:nvSpPr>
          <p:spPr>
            <a:xfrm>
              <a:off x="269" y="276106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533" name="Line"/>
            <p:cNvSpPr/>
            <p:nvPr/>
          </p:nvSpPr>
          <p:spPr>
            <a:xfrm>
              <a:off x="438468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536" name="Group"/>
            <p:cNvGrpSpPr/>
            <p:nvPr/>
          </p:nvGrpSpPr>
          <p:grpSpPr>
            <a:xfrm>
              <a:off x="114569" y="179722"/>
              <a:ext cx="168302" cy="76959"/>
              <a:chOff x="0" y="0"/>
              <a:chExt cx="168300" cy="76958"/>
            </a:xfrm>
          </p:grpSpPr>
          <p:sp>
            <p:nvSpPr>
              <p:cNvPr id="534" name="Square"/>
              <p:cNvSpPr/>
              <p:nvPr/>
            </p:nvSpPr>
            <p:spPr>
              <a:xfrm>
                <a:off x="0" y="756"/>
                <a:ext cx="76201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35" name="Square"/>
              <p:cNvSpPr/>
              <p:nvPr/>
            </p:nvSpPr>
            <p:spPr>
              <a:xfrm>
                <a:off x="92099" y="-1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537" name="Square"/>
            <p:cNvSpPr/>
            <p:nvPr/>
          </p:nvSpPr>
          <p:spPr>
            <a:xfrm>
              <a:off x="114569" y="308235"/>
              <a:ext cx="76202" cy="76202"/>
            </a:xfrm>
            <a:prstGeom prst="rect">
              <a:avLst/>
            </a:prstGeom>
            <a:solidFill>
              <a:srgbClr val="78A7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541" name="Group"/>
            <p:cNvGrpSpPr/>
            <p:nvPr/>
          </p:nvGrpSpPr>
          <p:grpSpPr>
            <a:xfrm>
              <a:off x="114569" y="52343"/>
              <a:ext cx="260401" cy="76960"/>
              <a:chOff x="0" y="0"/>
              <a:chExt cx="260400" cy="76959"/>
            </a:xfrm>
          </p:grpSpPr>
          <p:sp>
            <p:nvSpPr>
              <p:cNvPr id="538" name="Square"/>
              <p:cNvSpPr/>
              <p:nvPr/>
            </p:nvSpPr>
            <p:spPr>
              <a:xfrm>
                <a:off x="-1" y="756"/>
                <a:ext cx="76201" cy="76204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39" name="Square"/>
              <p:cNvSpPr/>
              <p:nvPr/>
            </p:nvSpPr>
            <p:spPr>
              <a:xfrm>
                <a:off x="92099" y="0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40" name="Square"/>
              <p:cNvSpPr/>
              <p:nvPr/>
            </p:nvSpPr>
            <p:spPr>
              <a:xfrm>
                <a:off x="184199" y="0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542" name="Rounded Rectangle"/>
            <p:cNvSpPr/>
            <p:nvPr/>
          </p:nvSpPr>
          <p:spPr>
            <a:xfrm>
              <a:off x="596901" y="-1"/>
              <a:ext cx="152184" cy="639251"/>
            </a:xfrm>
            <a:prstGeom prst="roundRect">
              <a:avLst>
                <a:gd name="adj" fmla="val 36665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549" name="Group"/>
            <p:cNvGrpSpPr/>
            <p:nvPr/>
          </p:nvGrpSpPr>
          <p:grpSpPr>
            <a:xfrm>
              <a:off x="634892" y="52343"/>
              <a:ext cx="76203" cy="534563"/>
              <a:chOff x="0" y="0"/>
              <a:chExt cx="76201" cy="534561"/>
            </a:xfrm>
          </p:grpSpPr>
          <p:sp>
            <p:nvSpPr>
              <p:cNvPr id="543" name="Square"/>
              <p:cNvSpPr/>
              <p:nvPr/>
            </p:nvSpPr>
            <p:spPr>
              <a:xfrm rot="16200000">
                <a:off x="0" y="366750"/>
                <a:ext cx="76201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44" name="Square"/>
              <p:cNvSpPr/>
              <p:nvPr/>
            </p:nvSpPr>
            <p:spPr>
              <a:xfrm rot="16200000">
                <a:off x="0" y="275016"/>
                <a:ext cx="76201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45" name="Square"/>
              <p:cNvSpPr/>
              <p:nvPr/>
            </p:nvSpPr>
            <p:spPr>
              <a:xfrm>
                <a:off x="0" y="458361"/>
                <a:ext cx="76201" cy="76202"/>
              </a:xfrm>
              <a:prstGeom prst="rect">
                <a:avLst/>
              </a:prstGeom>
              <a:solidFill>
                <a:srgbClr val="78A7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46" name="Square"/>
              <p:cNvSpPr/>
              <p:nvPr/>
            </p:nvSpPr>
            <p:spPr>
              <a:xfrm rot="16200000">
                <a:off x="0" y="183344"/>
                <a:ext cx="76201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47" name="Square"/>
              <p:cNvSpPr/>
              <p:nvPr/>
            </p:nvSpPr>
            <p:spPr>
              <a:xfrm rot="16200000">
                <a:off x="0" y="91671"/>
                <a:ext cx="76201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48" name="Square"/>
              <p:cNvSpPr/>
              <p:nvPr/>
            </p:nvSpPr>
            <p:spPr>
              <a:xfrm rot="16200000">
                <a:off x="0" y="0"/>
                <a:ext cx="76201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551" name="Rounded Rectangle"/>
          <p:cNvSpPr/>
          <p:nvPr/>
        </p:nvSpPr>
        <p:spPr>
          <a:xfrm>
            <a:off x="4395746" y="6360912"/>
            <a:ext cx="292643" cy="411003"/>
          </a:xfrm>
          <a:prstGeom prst="roundRect">
            <a:avLst>
              <a:gd name="adj" fmla="val 19662"/>
            </a:avLst>
          </a:prstGeom>
          <a:ln>
            <a:solidFill>
              <a:srgbClr val="53585F"/>
            </a:solidFill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2" name="Square"/>
          <p:cNvSpPr/>
          <p:nvPr/>
        </p:nvSpPr>
        <p:spPr>
          <a:xfrm>
            <a:off x="4459516" y="6528690"/>
            <a:ext cx="76202" cy="76202"/>
          </a:xfrm>
          <a:prstGeom prst="rect">
            <a:avLst/>
          </a:prstGeom>
          <a:solidFill>
            <a:srgbClr val="78A7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3" name="Square"/>
          <p:cNvSpPr/>
          <p:nvPr/>
        </p:nvSpPr>
        <p:spPr>
          <a:xfrm>
            <a:off x="4551615" y="6527933"/>
            <a:ext cx="76202" cy="76202"/>
          </a:xfrm>
          <a:prstGeom prst="rect">
            <a:avLst/>
          </a:prstGeom>
          <a:solidFill>
            <a:srgbClr val="78A7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4" name="Square"/>
          <p:cNvSpPr/>
          <p:nvPr/>
        </p:nvSpPr>
        <p:spPr>
          <a:xfrm>
            <a:off x="4459516" y="6656448"/>
            <a:ext cx="76202" cy="76202"/>
          </a:xfrm>
          <a:prstGeom prst="rect">
            <a:avLst/>
          </a:prstGeom>
          <a:solidFill>
            <a:srgbClr val="4078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5" name="Square"/>
          <p:cNvSpPr/>
          <p:nvPr/>
        </p:nvSpPr>
        <p:spPr>
          <a:xfrm>
            <a:off x="4459516" y="6401312"/>
            <a:ext cx="76202" cy="7620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6" name="Square"/>
          <p:cNvSpPr/>
          <p:nvPr/>
        </p:nvSpPr>
        <p:spPr>
          <a:xfrm>
            <a:off x="4551615" y="6400556"/>
            <a:ext cx="76202" cy="7620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7" name="Square"/>
          <p:cNvSpPr/>
          <p:nvPr/>
        </p:nvSpPr>
        <p:spPr>
          <a:xfrm>
            <a:off x="4551615" y="6656448"/>
            <a:ext cx="76202" cy="76202"/>
          </a:xfrm>
          <a:prstGeom prst="rect">
            <a:avLst/>
          </a:prstGeom>
          <a:solidFill>
            <a:srgbClr val="4078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8" name="Rounded Rectangle"/>
          <p:cNvSpPr/>
          <p:nvPr/>
        </p:nvSpPr>
        <p:spPr>
          <a:xfrm>
            <a:off x="4416530" y="6383132"/>
            <a:ext cx="254543" cy="107952"/>
          </a:xfrm>
          <a:prstGeom prst="roundRect">
            <a:avLst>
              <a:gd name="adj" fmla="val 38235"/>
            </a:avLst>
          </a:prstGeom>
          <a:ln>
            <a:solidFill>
              <a:srgbClr val="53585F"/>
            </a:solidFill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59" name="Rounded Rectangle"/>
          <p:cNvSpPr/>
          <p:nvPr/>
        </p:nvSpPr>
        <p:spPr>
          <a:xfrm>
            <a:off x="4416530" y="6510132"/>
            <a:ext cx="254543" cy="107953"/>
          </a:xfrm>
          <a:prstGeom prst="roundRect">
            <a:avLst>
              <a:gd name="adj" fmla="val 38235"/>
            </a:avLst>
          </a:prstGeom>
          <a:ln>
            <a:solidFill>
              <a:srgbClr val="53585F"/>
            </a:solidFill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0" name="Rounded Rectangle"/>
          <p:cNvSpPr/>
          <p:nvPr/>
        </p:nvSpPr>
        <p:spPr>
          <a:xfrm>
            <a:off x="4416530" y="6637133"/>
            <a:ext cx="254543" cy="107952"/>
          </a:xfrm>
          <a:prstGeom prst="roundRect">
            <a:avLst>
              <a:gd name="adj" fmla="val 38235"/>
            </a:avLst>
          </a:prstGeom>
          <a:ln>
            <a:solidFill>
              <a:srgbClr val="53585F"/>
            </a:solidFill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60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1" name="Square"/>
          <p:cNvSpPr/>
          <p:nvPr/>
        </p:nvSpPr>
        <p:spPr>
          <a:xfrm>
            <a:off x="3879328" y="6452490"/>
            <a:ext cx="101602" cy="10160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2" name="Square"/>
          <p:cNvSpPr/>
          <p:nvPr/>
        </p:nvSpPr>
        <p:spPr>
          <a:xfrm>
            <a:off x="3996828" y="6451734"/>
            <a:ext cx="101602" cy="10160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3" name="Square"/>
          <p:cNvSpPr/>
          <p:nvPr/>
        </p:nvSpPr>
        <p:spPr>
          <a:xfrm>
            <a:off x="3925378" y="6510898"/>
            <a:ext cx="101602" cy="101602"/>
          </a:xfrm>
          <a:prstGeom prst="rect">
            <a:avLst/>
          </a:prstGeom>
          <a:solidFill>
            <a:srgbClr val="78A7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4" name="Square"/>
          <p:cNvSpPr/>
          <p:nvPr/>
        </p:nvSpPr>
        <p:spPr>
          <a:xfrm>
            <a:off x="4042878" y="6510141"/>
            <a:ext cx="101602" cy="101602"/>
          </a:xfrm>
          <a:prstGeom prst="rect">
            <a:avLst/>
          </a:prstGeom>
          <a:solidFill>
            <a:srgbClr val="78A7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5" name="Square"/>
          <p:cNvSpPr/>
          <p:nvPr/>
        </p:nvSpPr>
        <p:spPr>
          <a:xfrm>
            <a:off x="3971428" y="6566412"/>
            <a:ext cx="101602" cy="101602"/>
          </a:xfrm>
          <a:prstGeom prst="rect">
            <a:avLst/>
          </a:prstGeom>
          <a:solidFill>
            <a:srgbClr val="4078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6" name="Square"/>
          <p:cNvSpPr/>
          <p:nvPr/>
        </p:nvSpPr>
        <p:spPr>
          <a:xfrm>
            <a:off x="4088928" y="6566412"/>
            <a:ext cx="101602" cy="101602"/>
          </a:xfrm>
          <a:prstGeom prst="rect">
            <a:avLst/>
          </a:prstGeom>
          <a:solidFill>
            <a:srgbClr val="40784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7" name="Line"/>
          <p:cNvSpPr/>
          <p:nvPr/>
        </p:nvSpPr>
        <p:spPr>
          <a:xfrm>
            <a:off x="4225462" y="6553634"/>
            <a:ext cx="139606" cy="2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579" name="Group"/>
          <p:cNvGrpSpPr/>
          <p:nvPr/>
        </p:nvGrpSpPr>
        <p:grpSpPr>
          <a:xfrm>
            <a:off x="3835555" y="9028138"/>
            <a:ext cx="762541" cy="439816"/>
            <a:chOff x="0" y="0"/>
            <a:chExt cx="762540" cy="439814"/>
          </a:xfrm>
        </p:grpSpPr>
        <p:grpSp>
          <p:nvGrpSpPr>
            <p:cNvPr id="572" name="Group"/>
            <p:cNvGrpSpPr/>
            <p:nvPr/>
          </p:nvGrpSpPr>
          <p:grpSpPr>
            <a:xfrm>
              <a:off x="482600" y="0"/>
              <a:ext cx="279941" cy="436403"/>
              <a:chOff x="0" y="0"/>
              <a:chExt cx="279939" cy="436402"/>
            </a:xfrm>
          </p:grpSpPr>
          <p:sp>
            <p:nvSpPr>
              <p:cNvPr id="568" name="Rounded Rectangle"/>
              <p:cNvSpPr/>
              <p:nvPr/>
            </p:nvSpPr>
            <p:spPr>
              <a:xfrm>
                <a:off x="0" y="0"/>
                <a:ext cx="279940" cy="4364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69" name="Group"/>
              <p:cNvSpPr/>
              <p:nvPr/>
            </p:nvSpPr>
            <p:spPr>
              <a:xfrm>
                <a:off x="269" y="90443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p</a:t>
                </a:r>
              </a:p>
            </p:txBody>
          </p:sp>
          <p:sp>
            <p:nvSpPr>
              <p:cNvPr id="570" name="Group"/>
              <p:cNvSpPr/>
              <p:nvPr/>
            </p:nvSpPr>
            <p:spPr>
              <a:xfrm>
                <a:off x="269" y="218201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q</a:t>
                </a:r>
              </a:p>
            </p:txBody>
          </p:sp>
          <p:sp>
            <p:nvSpPr>
              <p:cNvPr id="571" name="Group"/>
              <p:cNvSpPr/>
              <p:nvPr/>
            </p:nvSpPr>
            <p:spPr>
              <a:xfrm>
                <a:off x="269" y="345957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r</a:t>
                </a:r>
              </a:p>
            </p:txBody>
          </p:sp>
        </p:grpSp>
        <p:grpSp>
          <p:nvGrpSpPr>
            <p:cNvPr id="577" name="Group"/>
            <p:cNvGrpSpPr/>
            <p:nvPr/>
          </p:nvGrpSpPr>
          <p:grpSpPr>
            <a:xfrm>
              <a:off x="0" y="3412"/>
              <a:ext cx="279940" cy="436403"/>
              <a:chOff x="0" y="0"/>
              <a:chExt cx="279939" cy="436402"/>
            </a:xfrm>
          </p:grpSpPr>
          <p:sp>
            <p:nvSpPr>
              <p:cNvPr id="573" name="Rounded Rectangle"/>
              <p:cNvSpPr/>
              <p:nvPr/>
            </p:nvSpPr>
            <p:spPr>
              <a:xfrm>
                <a:off x="0" y="0"/>
                <a:ext cx="279940" cy="4364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74" name="Group"/>
              <p:cNvSpPr/>
              <p:nvPr/>
            </p:nvSpPr>
            <p:spPr>
              <a:xfrm>
                <a:off x="269" y="90444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575" name="Group"/>
              <p:cNvSpPr/>
              <p:nvPr/>
            </p:nvSpPr>
            <p:spPr>
              <a:xfrm>
                <a:off x="269" y="218201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576" name="Group"/>
              <p:cNvSpPr/>
              <p:nvPr/>
            </p:nvSpPr>
            <p:spPr>
              <a:xfrm>
                <a:off x="269" y="345958"/>
                <a:ext cx="127001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</p:grpSp>
        <p:sp>
          <p:nvSpPr>
            <p:cNvPr id="578" name="Line"/>
            <p:cNvSpPr/>
            <p:nvPr/>
          </p:nvSpPr>
          <p:spPr>
            <a:xfrm>
              <a:off x="311466" y="94613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600" name="Group"/>
          <p:cNvGrpSpPr/>
          <p:nvPr/>
        </p:nvGrpSpPr>
        <p:grpSpPr>
          <a:xfrm>
            <a:off x="3870283" y="7210367"/>
            <a:ext cx="1433975" cy="1355914"/>
            <a:chOff x="0" y="9337"/>
            <a:chExt cx="1433974" cy="1355913"/>
          </a:xfrm>
        </p:grpSpPr>
        <p:sp>
          <p:nvSpPr>
            <p:cNvPr id="580" name="Line"/>
            <p:cNvSpPr/>
            <p:nvPr/>
          </p:nvSpPr>
          <p:spPr>
            <a:xfrm>
              <a:off x="366108" y="99302"/>
              <a:ext cx="1396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598" name="Group"/>
            <p:cNvGrpSpPr/>
            <p:nvPr/>
          </p:nvGrpSpPr>
          <p:grpSpPr>
            <a:xfrm>
              <a:off x="0" y="9337"/>
              <a:ext cx="818106" cy="550703"/>
              <a:chOff x="0" y="0"/>
              <a:chExt cx="818105" cy="550702"/>
            </a:xfrm>
          </p:grpSpPr>
          <p:sp>
            <p:nvSpPr>
              <p:cNvPr id="581" name="Rounded Rectangle"/>
              <p:cNvSpPr/>
              <p:nvPr/>
            </p:nvSpPr>
            <p:spPr>
              <a:xfrm>
                <a:off x="525463" y="0"/>
                <a:ext cx="292643" cy="550703"/>
              </a:xfrm>
              <a:prstGeom prst="roundRect">
                <a:avLst>
                  <a:gd name="adj" fmla="val 19662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2" name="Square"/>
              <p:cNvSpPr/>
              <p:nvPr/>
            </p:nvSpPr>
            <p:spPr>
              <a:xfrm>
                <a:off x="589233" y="180478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3" name="Square"/>
              <p:cNvSpPr/>
              <p:nvPr/>
            </p:nvSpPr>
            <p:spPr>
              <a:xfrm>
                <a:off x="681333" y="179721"/>
                <a:ext cx="76202" cy="7620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4" name="Square"/>
              <p:cNvSpPr/>
              <p:nvPr/>
            </p:nvSpPr>
            <p:spPr>
              <a:xfrm>
                <a:off x="589233" y="308236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5" name="Square"/>
              <p:cNvSpPr/>
              <p:nvPr/>
            </p:nvSpPr>
            <p:spPr>
              <a:xfrm>
                <a:off x="589233" y="53100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6" name="Square"/>
              <p:cNvSpPr/>
              <p:nvPr/>
            </p:nvSpPr>
            <p:spPr>
              <a:xfrm>
                <a:off x="681333" y="52344"/>
                <a:ext cx="76202" cy="76202"/>
              </a:xfrm>
              <a:prstGeom prst="rect">
                <a:avLst/>
              </a:prstGeom>
              <a:solidFill>
                <a:srgbClr val="A9D7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7" name="Square"/>
              <p:cNvSpPr/>
              <p:nvPr/>
            </p:nvSpPr>
            <p:spPr>
              <a:xfrm>
                <a:off x="681333" y="308236"/>
                <a:ext cx="76202" cy="76202"/>
              </a:xfrm>
              <a:prstGeom prst="rect">
                <a:avLst/>
              </a:prstGeom>
              <a:solidFill>
                <a:srgbClr val="A9D7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8" name="Rounded Rectangle"/>
              <p:cNvSpPr/>
              <p:nvPr/>
            </p:nvSpPr>
            <p:spPr>
              <a:xfrm>
                <a:off x="546248" y="34920"/>
                <a:ext cx="254543" cy="107952"/>
              </a:xfrm>
              <a:prstGeom prst="roundRect">
                <a:avLst>
                  <a:gd name="adj" fmla="val 3823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89" name="Rounded Rectangle"/>
              <p:cNvSpPr/>
              <p:nvPr/>
            </p:nvSpPr>
            <p:spPr>
              <a:xfrm>
                <a:off x="546248" y="161920"/>
                <a:ext cx="254543" cy="107952"/>
              </a:xfrm>
              <a:prstGeom prst="roundRect">
                <a:avLst>
                  <a:gd name="adj" fmla="val 3823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0" name="Rounded Rectangle"/>
              <p:cNvSpPr/>
              <p:nvPr/>
            </p:nvSpPr>
            <p:spPr>
              <a:xfrm>
                <a:off x="546248" y="288920"/>
                <a:ext cx="254543" cy="107953"/>
              </a:xfrm>
              <a:prstGeom prst="roundRect">
                <a:avLst>
                  <a:gd name="adj" fmla="val 3823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1" name="Rounded Rectangle"/>
              <p:cNvSpPr/>
              <p:nvPr/>
            </p:nvSpPr>
            <p:spPr>
              <a:xfrm>
                <a:off x="546248" y="415921"/>
                <a:ext cx="254543" cy="107952"/>
              </a:xfrm>
              <a:prstGeom prst="roundRect">
                <a:avLst>
                  <a:gd name="adj" fmla="val 3823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2" name="Square"/>
              <p:cNvSpPr/>
              <p:nvPr/>
            </p:nvSpPr>
            <p:spPr>
              <a:xfrm>
                <a:off x="587633" y="426639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3" name="Square"/>
              <p:cNvSpPr/>
              <p:nvPr/>
            </p:nvSpPr>
            <p:spPr>
              <a:xfrm>
                <a:off x="679733" y="426639"/>
                <a:ext cx="76202" cy="7620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4" name="Square"/>
              <p:cNvSpPr/>
              <p:nvPr/>
            </p:nvSpPr>
            <p:spPr>
              <a:xfrm>
                <a:off x="0" y="1921"/>
                <a:ext cx="101601" cy="1016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5" name="Square"/>
              <p:cNvSpPr/>
              <p:nvPr/>
            </p:nvSpPr>
            <p:spPr>
              <a:xfrm>
                <a:off x="0" y="116978"/>
                <a:ext cx="101601" cy="1016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6" name="Square"/>
              <p:cNvSpPr/>
              <p:nvPr/>
            </p:nvSpPr>
            <p:spPr>
              <a:xfrm>
                <a:off x="223050" y="1921"/>
                <a:ext cx="101602" cy="101602"/>
              </a:xfrm>
              <a:prstGeom prst="rect">
                <a:avLst/>
              </a:prstGeom>
              <a:solidFill>
                <a:srgbClr val="A9D7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597" name="Square"/>
              <p:cNvSpPr/>
              <p:nvPr/>
            </p:nvSpPr>
            <p:spPr>
              <a:xfrm>
                <a:off x="223050" y="116978"/>
                <a:ext cx="101602" cy="10160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599" name="+"/>
            <p:cNvSpPr/>
            <p:nvPr/>
          </p:nvSpPr>
          <p:spPr>
            <a:xfrm>
              <a:off x="163974" y="952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>
                  <a:latin typeface="Source Sans Pro Bold"/>
                  <a:ea typeface="Source Sans Pro Bold"/>
                  <a:cs typeface="Source Sans Pro Bold"/>
                  <a:sym typeface="Source Sans Pro Bold"/>
                </a:defRPr>
              </a:lvl1pPr>
            </a:lstStyle>
            <a:p>
              <a:r>
                <a:t>+</a:t>
              </a:r>
            </a:p>
          </p:txBody>
        </p:sp>
      </p:grpSp>
      <p:sp>
        <p:nvSpPr>
          <p:cNvPr id="601" name="Reshape"/>
          <p:cNvSpPr txBox="1"/>
          <p:nvPr/>
        </p:nvSpPr>
        <p:spPr>
          <a:xfrm>
            <a:off x="3703304" y="5031499"/>
            <a:ext cx="114712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Reshape</a:t>
            </a:r>
          </a:p>
        </p:txBody>
      </p:sp>
      <p:grpSp>
        <p:nvGrpSpPr>
          <p:cNvPr id="615" name="Group"/>
          <p:cNvGrpSpPr/>
          <p:nvPr/>
        </p:nvGrpSpPr>
        <p:grpSpPr>
          <a:xfrm>
            <a:off x="7246388" y="1505467"/>
            <a:ext cx="770631" cy="576104"/>
            <a:chOff x="0" y="0"/>
            <a:chExt cx="770629" cy="576102"/>
          </a:xfrm>
        </p:grpSpPr>
        <p:grpSp>
          <p:nvGrpSpPr>
            <p:cNvPr id="607" name="Group"/>
            <p:cNvGrpSpPr/>
            <p:nvPr/>
          </p:nvGrpSpPr>
          <p:grpSpPr>
            <a:xfrm>
              <a:off x="490689" y="0"/>
              <a:ext cx="279941" cy="576103"/>
              <a:chOff x="0" y="0"/>
              <a:chExt cx="279939" cy="576102"/>
            </a:xfrm>
          </p:grpSpPr>
          <p:sp>
            <p:nvSpPr>
              <p:cNvPr id="602" name="a"/>
              <p:cNvSpPr txBox="1"/>
              <p:nvPr/>
            </p:nvSpPr>
            <p:spPr>
              <a:xfrm>
                <a:off x="268" y="20593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603" name="b"/>
              <p:cNvSpPr txBox="1"/>
              <p:nvPr/>
            </p:nvSpPr>
            <p:spPr>
              <a:xfrm>
                <a:off x="268" y="148350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604" name="c"/>
              <p:cNvSpPr txBox="1"/>
              <p:nvPr/>
            </p:nvSpPr>
            <p:spPr>
              <a:xfrm>
                <a:off x="268" y="276106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605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06" name="d"/>
              <p:cNvSpPr txBox="1"/>
              <p:nvPr/>
            </p:nvSpPr>
            <p:spPr>
              <a:xfrm>
                <a:off x="268" y="406282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  <p:sp>
          <p:nvSpPr>
            <p:cNvPr id="608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614" name="Group"/>
            <p:cNvGrpSpPr/>
            <p:nvPr/>
          </p:nvGrpSpPr>
          <p:grpSpPr>
            <a:xfrm>
              <a:off x="0" y="0"/>
              <a:ext cx="279940" cy="576103"/>
              <a:chOff x="0" y="0"/>
              <a:chExt cx="279939" cy="576102"/>
            </a:xfrm>
          </p:grpSpPr>
          <p:sp>
            <p:nvSpPr>
              <p:cNvPr id="609" name="a"/>
              <p:cNvSpPr txBox="1"/>
              <p:nvPr/>
            </p:nvSpPr>
            <p:spPr>
              <a:xfrm>
                <a:off x="268" y="20593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610" name="b"/>
              <p:cNvSpPr txBox="1"/>
              <p:nvPr/>
            </p:nvSpPr>
            <p:spPr>
              <a:xfrm>
                <a:off x="268" y="148350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611" name="c"/>
              <p:cNvSpPr txBox="1"/>
              <p:nvPr/>
            </p:nvSpPr>
            <p:spPr>
              <a:xfrm>
                <a:off x="268" y="276106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612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13" name="d"/>
              <p:cNvSpPr txBox="1"/>
              <p:nvPr/>
            </p:nvSpPr>
            <p:spPr>
              <a:xfrm>
                <a:off x="268" y="406282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</p:grpSp>
      <p:grpSp>
        <p:nvGrpSpPr>
          <p:cNvPr id="629" name="Group"/>
          <p:cNvGrpSpPr/>
          <p:nvPr/>
        </p:nvGrpSpPr>
        <p:grpSpPr>
          <a:xfrm>
            <a:off x="7246388" y="3174058"/>
            <a:ext cx="770631" cy="576104"/>
            <a:chOff x="0" y="0"/>
            <a:chExt cx="770629" cy="576102"/>
          </a:xfrm>
        </p:grpSpPr>
        <p:grpSp>
          <p:nvGrpSpPr>
            <p:cNvPr id="621" name="Group"/>
            <p:cNvGrpSpPr/>
            <p:nvPr/>
          </p:nvGrpSpPr>
          <p:grpSpPr>
            <a:xfrm>
              <a:off x="490689" y="0"/>
              <a:ext cx="279941" cy="576103"/>
              <a:chOff x="0" y="0"/>
              <a:chExt cx="279939" cy="576102"/>
            </a:xfrm>
          </p:grpSpPr>
          <p:sp>
            <p:nvSpPr>
              <p:cNvPr id="616" name="a"/>
              <p:cNvSpPr txBox="1"/>
              <p:nvPr/>
            </p:nvSpPr>
            <p:spPr>
              <a:xfrm>
                <a:off x="268" y="20593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617" name="b"/>
              <p:cNvSpPr txBox="1"/>
              <p:nvPr/>
            </p:nvSpPr>
            <p:spPr>
              <a:xfrm>
                <a:off x="268" y="148350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618" name="c"/>
              <p:cNvSpPr txBox="1"/>
              <p:nvPr/>
            </p:nvSpPr>
            <p:spPr>
              <a:xfrm>
                <a:off x="268" y="276106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619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20" name="d"/>
              <p:cNvSpPr txBox="1"/>
              <p:nvPr/>
            </p:nvSpPr>
            <p:spPr>
              <a:xfrm>
                <a:off x="268" y="406282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  <p:sp>
          <p:nvSpPr>
            <p:cNvPr id="622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628" name="Group"/>
            <p:cNvGrpSpPr/>
            <p:nvPr/>
          </p:nvGrpSpPr>
          <p:grpSpPr>
            <a:xfrm>
              <a:off x="0" y="0"/>
              <a:ext cx="279940" cy="576103"/>
              <a:chOff x="0" y="0"/>
              <a:chExt cx="279939" cy="576102"/>
            </a:xfrm>
          </p:grpSpPr>
          <p:sp>
            <p:nvSpPr>
              <p:cNvPr id="623" name="a"/>
              <p:cNvSpPr txBox="1"/>
              <p:nvPr/>
            </p:nvSpPr>
            <p:spPr>
              <a:xfrm>
                <a:off x="268" y="20593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624" name="b"/>
              <p:cNvSpPr txBox="1"/>
              <p:nvPr/>
            </p:nvSpPr>
            <p:spPr>
              <a:xfrm>
                <a:off x="268" y="148350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625" name="c"/>
              <p:cNvSpPr txBox="1"/>
              <p:nvPr/>
            </p:nvSpPr>
            <p:spPr>
              <a:xfrm>
                <a:off x="268" y="276106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626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27" name="d"/>
              <p:cNvSpPr txBox="1"/>
              <p:nvPr/>
            </p:nvSpPr>
            <p:spPr>
              <a:xfrm>
                <a:off x="268" y="406282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</p:grpSp>
      <p:grpSp>
        <p:nvGrpSpPr>
          <p:cNvPr id="643" name="Group"/>
          <p:cNvGrpSpPr/>
          <p:nvPr/>
        </p:nvGrpSpPr>
        <p:grpSpPr>
          <a:xfrm>
            <a:off x="7246388" y="2316047"/>
            <a:ext cx="770631" cy="576104"/>
            <a:chOff x="0" y="0"/>
            <a:chExt cx="770629" cy="576102"/>
          </a:xfrm>
        </p:grpSpPr>
        <p:grpSp>
          <p:nvGrpSpPr>
            <p:cNvPr id="635" name="Group"/>
            <p:cNvGrpSpPr/>
            <p:nvPr/>
          </p:nvGrpSpPr>
          <p:grpSpPr>
            <a:xfrm>
              <a:off x="490689" y="0"/>
              <a:ext cx="279941" cy="576103"/>
              <a:chOff x="0" y="0"/>
              <a:chExt cx="279939" cy="576102"/>
            </a:xfrm>
          </p:grpSpPr>
          <p:sp>
            <p:nvSpPr>
              <p:cNvPr id="630" name="a"/>
              <p:cNvSpPr txBox="1"/>
              <p:nvPr/>
            </p:nvSpPr>
            <p:spPr>
              <a:xfrm>
                <a:off x="268" y="20593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631" name="b"/>
              <p:cNvSpPr txBox="1"/>
              <p:nvPr/>
            </p:nvSpPr>
            <p:spPr>
              <a:xfrm>
                <a:off x="268" y="148350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632" name="c"/>
              <p:cNvSpPr txBox="1"/>
              <p:nvPr/>
            </p:nvSpPr>
            <p:spPr>
              <a:xfrm>
                <a:off x="268" y="276106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633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34" name="d"/>
              <p:cNvSpPr txBox="1"/>
              <p:nvPr/>
            </p:nvSpPr>
            <p:spPr>
              <a:xfrm>
                <a:off x="268" y="406281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  <p:sp>
          <p:nvSpPr>
            <p:cNvPr id="636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642" name="Group"/>
            <p:cNvGrpSpPr/>
            <p:nvPr/>
          </p:nvGrpSpPr>
          <p:grpSpPr>
            <a:xfrm>
              <a:off x="0" y="0"/>
              <a:ext cx="279940" cy="576103"/>
              <a:chOff x="0" y="0"/>
              <a:chExt cx="279939" cy="576102"/>
            </a:xfrm>
          </p:grpSpPr>
          <p:sp>
            <p:nvSpPr>
              <p:cNvPr id="637" name="a"/>
              <p:cNvSpPr txBox="1"/>
              <p:nvPr/>
            </p:nvSpPr>
            <p:spPr>
              <a:xfrm>
                <a:off x="268" y="20593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638" name="b"/>
              <p:cNvSpPr txBox="1"/>
              <p:nvPr/>
            </p:nvSpPr>
            <p:spPr>
              <a:xfrm>
                <a:off x="268" y="148350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639" name="c"/>
              <p:cNvSpPr txBox="1"/>
              <p:nvPr/>
            </p:nvSpPr>
            <p:spPr>
              <a:xfrm>
                <a:off x="268" y="276106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640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41" name="d"/>
              <p:cNvSpPr txBox="1"/>
              <p:nvPr/>
            </p:nvSpPr>
            <p:spPr>
              <a:xfrm>
                <a:off x="268" y="406281"/>
                <a:ext cx="127003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</p:grpSp>
      <p:sp>
        <p:nvSpPr>
          <p:cNvPr id="644" name="modify(.x, .f, ...) Apply a function to each element. Also modify2(), and imodify().  modify(x, ~.+ 2)…"/>
          <p:cNvSpPr txBox="1"/>
          <p:nvPr/>
        </p:nvSpPr>
        <p:spPr>
          <a:xfrm>
            <a:off x="8217534" y="1464458"/>
            <a:ext cx="2029629" cy="40720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modify(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Apply a function to each element. Also </a:t>
            </a:r>
            <a:r>
              <a:t>modify2()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, and </a:t>
            </a:r>
            <a:r>
              <a:t>imodify()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modify(x, ~.+ 2)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modify_at(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.at, .f, ...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Apply a function to selected elements. Also </a:t>
            </a:r>
            <a:r>
              <a:t>map_at()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modify_at(x, "b", ~.+ 2)</a:t>
            </a:r>
            <a:endParaRPr i="1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modify_if(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.p, .f, ...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Apply a function to elements that pass a test. Also </a:t>
            </a:r>
            <a:r>
              <a:t>map_if()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modify_if(x, is.numeric,~.+2)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modify_depth(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.depth, .f, ...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Apply function to each element at a given level of a list. Also </a:t>
            </a:r>
            <a:r>
              <a:t>map_depth()</a:t>
            </a: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.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modify_depth(x, 2, ~.+ 2)</a:t>
            </a:r>
          </a:p>
        </p:txBody>
      </p:sp>
      <p:sp>
        <p:nvSpPr>
          <p:cNvPr id="645" name="Line"/>
          <p:cNvSpPr/>
          <p:nvPr/>
        </p:nvSpPr>
        <p:spPr>
          <a:xfrm>
            <a:off x="7112011" y="1020416"/>
            <a:ext cx="3125015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6" name="Modify"/>
          <p:cNvSpPr txBox="1"/>
          <p:nvPr/>
        </p:nvSpPr>
        <p:spPr>
          <a:xfrm>
            <a:off x="7103032" y="1036379"/>
            <a:ext cx="91090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Modify</a:t>
            </a:r>
          </a:p>
        </p:txBody>
      </p:sp>
      <p:sp>
        <p:nvSpPr>
          <p:cNvPr id="647" name="Line"/>
          <p:cNvSpPr/>
          <p:nvPr/>
        </p:nvSpPr>
        <p:spPr>
          <a:xfrm>
            <a:off x="3712284" y="5021879"/>
            <a:ext cx="3112316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8" name="reduce(.x, .f, ..., .init, .dir = c(&quot;forward&quot;, &quot;backward&quot;)) Apply function recursively to each element of a list or vector. Also reduce2().  reduce(x, sum)"/>
          <p:cNvSpPr txBox="1"/>
          <p:nvPr/>
        </p:nvSpPr>
        <p:spPr>
          <a:xfrm>
            <a:off x="7109167" y="8373818"/>
            <a:ext cx="3131858" cy="125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reduce(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..., .init, .dir = c("forward", "backward")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Apply function recursively to each element of a list or vector. Also </a:t>
            </a:r>
            <a:r>
              <a:t>reduce2()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reduce(x, sum)</a:t>
            </a:r>
          </a:p>
        </p:txBody>
      </p:sp>
      <p:sp>
        <p:nvSpPr>
          <p:cNvPr id="649" name="accumulate(.x, .f, ..., .init) Reduce a list, but also  return intermediate results. Also accumulate2().  accumulate(x, sum)"/>
          <p:cNvSpPr txBox="1"/>
          <p:nvPr/>
        </p:nvSpPr>
        <p:spPr>
          <a:xfrm>
            <a:off x="10542396" y="8373818"/>
            <a:ext cx="3125097" cy="772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accumulate(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.f, ..., .init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Reduce a list, but also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+mj-lt"/>
                <a:ea typeface="+mj-ea"/>
                <a:cs typeface="+mj-cs"/>
                <a:sym typeface="Source Sans Pro Regular"/>
              </a:rPr>
              <a:t>return intermediate results. Also </a:t>
            </a:r>
            <a:r>
              <a:t>accumulate2()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accumulate(x, sum)</a:t>
            </a:r>
          </a:p>
        </p:txBody>
      </p:sp>
      <p:grpSp>
        <p:nvGrpSpPr>
          <p:cNvPr id="684" name="Group"/>
          <p:cNvGrpSpPr/>
          <p:nvPr/>
        </p:nvGrpSpPr>
        <p:grpSpPr>
          <a:xfrm>
            <a:off x="7388173" y="9193927"/>
            <a:ext cx="2541688" cy="927233"/>
            <a:chOff x="0" y="0"/>
            <a:chExt cx="2541687" cy="927231"/>
          </a:xfrm>
        </p:grpSpPr>
        <p:sp>
          <p:nvSpPr>
            <p:cNvPr id="650" name="func(    ,    )"/>
            <p:cNvSpPr txBox="1"/>
            <p:nvPr/>
          </p:nvSpPr>
          <p:spPr>
            <a:xfrm>
              <a:off x="1293592" y="16036"/>
              <a:ext cx="721713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func(    ,    )</a:t>
              </a:r>
            </a:p>
          </p:txBody>
        </p:sp>
        <p:sp>
          <p:nvSpPr>
            <p:cNvPr id="651" name="a"/>
            <p:cNvSpPr txBox="1"/>
            <p:nvPr/>
          </p:nvSpPr>
          <p:spPr>
            <a:xfrm>
              <a:off x="1624565" y="0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652" name="b"/>
            <p:cNvSpPr txBox="1"/>
            <p:nvPr/>
          </p:nvSpPr>
          <p:spPr>
            <a:xfrm>
              <a:off x="1789665" y="0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653" name="Square"/>
            <p:cNvSpPr/>
            <p:nvPr/>
          </p:nvSpPr>
          <p:spPr>
            <a:xfrm>
              <a:off x="1655121" y="134106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54" name="Square"/>
            <p:cNvSpPr/>
            <p:nvPr/>
          </p:nvSpPr>
          <p:spPr>
            <a:xfrm>
              <a:off x="1820221" y="134106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55" name="func(    ,    )"/>
            <p:cNvSpPr txBox="1"/>
            <p:nvPr/>
          </p:nvSpPr>
          <p:spPr>
            <a:xfrm>
              <a:off x="1460291" y="253848"/>
              <a:ext cx="721713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func(    ,    )</a:t>
              </a:r>
            </a:p>
          </p:txBody>
        </p:sp>
        <p:sp>
          <p:nvSpPr>
            <p:cNvPr id="656" name="Square"/>
            <p:cNvSpPr/>
            <p:nvPr/>
          </p:nvSpPr>
          <p:spPr>
            <a:xfrm>
              <a:off x="1821821" y="373081"/>
              <a:ext cx="76202" cy="76202"/>
            </a:xfrm>
            <a:prstGeom prst="rect">
              <a:avLst/>
            </a:prstGeom>
            <a:solidFill>
              <a:srgbClr val="78A7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57" name="c"/>
            <p:cNvSpPr txBox="1"/>
            <p:nvPr/>
          </p:nvSpPr>
          <p:spPr>
            <a:xfrm>
              <a:off x="1956365" y="237811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658" name="Square"/>
            <p:cNvSpPr/>
            <p:nvPr/>
          </p:nvSpPr>
          <p:spPr>
            <a:xfrm>
              <a:off x="1986921" y="371918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59" name="func(    ,    )"/>
            <p:cNvSpPr txBox="1"/>
            <p:nvPr/>
          </p:nvSpPr>
          <p:spPr>
            <a:xfrm>
              <a:off x="1626991" y="491660"/>
              <a:ext cx="721713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func(    ,    )</a:t>
              </a:r>
            </a:p>
          </p:txBody>
        </p:sp>
        <p:sp>
          <p:nvSpPr>
            <p:cNvPr id="660" name="Square"/>
            <p:cNvSpPr/>
            <p:nvPr/>
          </p:nvSpPr>
          <p:spPr>
            <a:xfrm>
              <a:off x="1988520" y="612056"/>
              <a:ext cx="76202" cy="76202"/>
            </a:xfrm>
            <a:prstGeom prst="rect">
              <a:avLst/>
            </a:prstGeom>
            <a:solidFill>
              <a:srgbClr val="4078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61" name="d"/>
            <p:cNvSpPr txBox="1"/>
            <p:nvPr/>
          </p:nvSpPr>
          <p:spPr>
            <a:xfrm>
              <a:off x="2123064" y="475623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d</a:t>
              </a:r>
            </a:p>
          </p:txBody>
        </p:sp>
        <p:sp>
          <p:nvSpPr>
            <p:cNvPr id="662" name="Square"/>
            <p:cNvSpPr/>
            <p:nvPr/>
          </p:nvSpPr>
          <p:spPr>
            <a:xfrm>
              <a:off x="2153620" y="609730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63" name="Square"/>
            <p:cNvSpPr/>
            <p:nvPr/>
          </p:nvSpPr>
          <p:spPr>
            <a:xfrm>
              <a:off x="2166320" y="851030"/>
              <a:ext cx="76202" cy="76202"/>
            </a:xfrm>
            <a:prstGeom prst="rect">
              <a:avLst/>
            </a:prstGeom>
            <a:solidFill>
              <a:srgbClr val="004100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673" name="Group"/>
            <p:cNvGrpSpPr/>
            <p:nvPr/>
          </p:nvGrpSpPr>
          <p:grpSpPr>
            <a:xfrm>
              <a:off x="447554" y="52982"/>
              <a:ext cx="715925" cy="243647"/>
              <a:chOff x="0" y="0"/>
              <a:chExt cx="715924" cy="243646"/>
            </a:xfrm>
          </p:grpSpPr>
          <p:sp>
            <p:nvSpPr>
              <p:cNvPr id="664" name="Square"/>
              <p:cNvSpPr/>
              <p:nvPr/>
            </p:nvSpPr>
            <p:spPr>
              <a:xfrm>
                <a:off x="61467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65" name="Square"/>
              <p:cNvSpPr/>
              <p:nvPr/>
            </p:nvSpPr>
            <p:spPr>
              <a:xfrm>
                <a:off x="226567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66" name="Square"/>
              <p:cNvSpPr/>
              <p:nvPr/>
            </p:nvSpPr>
            <p:spPr>
              <a:xfrm>
                <a:off x="393268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67" name="Square"/>
              <p:cNvSpPr/>
              <p:nvPr/>
            </p:nvSpPr>
            <p:spPr>
              <a:xfrm>
                <a:off x="559967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68" name="a"/>
              <p:cNvSpPr txBox="1"/>
              <p:nvPr/>
            </p:nvSpPr>
            <p:spPr>
              <a:xfrm>
                <a:off x="30911" y="0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669" name="b"/>
              <p:cNvSpPr txBox="1"/>
              <p:nvPr/>
            </p:nvSpPr>
            <p:spPr>
              <a:xfrm>
                <a:off x="196011" y="0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670" name="c"/>
              <p:cNvSpPr txBox="1"/>
              <p:nvPr/>
            </p:nvSpPr>
            <p:spPr>
              <a:xfrm>
                <a:off x="362712" y="0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671" name="d"/>
              <p:cNvSpPr txBox="1"/>
              <p:nvPr/>
            </p:nvSpPr>
            <p:spPr>
              <a:xfrm>
                <a:off x="529411" y="0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  <p:sp>
            <p:nvSpPr>
              <p:cNvPr id="672" name="Rounded Rectangle"/>
              <p:cNvSpPr/>
              <p:nvPr/>
            </p:nvSpPr>
            <p:spPr>
              <a:xfrm>
                <a:off x="-1" y="4328"/>
                <a:ext cx="715926" cy="239319"/>
              </a:xfrm>
              <a:prstGeom prst="roundRect">
                <a:avLst>
                  <a:gd name="adj" fmla="val 29349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674" name="func +"/>
            <p:cNvSpPr txBox="1"/>
            <p:nvPr/>
          </p:nvSpPr>
          <p:spPr>
            <a:xfrm>
              <a:off x="-1" y="28736"/>
              <a:ext cx="476121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 +</a:t>
              </a:r>
            </a:p>
          </p:txBody>
        </p:sp>
        <p:sp>
          <p:nvSpPr>
            <p:cNvPr id="675" name="Line"/>
            <p:cNvSpPr/>
            <p:nvPr/>
          </p:nvSpPr>
          <p:spPr>
            <a:xfrm>
              <a:off x="1192208" y="164365"/>
              <a:ext cx="1396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76" name="Line"/>
            <p:cNvSpPr/>
            <p:nvPr/>
          </p:nvSpPr>
          <p:spPr>
            <a:xfrm>
              <a:off x="2284408" y="889130"/>
              <a:ext cx="1396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77" name="Square"/>
            <p:cNvSpPr/>
            <p:nvPr/>
          </p:nvSpPr>
          <p:spPr>
            <a:xfrm>
              <a:off x="2465486" y="851030"/>
              <a:ext cx="76202" cy="76202"/>
            </a:xfrm>
            <a:prstGeom prst="rect">
              <a:avLst/>
            </a:prstGeom>
            <a:solidFill>
              <a:srgbClr val="004100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78" name="Line"/>
            <p:cNvSpPr/>
            <p:nvPr/>
          </p:nvSpPr>
          <p:spPr>
            <a:xfrm>
              <a:off x="1351446" y="270254"/>
              <a:ext cx="5679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79" name="Line"/>
            <p:cNvSpPr/>
            <p:nvPr/>
          </p:nvSpPr>
          <p:spPr>
            <a:xfrm>
              <a:off x="1516546" y="511555"/>
              <a:ext cx="5679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80" name="Line"/>
            <p:cNvSpPr/>
            <p:nvPr/>
          </p:nvSpPr>
          <p:spPr>
            <a:xfrm>
              <a:off x="1694346" y="752855"/>
              <a:ext cx="5679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81" name="Line"/>
            <p:cNvSpPr/>
            <p:nvPr/>
          </p:nvSpPr>
          <p:spPr>
            <a:xfrm>
              <a:off x="1776203" y="268444"/>
              <a:ext cx="55281" cy="80681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82" name="Line"/>
            <p:cNvSpPr/>
            <p:nvPr/>
          </p:nvSpPr>
          <p:spPr>
            <a:xfrm>
              <a:off x="1941303" y="509745"/>
              <a:ext cx="55281" cy="80681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83" name="Line"/>
            <p:cNvSpPr/>
            <p:nvPr/>
          </p:nvSpPr>
          <p:spPr>
            <a:xfrm>
              <a:off x="2106403" y="751045"/>
              <a:ext cx="55281" cy="80681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724" name="Group"/>
          <p:cNvGrpSpPr/>
          <p:nvPr/>
        </p:nvGrpSpPr>
        <p:grpSpPr>
          <a:xfrm>
            <a:off x="10824110" y="9063717"/>
            <a:ext cx="2598579" cy="864389"/>
            <a:chOff x="0" y="0"/>
            <a:chExt cx="2598577" cy="864388"/>
          </a:xfrm>
        </p:grpSpPr>
        <p:sp>
          <p:nvSpPr>
            <p:cNvPr id="685" name="Line"/>
            <p:cNvSpPr/>
            <p:nvPr/>
          </p:nvSpPr>
          <p:spPr>
            <a:xfrm>
              <a:off x="1192208" y="275555"/>
              <a:ext cx="1396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86" name="func(    ,    )"/>
            <p:cNvSpPr txBox="1"/>
            <p:nvPr/>
          </p:nvSpPr>
          <p:spPr>
            <a:xfrm>
              <a:off x="1293593" y="152625"/>
              <a:ext cx="721712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func(    ,    )</a:t>
              </a:r>
            </a:p>
          </p:txBody>
        </p:sp>
        <p:sp>
          <p:nvSpPr>
            <p:cNvPr id="687" name="Square"/>
            <p:cNvSpPr/>
            <p:nvPr/>
          </p:nvSpPr>
          <p:spPr>
            <a:xfrm>
              <a:off x="1655122" y="270695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88" name="Square"/>
            <p:cNvSpPr/>
            <p:nvPr/>
          </p:nvSpPr>
          <p:spPr>
            <a:xfrm>
              <a:off x="1820222" y="270695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89" name="func(    ,    )"/>
            <p:cNvSpPr txBox="1"/>
            <p:nvPr/>
          </p:nvSpPr>
          <p:spPr>
            <a:xfrm>
              <a:off x="1460292" y="365037"/>
              <a:ext cx="721712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func(    ,    )</a:t>
              </a:r>
            </a:p>
          </p:txBody>
        </p:sp>
        <p:sp>
          <p:nvSpPr>
            <p:cNvPr id="690" name="Square"/>
            <p:cNvSpPr/>
            <p:nvPr/>
          </p:nvSpPr>
          <p:spPr>
            <a:xfrm>
              <a:off x="1821822" y="484270"/>
              <a:ext cx="76202" cy="76202"/>
            </a:xfrm>
            <a:prstGeom prst="rect">
              <a:avLst/>
            </a:prstGeom>
            <a:solidFill>
              <a:srgbClr val="78A7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91" name="c"/>
            <p:cNvSpPr txBox="1"/>
            <p:nvPr/>
          </p:nvSpPr>
          <p:spPr>
            <a:xfrm>
              <a:off x="1956366" y="349001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692" name="Square"/>
            <p:cNvSpPr/>
            <p:nvPr/>
          </p:nvSpPr>
          <p:spPr>
            <a:xfrm>
              <a:off x="1986922" y="483107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93" name="func(    ,    )"/>
            <p:cNvSpPr txBox="1"/>
            <p:nvPr/>
          </p:nvSpPr>
          <p:spPr>
            <a:xfrm>
              <a:off x="1626992" y="577448"/>
              <a:ext cx="721713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func(    ,    )</a:t>
              </a:r>
            </a:p>
          </p:txBody>
        </p:sp>
        <p:sp>
          <p:nvSpPr>
            <p:cNvPr id="694" name="Square"/>
            <p:cNvSpPr/>
            <p:nvPr/>
          </p:nvSpPr>
          <p:spPr>
            <a:xfrm>
              <a:off x="1988521" y="697845"/>
              <a:ext cx="76202" cy="76202"/>
            </a:xfrm>
            <a:prstGeom prst="rect">
              <a:avLst/>
            </a:prstGeom>
            <a:solidFill>
              <a:srgbClr val="4078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695" name="d"/>
            <p:cNvSpPr txBox="1"/>
            <p:nvPr/>
          </p:nvSpPr>
          <p:spPr>
            <a:xfrm>
              <a:off x="2123065" y="561412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d</a:t>
              </a:r>
            </a:p>
          </p:txBody>
        </p:sp>
        <p:sp>
          <p:nvSpPr>
            <p:cNvPr id="696" name="Square"/>
            <p:cNvSpPr/>
            <p:nvPr/>
          </p:nvSpPr>
          <p:spPr>
            <a:xfrm>
              <a:off x="2153621" y="695518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706" name="Group"/>
            <p:cNvGrpSpPr/>
            <p:nvPr/>
          </p:nvGrpSpPr>
          <p:grpSpPr>
            <a:xfrm>
              <a:off x="447554" y="189572"/>
              <a:ext cx="715925" cy="243647"/>
              <a:chOff x="0" y="0"/>
              <a:chExt cx="715924" cy="243646"/>
            </a:xfrm>
          </p:grpSpPr>
          <p:sp>
            <p:nvSpPr>
              <p:cNvPr id="697" name="Square"/>
              <p:cNvSpPr/>
              <p:nvPr/>
            </p:nvSpPr>
            <p:spPr>
              <a:xfrm>
                <a:off x="61467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98" name="Square"/>
              <p:cNvSpPr/>
              <p:nvPr/>
            </p:nvSpPr>
            <p:spPr>
              <a:xfrm>
                <a:off x="226567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699" name="Square"/>
              <p:cNvSpPr/>
              <p:nvPr/>
            </p:nvSpPr>
            <p:spPr>
              <a:xfrm>
                <a:off x="393268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0" name="Square"/>
              <p:cNvSpPr/>
              <p:nvPr/>
            </p:nvSpPr>
            <p:spPr>
              <a:xfrm>
                <a:off x="559967" y="12813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01" name="a"/>
              <p:cNvSpPr txBox="1"/>
              <p:nvPr/>
            </p:nvSpPr>
            <p:spPr>
              <a:xfrm>
                <a:off x="30911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702" name="b"/>
              <p:cNvSpPr txBox="1"/>
              <p:nvPr/>
            </p:nvSpPr>
            <p:spPr>
              <a:xfrm>
                <a:off x="196011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703" name="c"/>
              <p:cNvSpPr txBox="1"/>
              <p:nvPr/>
            </p:nvSpPr>
            <p:spPr>
              <a:xfrm>
                <a:off x="362712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704" name="d"/>
              <p:cNvSpPr txBox="1"/>
              <p:nvPr/>
            </p:nvSpPr>
            <p:spPr>
              <a:xfrm>
                <a:off x="529411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  <p:sp>
            <p:nvSpPr>
              <p:cNvPr id="705" name="Rounded Rectangle"/>
              <p:cNvSpPr/>
              <p:nvPr/>
            </p:nvSpPr>
            <p:spPr>
              <a:xfrm>
                <a:off x="0" y="4328"/>
                <a:ext cx="715925" cy="239319"/>
              </a:xfrm>
              <a:prstGeom prst="roundRect">
                <a:avLst>
                  <a:gd name="adj" fmla="val 29349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707" name="func +"/>
            <p:cNvSpPr txBox="1"/>
            <p:nvPr/>
          </p:nvSpPr>
          <p:spPr>
            <a:xfrm>
              <a:off x="0" y="165325"/>
              <a:ext cx="476120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>
                <a:defRPr sz="1100"/>
              </a:lvl1pPr>
            </a:lstStyle>
            <a:p>
              <a:r>
                <a:t>func +</a:t>
              </a:r>
            </a:p>
          </p:txBody>
        </p:sp>
        <p:sp>
          <p:nvSpPr>
            <p:cNvPr id="708" name="Square"/>
            <p:cNvSpPr/>
            <p:nvPr/>
          </p:nvSpPr>
          <p:spPr>
            <a:xfrm>
              <a:off x="2465487" y="695518"/>
              <a:ext cx="76202" cy="76202"/>
            </a:xfrm>
            <a:prstGeom prst="rect">
              <a:avLst/>
            </a:prstGeom>
            <a:solidFill>
              <a:srgbClr val="004100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09" name="Line"/>
            <p:cNvSpPr/>
            <p:nvPr/>
          </p:nvSpPr>
          <p:spPr>
            <a:xfrm>
              <a:off x="1351447" y="381443"/>
              <a:ext cx="5425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10" name="Line"/>
            <p:cNvSpPr/>
            <p:nvPr/>
          </p:nvSpPr>
          <p:spPr>
            <a:xfrm>
              <a:off x="1516547" y="597343"/>
              <a:ext cx="5425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11" name="Line"/>
            <p:cNvSpPr/>
            <p:nvPr/>
          </p:nvSpPr>
          <p:spPr>
            <a:xfrm>
              <a:off x="1776204" y="379633"/>
              <a:ext cx="55281" cy="8068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12" name="Line"/>
            <p:cNvSpPr/>
            <p:nvPr/>
          </p:nvSpPr>
          <p:spPr>
            <a:xfrm>
              <a:off x="1941304" y="595533"/>
              <a:ext cx="55281" cy="8068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13" name="Line"/>
            <p:cNvSpPr/>
            <p:nvPr/>
          </p:nvSpPr>
          <p:spPr>
            <a:xfrm>
              <a:off x="2297110" y="736575"/>
              <a:ext cx="888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14" name="Square"/>
            <p:cNvSpPr/>
            <p:nvPr/>
          </p:nvSpPr>
          <p:spPr>
            <a:xfrm>
              <a:off x="2465487" y="482575"/>
              <a:ext cx="76202" cy="76202"/>
            </a:xfrm>
            <a:prstGeom prst="rect">
              <a:avLst/>
            </a:prstGeom>
            <a:solidFill>
              <a:srgbClr val="4078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15" name="Line"/>
            <p:cNvSpPr/>
            <p:nvPr/>
          </p:nvSpPr>
          <p:spPr>
            <a:xfrm>
              <a:off x="2144709" y="522370"/>
              <a:ext cx="2412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16" name="Square"/>
            <p:cNvSpPr/>
            <p:nvPr/>
          </p:nvSpPr>
          <p:spPr>
            <a:xfrm>
              <a:off x="2465487" y="268370"/>
              <a:ext cx="76202" cy="76202"/>
            </a:xfrm>
            <a:prstGeom prst="rect">
              <a:avLst/>
            </a:prstGeom>
            <a:solidFill>
              <a:srgbClr val="78A7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17" name="Line"/>
            <p:cNvSpPr/>
            <p:nvPr/>
          </p:nvSpPr>
          <p:spPr>
            <a:xfrm>
              <a:off x="1979609" y="296095"/>
              <a:ext cx="4063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18" name="Square"/>
            <p:cNvSpPr/>
            <p:nvPr/>
          </p:nvSpPr>
          <p:spPr>
            <a:xfrm>
              <a:off x="2465487" y="58379"/>
              <a:ext cx="76202" cy="7620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19" name="Rounded Rectangle"/>
            <p:cNvSpPr/>
            <p:nvPr/>
          </p:nvSpPr>
          <p:spPr>
            <a:xfrm>
              <a:off x="2408598" y="0"/>
              <a:ext cx="189980" cy="853619"/>
            </a:xfrm>
            <a:prstGeom prst="roundRect">
              <a:avLst>
                <a:gd name="adj" fmla="val 36971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20" name="a"/>
            <p:cNvSpPr txBox="1"/>
            <p:nvPr/>
          </p:nvSpPr>
          <p:spPr>
            <a:xfrm>
              <a:off x="1624566" y="139396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721" name="b"/>
            <p:cNvSpPr txBox="1"/>
            <p:nvPr/>
          </p:nvSpPr>
          <p:spPr>
            <a:xfrm>
              <a:off x="1789666" y="139396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722" name="a"/>
            <p:cNvSpPr txBox="1"/>
            <p:nvPr/>
          </p:nvSpPr>
          <p:spPr>
            <a:xfrm>
              <a:off x="2186087" y="28511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723" name="Line"/>
            <p:cNvSpPr/>
            <p:nvPr/>
          </p:nvSpPr>
          <p:spPr>
            <a:xfrm>
              <a:off x="2297110" y="108177"/>
              <a:ext cx="88806" cy="2"/>
            </a:xfrm>
            <a:prstGeom prst="line">
              <a:avLst/>
            </a:prstGeom>
            <a:noFill/>
            <a:ln w="635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25" name="Reduce"/>
          <p:cNvSpPr txBox="1"/>
          <p:nvPr/>
        </p:nvSpPr>
        <p:spPr>
          <a:xfrm>
            <a:off x="7103032" y="7948762"/>
            <a:ext cx="992188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Reduce</a:t>
            </a:r>
          </a:p>
        </p:txBody>
      </p:sp>
      <p:sp>
        <p:nvSpPr>
          <p:cNvPr id="726" name="Line"/>
          <p:cNvSpPr/>
          <p:nvPr/>
        </p:nvSpPr>
        <p:spPr>
          <a:xfrm>
            <a:off x="7112011" y="7933825"/>
            <a:ext cx="6535253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27" name="List- Columns"/>
          <p:cNvSpPr txBox="1"/>
          <p:nvPr/>
        </p:nvSpPr>
        <p:spPr>
          <a:xfrm>
            <a:off x="10542396" y="1036379"/>
            <a:ext cx="1189673" cy="731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List-</a:t>
            </a:r>
            <a:br/>
            <a:r>
              <a:t>Columns</a:t>
            </a:r>
          </a:p>
        </p:txBody>
      </p:sp>
      <p:sp>
        <p:nvSpPr>
          <p:cNvPr id="728" name="WORK WITH LIST-COLUMNS"/>
          <p:cNvSpPr txBox="1"/>
          <p:nvPr/>
        </p:nvSpPr>
        <p:spPr>
          <a:xfrm>
            <a:off x="10542396" y="2995823"/>
            <a:ext cx="186766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WORK WITH LIST-COLUMNS</a:t>
            </a:r>
          </a:p>
        </p:txBody>
      </p:sp>
      <p:sp>
        <p:nvSpPr>
          <p:cNvPr id="729" name="List-columns are columns of a data frame where each element is a list or vector instead of an atomic value. Columns can also be lists of data frames. See tidyr for more about nested data and list columns."/>
          <p:cNvSpPr txBox="1"/>
          <p:nvPr/>
        </p:nvSpPr>
        <p:spPr>
          <a:xfrm>
            <a:off x="11478693" y="1902237"/>
            <a:ext cx="2172207" cy="105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defTabSz="566673">
              <a:lnSpc>
                <a:spcPct val="80000"/>
              </a:lnSpc>
              <a:spcBef>
                <a:spcPts val="400"/>
              </a:spcBef>
              <a:defRPr sz="1100"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List-columns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are columns of a data frame where each element is a list or vector instead of an atomic value. Columns can also be lists of data frames. See </a:t>
            </a:r>
            <a:r>
              <a:t>tidyr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for more about nested data and list columns.</a:t>
            </a:r>
          </a:p>
        </p:txBody>
      </p:sp>
      <p:graphicFrame>
        <p:nvGraphicFramePr>
          <p:cNvPr id="730" name="Table"/>
          <p:cNvGraphicFramePr/>
          <p:nvPr/>
        </p:nvGraphicFramePr>
        <p:xfrm>
          <a:off x="10542396" y="2101947"/>
          <a:ext cx="817856" cy="55880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311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Source Sans Pro Regular"/>
                        </a:rPr>
                        <a:t>max</a:t>
                      </a:r>
                    </a:p>
                  </a:txBody>
                  <a:tcPr marL="0" marR="0" marT="0" marB="0" anchor="ctr" horzOverflow="overflow">
                    <a:lnL>
                      <a:solidFill>
                        <a:srgbClr val="FFFFFF"/>
                      </a:solidFill>
                      <a:miter lim="400000"/>
                    </a:lnL>
                    <a:lnR>
                      <a:solidFill>
                        <a:srgbClr val="FFFFFF"/>
                      </a:solidFill>
                      <a:miter lim="400000"/>
                    </a:lnR>
                    <a:lnT>
                      <a:solidFill>
                        <a:srgbClr val="FFFFFF"/>
                      </a:solidFill>
                      <a:miter lim="400000"/>
                    </a:lnT>
                    <a:lnB>
                      <a:solidFill>
                        <a:srgbClr val="FFFFFF"/>
                      </a:solidFill>
                      <a:miter lim="400000"/>
                    </a:lnB>
                    <a:solidFill>
                      <a:srgbClr val="7979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9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Source Sans Pro Regular"/>
                        </a:rPr>
                        <a:t>seq</a:t>
                      </a:r>
                    </a:p>
                  </a:txBody>
                  <a:tcPr marL="0" marR="0" marT="0" marB="0" anchor="ctr" horzOverflow="overflow">
                    <a:lnL>
                      <a:solidFill>
                        <a:srgbClr val="FFFFFF"/>
                      </a:solidFill>
                      <a:miter lim="400000"/>
                    </a:lnL>
                    <a:lnR>
                      <a:solidFill>
                        <a:srgbClr val="FFFFFF"/>
                      </a:solidFill>
                      <a:miter lim="400000"/>
                    </a:lnR>
                    <a:lnT>
                      <a:solidFill>
                        <a:srgbClr val="FFFFFF"/>
                      </a:solidFill>
                      <a:miter lim="400000"/>
                    </a:lnT>
                    <a:lnB>
                      <a:solidFill>
                        <a:srgbClr val="FFFFFF"/>
                      </a:solidFill>
                      <a:miter lim="400000"/>
                    </a:lnB>
                    <a:solidFill>
                      <a:srgbClr val="4E79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sym typeface="Source Sans Pro Regular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T>
                      <a:solidFill>
                        <a:srgbClr val="FFFFFF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sym typeface="Source Sans Pro Regular"/>
                        </a:rPr>
                        <a:t>&lt;int [3]&gt;</a:t>
                      </a:r>
                    </a:p>
                  </a:txBody>
                  <a:tcPr marL="0" marR="0" marT="0" marB="0" anchor="ctr" horzOverflow="overflow">
                    <a:lnT>
                      <a:solidFill>
                        <a:srgbClr val="FFFFFF"/>
                      </a:solidFill>
                      <a:miter lim="400000"/>
                    </a:lnT>
                    <a:solidFill>
                      <a:srgbClr val="B2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sym typeface="Source Sans Pro Regular"/>
                        </a:rPr>
                        <a:t>4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sym typeface="Source Sans Pro Regular"/>
                        </a:rPr>
                        <a:t>&lt;int [4]&gt;</a:t>
                      </a:r>
                    </a:p>
                  </a:txBody>
                  <a:tcPr marL="0" marR="0" marT="0" marB="0" anchor="ctr" horzOverflow="overflow">
                    <a:solidFill>
                      <a:srgbClr val="B2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sym typeface="Source Sans Pro Regular"/>
                        </a:rPr>
                        <a:t>5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sym typeface="Source Sans Pro Regular"/>
                        </a:rPr>
                        <a:t>&lt;int [5]&gt;</a:t>
                      </a:r>
                    </a:p>
                  </a:txBody>
                  <a:tcPr marL="0" marR="0" marT="0" marB="0" anchor="ctr" horzOverflow="overflow">
                    <a:solidFill>
                      <a:srgbClr val="B2D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31" name="Manipulate list-columns like any other kind of column, using dplyr functions like mutate() and transmute(). Because each element is a list, use map functions within a column function to manipulate each element."/>
          <p:cNvSpPr txBox="1"/>
          <p:nvPr/>
        </p:nvSpPr>
        <p:spPr>
          <a:xfrm>
            <a:off x="10542395" y="3212578"/>
            <a:ext cx="3131859" cy="927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>
                <a:solidFill>
                  <a:srgbClr val="000000"/>
                </a:solidFill>
              </a:defRPr>
            </a:pPr>
            <a:r>
              <a:t>Manipulate list-columns like any other kind of column, using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dplyr</a:t>
            </a:r>
            <a:r>
              <a:t> functions like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mutate()</a:t>
            </a:r>
            <a:r>
              <a:t> and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transmute()</a:t>
            </a:r>
            <a:r>
              <a:t>. Because each element is a list, use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map functions</a:t>
            </a:r>
            <a:r>
              <a:t> within a column function to manipulate each element.</a:t>
            </a:r>
          </a:p>
        </p:txBody>
      </p:sp>
      <p:sp>
        <p:nvSpPr>
          <p:cNvPr id="732" name="Work with Lists"/>
          <p:cNvSpPr txBox="1"/>
          <p:nvPr/>
        </p:nvSpPr>
        <p:spPr>
          <a:xfrm>
            <a:off x="315976" y="599123"/>
            <a:ext cx="201104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Work with Lists</a:t>
            </a:r>
          </a:p>
        </p:txBody>
      </p:sp>
      <p:grpSp>
        <p:nvGrpSpPr>
          <p:cNvPr id="754" name="Group"/>
          <p:cNvGrpSpPr/>
          <p:nvPr/>
        </p:nvGrpSpPr>
        <p:grpSpPr>
          <a:xfrm>
            <a:off x="443199" y="8916937"/>
            <a:ext cx="729698" cy="532530"/>
            <a:chOff x="0" y="-1"/>
            <a:chExt cx="729696" cy="532529"/>
          </a:xfrm>
        </p:grpSpPr>
        <p:grpSp>
          <p:nvGrpSpPr>
            <p:cNvPr id="751" name="Group"/>
            <p:cNvGrpSpPr/>
            <p:nvPr/>
          </p:nvGrpSpPr>
          <p:grpSpPr>
            <a:xfrm>
              <a:off x="-1" y="-2"/>
              <a:ext cx="445042" cy="532531"/>
              <a:chOff x="0" y="0"/>
              <a:chExt cx="445040" cy="532529"/>
            </a:xfrm>
          </p:grpSpPr>
          <p:sp>
            <p:nvSpPr>
              <p:cNvPr id="733" name="Rounded Rectangle"/>
              <p:cNvSpPr/>
              <p:nvPr/>
            </p:nvSpPr>
            <p:spPr>
              <a:xfrm>
                <a:off x="-1" y="17016"/>
                <a:ext cx="445042" cy="515514"/>
              </a:xfrm>
              <a:prstGeom prst="roundRect">
                <a:avLst>
                  <a:gd name="adj" fmla="val 1007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34" name="a"/>
              <p:cNvSpPr txBox="1"/>
              <p:nvPr/>
            </p:nvSpPr>
            <p:spPr>
              <a:xfrm>
                <a:off x="12969" y="129418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735" name="b"/>
              <p:cNvSpPr txBox="1"/>
              <p:nvPr/>
            </p:nvSpPr>
            <p:spPr>
              <a:xfrm>
                <a:off x="12969" y="257176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736" name="c"/>
              <p:cNvSpPr txBox="1"/>
              <p:nvPr/>
            </p:nvSpPr>
            <p:spPr>
              <a:xfrm>
                <a:off x="12969" y="37223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grpSp>
            <p:nvGrpSpPr>
              <p:cNvPr id="739" name="Group"/>
              <p:cNvGrpSpPr/>
              <p:nvPr/>
            </p:nvGrpSpPr>
            <p:grpSpPr>
              <a:xfrm>
                <a:off x="127269" y="288547"/>
                <a:ext cx="168302" cy="76960"/>
                <a:chOff x="0" y="0"/>
                <a:chExt cx="168300" cy="76959"/>
              </a:xfrm>
            </p:grpSpPr>
            <p:sp>
              <p:nvSpPr>
                <p:cNvPr id="737" name="Square"/>
                <p:cNvSpPr/>
                <p:nvPr/>
              </p:nvSpPr>
              <p:spPr>
                <a:xfrm>
                  <a:off x="0" y="756"/>
                  <a:ext cx="76200" cy="7620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69" tIns="54569" rIns="54569" bIns="54569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  <p:sp>
              <p:nvSpPr>
                <p:cNvPr id="738" name="Square"/>
                <p:cNvSpPr/>
                <p:nvPr/>
              </p:nvSpPr>
              <p:spPr>
                <a:xfrm>
                  <a:off x="92099" y="-1"/>
                  <a:ext cx="76202" cy="76203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69" tIns="54569" rIns="54569" bIns="54569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</p:grpSp>
          <p:sp>
            <p:nvSpPr>
              <p:cNvPr id="740" name="Square"/>
              <p:cNvSpPr/>
              <p:nvPr/>
            </p:nvSpPr>
            <p:spPr>
              <a:xfrm>
                <a:off x="127269" y="417061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pSp>
            <p:nvGrpSpPr>
              <p:cNvPr id="744" name="Group"/>
              <p:cNvGrpSpPr/>
              <p:nvPr/>
            </p:nvGrpSpPr>
            <p:grpSpPr>
              <a:xfrm>
                <a:off x="127269" y="161168"/>
                <a:ext cx="260401" cy="76959"/>
                <a:chOff x="0" y="0"/>
                <a:chExt cx="260400" cy="76958"/>
              </a:xfrm>
            </p:grpSpPr>
            <p:sp>
              <p:nvSpPr>
                <p:cNvPr id="741" name="Square"/>
                <p:cNvSpPr/>
                <p:nvPr/>
              </p:nvSpPr>
              <p:spPr>
                <a:xfrm>
                  <a:off x="-1" y="756"/>
                  <a:ext cx="76201" cy="76203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69" tIns="54569" rIns="54569" bIns="54569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  <p:sp>
              <p:nvSpPr>
                <p:cNvPr id="742" name="Square"/>
                <p:cNvSpPr/>
                <p:nvPr/>
              </p:nvSpPr>
              <p:spPr>
                <a:xfrm>
                  <a:off x="92099" y="0"/>
                  <a:ext cx="76202" cy="76202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69" tIns="54569" rIns="54569" bIns="54569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  <p:sp>
              <p:nvSpPr>
                <p:cNvPr id="743" name="Square"/>
                <p:cNvSpPr/>
                <p:nvPr/>
              </p:nvSpPr>
              <p:spPr>
                <a:xfrm>
                  <a:off x="184199" y="0"/>
                  <a:ext cx="76202" cy="76202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69" tIns="54569" rIns="54569" bIns="54569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</p:grpSp>
          <p:sp>
            <p:nvSpPr>
              <p:cNvPr id="745" name="x"/>
              <p:cNvSpPr txBox="1"/>
              <p:nvPr/>
            </p:nvSpPr>
            <p:spPr>
              <a:xfrm>
                <a:off x="93919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x</a:t>
                </a:r>
              </a:p>
            </p:txBody>
          </p:sp>
          <p:sp>
            <p:nvSpPr>
              <p:cNvPr id="746" name="y"/>
              <p:cNvSpPr txBox="1"/>
              <p:nvPr/>
            </p:nvSpPr>
            <p:spPr>
              <a:xfrm>
                <a:off x="186018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y</a:t>
                </a:r>
              </a:p>
            </p:txBody>
          </p:sp>
          <p:sp>
            <p:nvSpPr>
              <p:cNvPr id="747" name="z"/>
              <p:cNvSpPr txBox="1"/>
              <p:nvPr/>
            </p:nvSpPr>
            <p:spPr>
              <a:xfrm>
                <a:off x="284444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z</a:t>
                </a:r>
              </a:p>
            </p:txBody>
          </p:sp>
          <p:sp>
            <p:nvSpPr>
              <p:cNvPr id="748" name="Rounded Rectangle"/>
              <p:cNvSpPr/>
              <p:nvPr/>
            </p:nvSpPr>
            <p:spPr>
              <a:xfrm>
                <a:off x="20649" y="145293"/>
                <a:ext cx="406941" cy="107953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49" name="Rounded Rectangle"/>
              <p:cNvSpPr/>
              <p:nvPr/>
            </p:nvSpPr>
            <p:spPr>
              <a:xfrm>
                <a:off x="17450" y="273051"/>
                <a:ext cx="406941" cy="107952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50" name="Rounded Rectangle"/>
              <p:cNvSpPr/>
              <p:nvPr/>
            </p:nvSpPr>
            <p:spPr>
              <a:xfrm>
                <a:off x="17450" y="400808"/>
                <a:ext cx="406941" cy="107952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752" name="Line"/>
            <p:cNvSpPr/>
            <p:nvPr/>
          </p:nvSpPr>
          <p:spPr>
            <a:xfrm>
              <a:off x="481317" y="110368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53" name="2"/>
            <p:cNvSpPr txBox="1"/>
            <p:nvPr/>
          </p:nvSpPr>
          <p:spPr>
            <a:xfrm>
              <a:off x="602695" y="36643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2</a:t>
              </a:r>
            </a:p>
          </p:txBody>
        </p:sp>
      </p:grpSp>
      <p:grpSp>
        <p:nvGrpSpPr>
          <p:cNvPr id="761" name="Group"/>
          <p:cNvGrpSpPr/>
          <p:nvPr/>
        </p:nvGrpSpPr>
        <p:grpSpPr>
          <a:xfrm>
            <a:off x="443199" y="6125748"/>
            <a:ext cx="802443" cy="436404"/>
            <a:chOff x="0" y="0"/>
            <a:chExt cx="802441" cy="436402"/>
          </a:xfrm>
        </p:grpSpPr>
        <p:sp>
          <p:nvSpPr>
            <p:cNvPr id="755" name="Rounded Rectangle"/>
            <p:cNvSpPr/>
            <p:nvPr/>
          </p:nvSpPr>
          <p:spPr>
            <a:xfrm>
              <a:off x="0" y="0"/>
              <a:ext cx="279940" cy="436403"/>
            </a:xfrm>
            <a:prstGeom prst="roundRect">
              <a:avLst>
                <a:gd name="adj" fmla="val 250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56" name="Group"/>
            <p:cNvSpPr/>
            <p:nvPr/>
          </p:nvSpPr>
          <p:spPr>
            <a:xfrm>
              <a:off x="269" y="91078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757" name="Group"/>
            <p:cNvSpPr/>
            <p:nvPr/>
          </p:nvSpPr>
          <p:spPr>
            <a:xfrm>
              <a:off x="269" y="218836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758" name="Group"/>
            <p:cNvSpPr/>
            <p:nvPr/>
          </p:nvSpPr>
          <p:spPr>
            <a:xfrm>
              <a:off x="269" y="346593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759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60" name="FALSE"/>
            <p:cNvSpPr/>
            <p:nvPr/>
          </p:nvSpPr>
          <p:spPr>
            <a:xfrm>
              <a:off x="495569" y="77742"/>
              <a:ext cx="30687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spcBef>
                  <a:spcPts val="0"/>
                </a:spcBef>
                <a:defRPr sz="700"/>
              </a:lvl1pPr>
            </a:lstStyle>
            <a:p>
              <a:r>
                <a:t>FALSE</a:t>
              </a:r>
            </a:p>
          </p:txBody>
        </p:sp>
      </p:grpSp>
      <p:grpSp>
        <p:nvGrpSpPr>
          <p:cNvPr id="768" name="Group"/>
          <p:cNvGrpSpPr/>
          <p:nvPr/>
        </p:nvGrpSpPr>
        <p:grpSpPr>
          <a:xfrm>
            <a:off x="443199" y="8229443"/>
            <a:ext cx="802443" cy="436404"/>
            <a:chOff x="0" y="0"/>
            <a:chExt cx="802441" cy="436402"/>
          </a:xfrm>
        </p:grpSpPr>
        <p:sp>
          <p:nvSpPr>
            <p:cNvPr id="762" name="Rounded Rectangle"/>
            <p:cNvSpPr/>
            <p:nvPr/>
          </p:nvSpPr>
          <p:spPr>
            <a:xfrm>
              <a:off x="0" y="0"/>
              <a:ext cx="279940" cy="436403"/>
            </a:xfrm>
            <a:prstGeom prst="roundRect">
              <a:avLst>
                <a:gd name="adj" fmla="val 250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63" name="Group"/>
            <p:cNvSpPr/>
            <p:nvPr/>
          </p:nvSpPr>
          <p:spPr>
            <a:xfrm>
              <a:off x="269" y="91078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764" name="Group"/>
            <p:cNvSpPr/>
            <p:nvPr/>
          </p:nvSpPr>
          <p:spPr>
            <a:xfrm>
              <a:off x="269" y="218836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765" name="Group"/>
            <p:cNvSpPr/>
            <p:nvPr/>
          </p:nvSpPr>
          <p:spPr>
            <a:xfrm>
              <a:off x="269" y="346593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766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67" name="TRUE"/>
            <p:cNvSpPr/>
            <p:nvPr/>
          </p:nvSpPr>
          <p:spPr>
            <a:xfrm>
              <a:off x="495569" y="77742"/>
              <a:ext cx="30687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spcBef>
                  <a:spcPts val="0"/>
                </a:spcBef>
                <a:defRPr sz="700"/>
              </a:lvl1pPr>
            </a:lstStyle>
            <a:p>
              <a:r>
                <a:rPr dirty="0"/>
                <a:t>TRUE</a:t>
              </a:r>
            </a:p>
          </p:txBody>
        </p:sp>
      </p:grpSp>
      <p:grpSp>
        <p:nvGrpSpPr>
          <p:cNvPr id="775" name="Group"/>
          <p:cNvGrpSpPr/>
          <p:nvPr/>
        </p:nvGrpSpPr>
        <p:grpSpPr>
          <a:xfrm>
            <a:off x="443199" y="6810504"/>
            <a:ext cx="802443" cy="436404"/>
            <a:chOff x="0" y="0"/>
            <a:chExt cx="802441" cy="436402"/>
          </a:xfrm>
        </p:grpSpPr>
        <p:sp>
          <p:nvSpPr>
            <p:cNvPr id="769" name="Rounded Rectangle"/>
            <p:cNvSpPr/>
            <p:nvPr/>
          </p:nvSpPr>
          <p:spPr>
            <a:xfrm>
              <a:off x="0" y="0"/>
              <a:ext cx="279940" cy="436403"/>
            </a:xfrm>
            <a:prstGeom prst="roundRect">
              <a:avLst>
                <a:gd name="adj" fmla="val 250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70" name="Group"/>
            <p:cNvSpPr/>
            <p:nvPr/>
          </p:nvSpPr>
          <p:spPr>
            <a:xfrm>
              <a:off x="269" y="91078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771" name="Group"/>
            <p:cNvSpPr/>
            <p:nvPr/>
          </p:nvSpPr>
          <p:spPr>
            <a:xfrm>
              <a:off x="269" y="218836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772" name="Group"/>
            <p:cNvSpPr/>
            <p:nvPr/>
          </p:nvSpPr>
          <p:spPr>
            <a:xfrm>
              <a:off x="269" y="346593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773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74" name="TRUE"/>
            <p:cNvSpPr/>
            <p:nvPr/>
          </p:nvSpPr>
          <p:spPr>
            <a:xfrm>
              <a:off x="495569" y="77742"/>
              <a:ext cx="30687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spcBef>
                  <a:spcPts val="0"/>
                </a:spcBef>
                <a:defRPr sz="700"/>
              </a:lvl1pPr>
            </a:lstStyle>
            <a:p>
              <a:r>
                <a:t>TRUE</a:t>
              </a:r>
            </a:p>
          </p:txBody>
        </p:sp>
      </p:grpSp>
      <p:grpSp>
        <p:nvGrpSpPr>
          <p:cNvPr id="782" name="Group"/>
          <p:cNvGrpSpPr/>
          <p:nvPr/>
        </p:nvGrpSpPr>
        <p:grpSpPr>
          <a:xfrm>
            <a:off x="443199" y="5160907"/>
            <a:ext cx="622573" cy="436403"/>
            <a:chOff x="0" y="0"/>
            <a:chExt cx="622571" cy="436401"/>
          </a:xfrm>
        </p:grpSpPr>
        <p:sp>
          <p:nvSpPr>
            <p:cNvPr id="776" name="Rounded Rectangle"/>
            <p:cNvSpPr/>
            <p:nvPr/>
          </p:nvSpPr>
          <p:spPr>
            <a:xfrm>
              <a:off x="0" y="0"/>
              <a:ext cx="279940" cy="436402"/>
            </a:xfrm>
            <a:prstGeom prst="roundRect">
              <a:avLst>
                <a:gd name="adj" fmla="val 250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77" name="Group"/>
            <p:cNvSpPr/>
            <p:nvPr/>
          </p:nvSpPr>
          <p:spPr>
            <a:xfrm>
              <a:off x="268" y="90443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778" name="Group"/>
            <p:cNvSpPr/>
            <p:nvPr/>
          </p:nvSpPr>
          <p:spPr>
            <a:xfrm>
              <a:off x="268" y="218200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779" name="Group"/>
            <p:cNvSpPr/>
            <p:nvPr/>
          </p:nvSpPr>
          <p:spPr>
            <a:xfrm>
              <a:off x="268" y="345957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780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81" name="3"/>
            <p:cNvSpPr txBox="1"/>
            <p:nvPr/>
          </p:nvSpPr>
          <p:spPr>
            <a:xfrm>
              <a:off x="495570" y="20593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3</a:t>
              </a:r>
            </a:p>
          </p:txBody>
        </p:sp>
      </p:grpSp>
      <p:grpSp>
        <p:nvGrpSpPr>
          <p:cNvPr id="789" name="Group"/>
          <p:cNvGrpSpPr/>
          <p:nvPr/>
        </p:nvGrpSpPr>
        <p:grpSpPr>
          <a:xfrm>
            <a:off x="443199" y="7532330"/>
            <a:ext cx="802443" cy="436404"/>
            <a:chOff x="0" y="0"/>
            <a:chExt cx="802441" cy="436402"/>
          </a:xfrm>
        </p:grpSpPr>
        <p:sp>
          <p:nvSpPr>
            <p:cNvPr id="783" name="Rounded Rectangle"/>
            <p:cNvSpPr/>
            <p:nvPr/>
          </p:nvSpPr>
          <p:spPr>
            <a:xfrm>
              <a:off x="0" y="0"/>
              <a:ext cx="279940" cy="436403"/>
            </a:xfrm>
            <a:prstGeom prst="roundRect">
              <a:avLst>
                <a:gd name="adj" fmla="val 250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784" name="Group"/>
            <p:cNvSpPr/>
            <p:nvPr/>
          </p:nvSpPr>
          <p:spPr>
            <a:xfrm>
              <a:off x="269" y="91078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785" name="Group"/>
            <p:cNvSpPr/>
            <p:nvPr/>
          </p:nvSpPr>
          <p:spPr>
            <a:xfrm>
              <a:off x="269" y="218836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786" name="Group"/>
            <p:cNvSpPr/>
            <p:nvPr/>
          </p:nvSpPr>
          <p:spPr>
            <a:xfrm>
              <a:off x="269" y="346593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787" name="Line"/>
            <p:cNvSpPr/>
            <p:nvPr/>
          </p:nvSpPr>
          <p:spPr>
            <a:xfrm>
              <a:off x="324167" y="91200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88" name="TRUE"/>
            <p:cNvSpPr/>
            <p:nvPr/>
          </p:nvSpPr>
          <p:spPr>
            <a:xfrm>
              <a:off x="495569" y="77742"/>
              <a:ext cx="30687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spcBef>
                  <a:spcPts val="0"/>
                </a:spcBef>
                <a:defRPr sz="700"/>
              </a:lvl1pPr>
            </a:lstStyle>
            <a:p>
              <a:r>
                <a:t>TRUE</a:t>
              </a:r>
            </a:p>
          </p:txBody>
        </p:sp>
      </p:grpSp>
      <p:sp>
        <p:nvSpPr>
          <p:cNvPr id="790" name="Line"/>
          <p:cNvSpPr/>
          <p:nvPr/>
        </p:nvSpPr>
        <p:spPr>
          <a:xfrm>
            <a:off x="10551376" y="1020416"/>
            <a:ext cx="1154569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91" name="append(x, values, after = length(x)) Add values to end of list.  append(x, list(d = 1))…"/>
          <p:cNvSpPr txBox="1"/>
          <p:nvPr/>
        </p:nvSpPr>
        <p:spPr>
          <a:xfrm>
            <a:off x="8217534" y="5512287"/>
            <a:ext cx="2029629" cy="2410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append(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x, values, after = length(x)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Add values to end of list.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append(x, list(d = 1))</a:t>
            </a:r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prepend(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x, values, before = 1</a:t>
            </a:r>
            <a:r>
              <a:t>) 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Add values to start of list.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prepend(x, list(d = 1))</a:t>
            </a:r>
            <a:endParaRPr i="1"/>
          </a:p>
          <a:p>
            <a:pPr>
              <a:lnSpc>
                <a:spcPct val="80000"/>
              </a:lnSpc>
              <a:spcBef>
                <a:spcPts val="2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splice(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…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Combine objects into a list, storing S3 objects as sub-lists.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splice(x, y, "foo")</a:t>
            </a:r>
          </a:p>
        </p:txBody>
      </p:sp>
      <p:grpSp>
        <p:nvGrpSpPr>
          <p:cNvPr id="808" name="Group"/>
          <p:cNvGrpSpPr/>
          <p:nvPr/>
        </p:nvGrpSpPr>
        <p:grpSpPr>
          <a:xfrm>
            <a:off x="7246388" y="5555131"/>
            <a:ext cx="777250" cy="448751"/>
            <a:chOff x="0" y="0"/>
            <a:chExt cx="777249" cy="448750"/>
          </a:xfrm>
        </p:grpSpPr>
        <p:grpSp>
          <p:nvGrpSpPr>
            <p:cNvPr id="795" name="Group"/>
            <p:cNvGrpSpPr/>
            <p:nvPr/>
          </p:nvGrpSpPr>
          <p:grpSpPr>
            <a:xfrm>
              <a:off x="-1" y="0"/>
              <a:ext cx="152186" cy="245550"/>
              <a:chOff x="0" y="0"/>
              <a:chExt cx="152184" cy="245549"/>
            </a:xfrm>
          </p:grpSpPr>
          <p:sp>
            <p:nvSpPr>
              <p:cNvPr id="792" name="Rounded Rectangle"/>
              <p:cNvSpPr/>
              <p:nvPr/>
            </p:nvSpPr>
            <p:spPr>
              <a:xfrm>
                <a:off x="0" y="0"/>
                <a:ext cx="152185" cy="245550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93" name="Square"/>
              <p:cNvSpPr/>
              <p:nvPr/>
            </p:nvSpPr>
            <p:spPr>
              <a:xfrm rot="16200000">
                <a:off x="37991" y="131316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94" name="Square"/>
              <p:cNvSpPr/>
              <p:nvPr/>
            </p:nvSpPr>
            <p:spPr>
              <a:xfrm rot="16200000">
                <a:off x="37991" y="39643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799" name="Group"/>
            <p:cNvGrpSpPr/>
            <p:nvPr/>
          </p:nvGrpSpPr>
          <p:grpSpPr>
            <a:xfrm>
              <a:off x="278964" y="0"/>
              <a:ext cx="152186" cy="245550"/>
              <a:chOff x="0" y="0"/>
              <a:chExt cx="152185" cy="245549"/>
            </a:xfrm>
          </p:grpSpPr>
          <p:sp>
            <p:nvSpPr>
              <p:cNvPr id="796" name="Rounded Rectangle"/>
              <p:cNvSpPr/>
              <p:nvPr/>
            </p:nvSpPr>
            <p:spPr>
              <a:xfrm>
                <a:off x="-1" y="0"/>
                <a:ext cx="152187" cy="245550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97" name="Square"/>
              <p:cNvSpPr/>
              <p:nvPr/>
            </p:nvSpPr>
            <p:spPr>
              <a:xfrm rot="16200000">
                <a:off x="37992" y="131316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798" name="Square"/>
              <p:cNvSpPr/>
              <p:nvPr/>
            </p:nvSpPr>
            <p:spPr>
              <a:xfrm rot="16200000">
                <a:off x="37992" y="39643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805" name="Group"/>
            <p:cNvGrpSpPr/>
            <p:nvPr/>
          </p:nvGrpSpPr>
          <p:grpSpPr>
            <a:xfrm>
              <a:off x="625063" y="-1"/>
              <a:ext cx="152187" cy="448752"/>
              <a:chOff x="0" y="0"/>
              <a:chExt cx="152185" cy="448750"/>
            </a:xfrm>
          </p:grpSpPr>
          <p:sp>
            <p:nvSpPr>
              <p:cNvPr id="800" name="Rounded Rectangle"/>
              <p:cNvSpPr/>
              <p:nvPr/>
            </p:nvSpPr>
            <p:spPr>
              <a:xfrm>
                <a:off x="-1" y="-1"/>
                <a:ext cx="152187" cy="448752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01" name="Square"/>
              <p:cNvSpPr/>
              <p:nvPr/>
            </p:nvSpPr>
            <p:spPr>
              <a:xfrm rot="16200000">
                <a:off x="37992" y="314661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02" name="Square"/>
              <p:cNvSpPr/>
              <p:nvPr/>
            </p:nvSpPr>
            <p:spPr>
              <a:xfrm rot="16200000">
                <a:off x="37992" y="222988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03" name="Square"/>
              <p:cNvSpPr/>
              <p:nvPr/>
            </p:nvSpPr>
            <p:spPr>
              <a:xfrm rot="16200000">
                <a:off x="37992" y="131315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04" name="Square"/>
              <p:cNvSpPr/>
              <p:nvPr/>
            </p:nvSpPr>
            <p:spPr>
              <a:xfrm rot="16200000">
                <a:off x="37992" y="39643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806" name="+"/>
            <p:cNvSpPr txBox="1"/>
            <p:nvPr/>
          </p:nvSpPr>
          <p:spPr>
            <a:xfrm>
              <a:off x="152291" y="27523"/>
              <a:ext cx="1270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>
                  <a:latin typeface="Source Sans Pro Bold"/>
                  <a:ea typeface="Source Sans Pro Bold"/>
                  <a:cs typeface="Source Sans Pro Bold"/>
                  <a:sym typeface="Source Sans Pro Bold"/>
                </a:defRPr>
              </a:lvl1pPr>
            </a:lstStyle>
            <a:p>
              <a:r>
                <a:t>+</a:t>
              </a:r>
            </a:p>
          </p:txBody>
        </p:sp>
        <p:sp>
          <p:nvSpPr>
            <p:cNvPr id="807" name="Line"/>
            <p:cNvSpPr/>
            <p:nvPr/>
          </p:nvSpPr>
          <p:spPr>
            <a:xfrm>
              <a:off x="463488" y="122773"/>
              <a:ext cx="1396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25" name="Group"/>
          <p:cNvGrpSpPr/>
          <p:nvPr/>
        </p:nvGrpSpPr>
        <p:grpSpPr>
          <a:xfrm>
            <a:off x="7246388" y="6388772"/>
            <a:ext cx="777250" cy="448751"/>
            <a:chOff x="0" y="0"/>
            <a:chExt cx="777249" cy="448750"/>
          </a:xfrm>
        </p:grpSpPr>
        <p:grpSp>
          <p:nvGrpSpPr>
            <p:cNvPr id="812" name="Group"/>
            <p:cNvGrpSpPr/>
            <p:nvPr/>
          </p:nvGrpSpPr>
          <p:grpSpPr>
            <a:xfrm>
              <a:off x="-1" y="0"/>
              <a:ext cx="152186" cy="245550"/>
              <a:chOff x="0" y="0"/>
              <a:chExt cx="152184" cy="245549"/>
            </a:xfrm>
          </p:grpSpPr>
          <p:sp>
            <p:nvSpPr>
              <p:cNvPr id="809" name="Rounded Rectangle"/>
              <p:cNvSpPr/>
              <p:nvPr/>
            </p:nvSpPr>
            <p:spPr>
              <a:xfrm>
                <a:off x="0" y="0"/>
                <a:ext cx="152185" cy="245550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10" name="Square"/>
              <p:cNvSpPr/>
              <p:nvPr/>
            </p:nvSpPr>
            <p:spPr>
              <a:xfrm rot="16200000">
                <a:off x="37991" y="131316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11" name="Square"/>
              <p:cNvSpPr/>
              <p:nvPr/>
            </p:nvSpPr>
            <p:spPr>
              <a:xfrm rot="16200000">
                <a:off x="37991" y="39643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816" name="Group"/>
            <p:cNvGrpSpPr/>
            <p:nvPr/>
          </p:nvGrpSpPr>
          <p:grpSpPr>
            <a:xfrm>
              <a:off x="278964" y="0"/>
              <a:ext cx="152186" cy="245550"/>
              <a:chOff x="0" y="0"/>
              <a:chExt cx="152185" cy="245549"/>
            </a:xfrm>
          </p:grpSpPr>
          <p:sp>
            <p:nvSpPr>
              <p:cNvPr id="813" name="Rounded Rectangle"/>
              <p:cNvSpPr/>
              <p:nvPr/>
            </p:nvSpPr>
            <p:spPr>
              <a:xfrm>
                <a:off x="-1" y="0"/>
                <a:ext cx="152187" cy="245550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14" name="Square"/>
              <p:cNvSpPr/>
              <p:nvPr/>
            </p:nvSpPr>
            <p:spPr>
              <a:xfrm rot="16200000">
                <a:off x="37992" y="131316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15" name="Square"/>
              <p:cNvSpPr/>
              <p:nvPr/>
            </p:nvSpPr>
            <p:spPr>
              <a:xfrm rot="16200000">
                <a:off x="37992" y="39643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822" name="Group"/>
            <p:cNvGrpSpPr/>
            <p:nvPr/>
          </p:nvGrpSpPr>
          <p:grpSpPr>
            <a:xfrm>
              <a:off x="625063" y="-1"/>
              <a:ext cx="152187" cy="448752"/>
              <a:chOff x="0" y="0"/>
              <a:chExt cx="152185" cy="448750"/>
            </a:xfrm>
          </p:grpSpPr>
          <p:sp>
            <p:nvSpPr>
              <p:cNvPr id="817" name="Rounded Rectangle"/>
              <p:cNvSpPr/>
              <p:nvPr/>
            </p:nvSpPr>
            <p:spPr>
              <a:xfrm>
                <a:off x="-1" y="-1"/>
                <a:ext cx="152187" cy="448752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18" name="Square"/>
              <p:cNvSpPr/>
              <p:nvPr/>
            </p:nvSpPr>
            <p:spPr>
              <a:xfrm rot="16200000">
                <a:off x="37992" y="314661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19" name="Square"/>
              <p:cNvSpPr/>
              <p:nvPr/>
            </p:nvSpPr>
            <p:spPr>
              <a:xfrm rot="16200000">
                <a:off x="37992" y="222988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20" name="Square"/>
              <p:cNvSpPr/>
              <p:nvPr/>
            </p:nvSpPr>
            <p:spPr>
              <a:xfrm rot="16200000">
                <a:off x="37992" y="131315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21" name="Square"/>
              <p:cNvSpPr/>
              <p:nvPr/>
            </p:nvSpPr>
            <p:spPr>
              <a:xfrm rot="16200000">
                <a:off x="37992" y="39643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823" name="+"/>
            <p:cNvSpPr txBox="1"/>
            <p:nvPr/>
          </p:nvSpPr>
          <p:spPr>
            <a:xfrm>
              <a:off x="152291" y="27523"/>
              <a:ext cx="1270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>
                  <a:latin typeface="Source Sans Pro Bold"/>
                  <a:ea typeface="Source Sans Pro Bold"/>
                  <a:cs typeface="Source Sans Pro Bold"/>
                  <a:sym typeface="Source Sans Pro Bold"/>
                </a:defRPr>
              </a:lvl1pPr>
            </a:lstStyle>
            <a:p>
              <a:r>
                <a:t>+</a:t>
              </a:r>
            </a:p>
          </p:txBody>
        </p:sp>
        <p:sp>
          <p:nvSpPr>
            <p:cNvPr id="824" name="Line"/>
            <p:cNvSpPr/>
            <p:nvPr/>
          </p:nvSpPr>
          <p:spPr>
            <a:xfrm>
              <a:off x="463488" y="122773"/>
              <a:ext cx="1396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45" name="Group"/>
          <p:cNvGrpSpPr/>
          <p:nvPr/>
        </p:nvGrpSpPr>
        <p:grpSpPr>
          <a:xfrm>
            <a:off x="7246388" y="7061413"/>
            <a:ext cx="777250" cy="524950"/>
            <a:chOff x="0" y="0"/>
            <a:chExt cx="777249" cy="524949"/>
          </a:xfrm>
        </p:grpSpPr>
        <p:grpSp>
          <p:nvGrpSpPr>
            <p:cNvPr id="829" name="Group"/>
            <p:cNvGrpSpPr/>
            <p:nvPr/>
          </p:nvGrpSpPr>
          <p:grpSpPr>
            <a:xfrm>
              <a:off x="-1" y="106"/>
              <a:ext cx="152186" cy="245550"/>
              <a:chOff x="0" y="0"/>
              <a:chExt cx="152184" cy="245549"/>
            </a:xfrm>
          </p:grpSpPr>
          <p:sp>
            <p:nvSpPr>
              <p:cNvPr id="826" name="Rounded Rectangle"/>
              <p:cNvSpPr/>
              <p:nvPr/>
            </p:nvSpPr>
            <p:spPr>
              <a:xfrm>
                <a:off x="0" y="0"/>
                <a:ext cx="152185" cy="245550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27" name="Square"/>
              <p:cNvSpPr/>
              <p:nvPr/>
            </p:nvSpPr>
            <p:spPr>
              <a:xfrm rot="16200000">
                <a:off x="37991" y="131317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28" name="Square"/>
              <p:cNvSpPr/>
              <p:nvPr/>
            </p:nvSpPr>
            <p:spPr>
              <a:xfrm rot="16200000">
                <a:off x="37991" y="39644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833" name="Group"/>
            <p:cNvGrpSpPr/>
            <p:nvPr/>
          </p:nvGrpSpPr>
          <p:grpSpPr>
            <a:xfrm>
              <a:off x="278964" y="106"/>
              <a:ext cx="152186" cy="245550"/>
              <a:chOff x="0" y="0"/>
              <a:chExt cx="152185" cy="245549"/>
            </a:xfrm>
          </p:grpSpPr>
          <p:sp>
            <p:nvSpPr>
              <p:cNvPr id="830" name="Rounded Rectangle"/>
              <p:cNvSpPr/>
              <p:nvPr/>
            </p:nvSpPr>
            <p:spPr>
              <a:xfrm>
                <a:off x="-1" y="0"/>
                <a:ext cx="152187" cy="245550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31" name="Square"/>
              <p:cNvSpPr/>
              <p:nvPr/>
            </p:nvSpPr>
            <p:spPr>
              <a:xfrm rot="16200000">
                <a:off x="37992" y="131316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32" name="Square"/>
              <p:cNvSpPr/>
              <p:nvPr/>
            </p:nvSpPr>
            <p:spPr>
              <a:xfrm rot="16200000">
                <a:off x="37992" y="39643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834" name="+"/>
            <p:cNvSpPr txBox="1"/>
            <p:nvPr/>
          </p:nvSpPr>
          <p:spPr>
            <a:xfrm>
              <a:off x="152291" y="27630"/>
              <a:ext cx="1270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>
                  <a:latin typeface="Source Sans Pro Bold"/>
                  <a:ea typeface="Source Sans Pro Bold"/>
                  <a:cs typeface="Source Sans Pro Bold"/>
                  <a:sym typeface="Source Sans Pro Bold"/>
                </a:defRPr>
              </a:lvl1pPr>
            </a:lstStyle>
            <a:p>
              <a:r>
                <a:t>+</a:t>
              </a:r>
            </a:p>
          </p:txBody>
        </p:sp>
        <p:grpSp>
          <p:nvGrpSpPr>
            <p:cNvPr id="841" name="Group"/>
            <p:cNvGrpSpPr/>
            <p:nvPr/>
          </p:nvGrpSpPr>
          <p:grpSpPr>
            <a:xfrm>
              <a:off x="625063" y="-1"/>
              <a:ext cx="152187" cy="524950"/>
              <a:chOff x="0" y="0"/>
              <a:chExt cx="152185" cy="524949"/>
            </a:xfrm>
          </p:grpSpPr>
          <p:sp>
            <p:nvSpPr>
              <p:cNvPr id="835" name="Rounded Rectangle"/>
              <p:cNvSpPr/>
              <p:nvPr/>
            </p:nvSpPr>
            <p:spPr>
              <a:xfrm>
                <a:off x="-1" y="-1"/>
                <a:ext cx="152187" cy="524951"/>
              </a:xfrm>
              <a:prstGeom prst="roundRect">
                <a:avLst>
                  <a:gd name="adj" fmla="val 36665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36" name="Square"/>
              <p:cNvSpPr/>
              <p:nvPr/>
            </p:nvSpPr>
            <p:spPr>
              <a:xfrm rot="16200000">
                <a:off x="37992" y="406393"/>
                <a:ext cx="76202" cy="76203"/>
              </a:xfrm>
              <a:prstGeom prst="rect">
                <a:avLst/>
              </a:prstGeom>
              <a:solidFill>
                <a:srgbClr val="78A7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37" name="Square"/>
              <p:cNvSpPr/>
              <p:nvPr/>
            </p:nvSpPr>
            <p:spPr>
              <a:xfrm rot="16200000">
                <a:off x="37992" y="314659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38" name="Square"/>
              <p:cNvSpPr/>
              <p:nvPr/>
            </p:nvSpPr>
            <p:spPr>
              <a:xfrm rot="16200000">
                <a:off x="37992" y="222987"/>
                <a:ext cx="76202" cy="76203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39" name="Square"/>
              <p:cNvSpPr/>
              <p:nvPr/>
            </p:nvSpPr>
            <p:spPr>
              <a:xfrm rot="16200000">
                <a:off x="37992" y="131315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40" name="Square"/>
              <p:cNvSpPr/>
              <p:nvPr/>
            </p:nvSpPr>
            <p:spPr>
              <a:xfrm rot="16200000">
                <a:off x="37992" y="39642"/>
                <a:ext cx="76202" cy="76203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842" name="Group"/>
            <p:cNvSpPr/>
            <p:nvPr/>
          </p:nvSpPr>
          <p:spPr>
            <a:xfrm rot="16200000">
              <a:off x="319044" y="304700"/>
              <a:ext cx="76202" cy="76202"/>
            </a:xfrm>
            <a:prstGeom prst="rect">
              <a:avLst/>
            </a:prstGeom>
            <a:solidFill>
              <a:srgbClr val="78A74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43" name="+"/>
            <p:cNvSpPr txBox="1"/>
            <p:nvPr/>
          </p:nvSpPr>
          <p:spPr>
            <a:xfrm>
              <a:off x="157474" y="247550"/>
              <a:ext cx="127001" cy="190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>
                  <a:latin typeface="Source Sans Pro Bold"/>
                  <a:ea typeface="Source Sans Pro Bold"/>
                  <a:cs typeface="Source Sans Pro Bold"/>
                  <a:sym typeface="Source Sans Pro Bold"/>
                </a:defRPr>
              </a:lvl1pPr>
            </a:lstStyle>
            <a:p>
              <a:r>
                <a:t>+</a:t>
              </a:r>
            </a:p>
          </p:txBody>
        </p:sp>
        <p:sp>
          <p:nvSpPr>
            <p:cNvPr id="844" name="Line"/>
            <p:cNvSpPr/>
            <p:nvPr/>
          </p:nvSpPr>
          <p:spPr>
            <a:xfrm>
              <a:off x="468672" y="292000"/>
              <a:ext cx="139607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46" name="Combine"/>
          <p:cNvSpPr txBox="1"/>
          <p:nvPr/>
        </p:nvSpPr>
        <p:spPr>
          <a:xfrm>
            <a:off x="7103032" y="5031499"/>
            <a:ext cx="121412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Combine</a:t>
            </a:r>
          </a:p>
        </p:txBody>
      </p:sp>
      <p:sp>
        <p:nvSpPr>
          <p:cNvPr id="847" name="Line"/>
          <p:cNvSpPr/>
          <p:nvPr/>
        </p:nvSpPr>
        <p:spPr>
          <a:xfrm>
            <a:off x="7112011" y="5021879"/>
            <a:ext cx="3126170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48" name="Index"/>
          <p:cNvSpPr txBox="1"/>
          <p:nvPr/>
        </p:nvSpPr>
        <p:spPr>
          <a:xfrm>
            <a:off x="3703304" y="1036379"/>
            <a:ext cx="74295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797979"/>
                </a:solidFill>
              </a:defRPr>
            </a:pPr>
            <a:r>
              <a:t>Index</a:t>
            </a:r>
          </a:p>
        </p:txBody>
      </p:sp>
      <p:sp>
        <p:nvSpPr>
          <p:cNvPr id="849" name="pluck(.x, ..., .default=NULL) Select an element by name or index. Also attr_getter() and chuck().  pluck(x, &quot;b&quot;) x %&gt;% pluck(&quot;b&quot;)…"/>
          <p:cNvSpPr txBox="1"/>
          <p:nvPr/>
        </p:nvSpPr>
        <p:spPr>
          <a:xfrm>
            <a:off x="4924726" y="1464460"/>
            <a:ext cx="1905002" cy="344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3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pluck(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..., .default=NULL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Select an element by name or index. Also </a:t>
            </a:r>
            <a:r>
              <a:t>attr_getter()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and </a:t>
            </a:r>
            <a:r>
              <a:t>chuck()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pluck(x, "b")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 %&gt;% pluck("b")</a:t>
            </a:r>
            <a:endParaRPr i="1"/>
          </a:p>
          <a:p>
            <a:pPr>
              <a:lnSpc>
                <a:spcPct val="80000"/>
              </a:lnSpc>
              <a:spcBef>
                <a:spcPts val="3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assign_in(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x, where, value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Assign a value to a location using pluck selection. 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assign_in(x, "b", 5)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 %&gt;% assign_in("b", 5)</a:t>
            </a:r>
          </a:p>
          <a:p>
            <a:pPr>
              <a:lnSpc>
                <a:spcPct val="80000"/>
              </a:lnSpc>
              <a:spcBef>
                <a:spcPts val="30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modify_in(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.x, .where, .f</a:t>
            </a:r>
            <a:r>
              <a:t>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Apply a function to a value at a selected location.</a:t>
            </a:r>
            <a:br>
              <a:rPr>
                <a:latin typeface="+mj-lt"/>
                <a:ea typeface="+mj-ea"/>
                <a:cs typeface="+mj-cs"/>
                <a:sym typeface="Source Sans Pro Regular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modify_in(x, "b", abs)</a:t>
            </a:r>
            <a:b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</a:br>
            <a:r>
              <a:rPr>
                <a:latin typeface="Source Sans Pro ExtraLight"/>
                <a:ea typeface="Source Sans Pro ExtraLight"/>
                <a:cs typeface="Source Sans Pro ExtraLight"/>
                <a:sym typeface="Source Sans Pro ExtraLight"/>
              </a:rPr>
              <a:t>x %&gt;% modify_in("b", abs)</a:t>
            </a:r>
          </a:p>
        </p:txBody>
      </p:sp>
      <p:grpSp>
        <p:nvGrpSpPr>
          <p:cNvPr id="858" name="Group"/>
          <p:cNvGrpSpPr/>
          <p:nvPr/>
        </p:nvGrpSpPr>
        <p:grpSpPr>
          <a:xfrm>
            <a:off x="3835555" y="1508895"/>
            <a:ext cx="612402" cy="576103"/>
            <a:chOff x="0" y="0"/>
            <a:chExt cx="612401" cy="576102"/>
          </a:xfrm>
        </p:grpSpPr>
        <p:grpSp>
          <p:nvGrpSpPr>
            <p:cNvPr id="855" name="Group"/>
            <p:cNvGrpSpPr/>
            <p:nvPr/>
          </p:nvGrpSpPr>
          <p:grpSpPr>
            <a:xfrm>
              <a:off x="0" y="0"/>
              <a:ext cx="279941" cy="576103"/>
              <a:chOff x="0" y="0"/>
              <a:chExt cx="279940" cy="576102"/>
            </a:xfrm>
          </p:grpSpPr>
          <p:sp>
            <p:nvSpPr>
              <p:cNvPr id="850" name="Rounded Rectangle"/>
              <p:cNvSpPr/>
              <p:nvPr/>
            </p:nvSpPr>
            <p:spPr>
              <a:xfrm>
                <a:off x="0" y="0"/>
                <a:ext cx="279941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51" name="a"/>
              <p:cNvSpPr/>
              <p:nvPr/>
            </p:nvSpPr>
            <p:spPr>
              <a:xfrm>
                <a:off x="268" y="90443"/>
                <a:ext cx="127003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852" name="b"/>
              <p:cNvSpPr/>
              <p:nvPr/>
            </p:nvSpPr>
            <p:spPr>
              <a:xfrm>
                <a:off x="268" y="218200"/>
                <a:ext cx="127003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853" name="c"/>
              <p:cNvSpPr/>
              <p:nvPr/>
            </p:nvSpPr>
            <p:spPr>
              <a:xfrm>
                <a:off x="268" y="345957"/>
                <a:ext cx="127003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854" name="d"/>
              <p:cNvSpPr/>
              <p:nvPr/>
            </p:nvSpPr>
            <p:spPr>
              <a:xfrm>
                <a:off x="268" y="476132"/>
                <a:ext cx="127003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  <p:sp>
          <p:nvSpPr>
            <p:cNvPr id="856" name="Line"/>
            <p:cNvSpPr/>
            <p:nvPr/>
          </p:nvSpPr>
          <p:spPr>
            <a:xfrm>
              <a:off x="326698" y="92156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857" name="Group"/>
            <p:cNvSpPr/>
            <p:nvPr/>
          </p:nvSpPr>
          <p:spPr>
            <a:xfrm>
              <a:off x="485401" y="92034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</p:grpSp>
      <p:grpSp>
        <p:nvGrpSpPr>
          <p:cNvPr id="871" name="Group"/>
          <p:cNvGrpSpPr/>
          <p:nvPr/>
        </p:nvGrpSpPr>
        <p:grpSpPr>
          <a:xfrm>
            <a:off x="3835555" y="2742526"/>
            <a:ext cx="760132" cy="576104"/>
            <a:chOff x="0" y="0"/>
            <a:chExt cx="760131" cy="576102"/>
          </a:xfrm>
        </p:grpSpPr>
        <p:grpSp>
          <p:nvGrpSpPr>
            <p:cNvPr id="864" name="Group"/>
            <p:cNvGrpSpPr/>
            <p:nvPr/>
          </p:nvGrpSpPr>
          <p:grpSpPr>
            <a:xfrm>
              <a:off x="0" y="0"/>
              <a:ext cx="279940" cy="576103"/>
              <a:chOff x="0" y="0"/>
              <a:chExt cx="279939" cy="576102"/>
            </a:xfrm>
          </p:grpSpPr>
          <p:sp>
            <p:nvSpPr>
              <p:cNvPr id="859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60" name="a"/>
              <p:cNvSpPr txBox="1"/>
              <p:nvPr/>
            </p:nvSpPr>
            <p:spPr>
              <a:xfrm>
                <a:off x="269" y="2059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861" name="b"/>
              <p:cNvSpPr txBox="1"/>
              <p:nvPr/>
            </p:nvSpPr>
            <p:spPr>
              <a:xfrm>
                <a:off x="269" y="148350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862" name="c"/>
              <p:cNvSpPr txBox="1"/>
              <p:nvPr/>
            </p:nvSpPr>
            <p:spPr>
              <a:xfrm>
                <a:off x="269" y="276106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863" name="d"/>
              <p:cNvSpPr txBox="1"/>
              <p:nvPr/>
            </p:nvSpPr>
            <p:spPr>
              <a:xfrm>
                <a:off x="269" y="406282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  <p:sp>
          <p:nvSpPr>
            <p:cNvPr id="865" name="Line"/>
            <p:cNvSpPr/>
            <p:nvPr/>
          </p:nvSpPr>
          <p:spPr>
            <a:xfrm>
              <a:off x="326698" y="92156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866" name="Rounded Rectangle"/>
            <p:cNvSpPr/>
            <p:nvPr/>
          </p:nvSpPr>
          <p:spPr>
            <a:xfrm>
              <a:off x="480190" y="0"/>
              <a:ext cx="279942" cy="576103"/>
            </a:xfrm>
            <a:prstGeom prst="roundRect">
              <a:avLst>
                <a:gd name="adj" fmla="val 25090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67" name="a"/>
            <p:cNvSpPr txBox="1"/>
            <p:nvPr/>
          </p:nvSpPr>
          <p:spPr>
            <a:xfrm>
              <a:off x="480459" y="20593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868" name="b"/>
            <p:cNvSpPr txBox="1"/>
            <p:nvPr/>
          </p:nvSpPr>
          <p:spPr>
            <a:xfrm>
              <a:off x="480459" y="148350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b</a:t>
              </a:r>
            </a:p>
          </p:txBody>
        </p:sp>
        <p:sp>
          <p:nvSpPr>
            <p:cNvPr id="869" name="c"/>
            <p:cNvSpPr txBox="1"/>
            <p:nvPr/>
          </p:nvSpPr>
          <p:spPr>
            <a:xfrm>
              <a:off x="480459" y="276106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870" name="d"/>
            <p:cNvSpPr txBox="1"/>
            <p:nvPr/>
          </p:nvSpPr>
          <p:spPr>
            <a:xfrm>
              <a:off x="480459" y="406281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d</a:t>
              </a:r>
            </a:p>
          </p:txBody>
        </p:sp>
      </p:grpSp>
      <p:grpSp>
        <p:nvGrpSpPr>
          <p:cNvPr id="884" name="Group"/>
          <p:cNvGrpSpPr/>
          <p:nvPr/>
        </p:nvGrpSpPr>
        <p:grpSpPr>
          <a:xfrm>
            <a:off x="3835555" y="3938363"/>
            <a:ext cx="977742" cy="576104"/>
            <a:chOff x="0" y="0"/>
            <a:chExt cx="977741" cy="576102"/>
          </a:xfrm>
        </p:grpSpPr>
        <p:grpSp>
          <p:nvGrpSpPr>
            <p:cNvPr id="877" name="Group"/>
            <p:cNvGrpSpPr/>
            <p:nvPr/>
          </p:nvGrpSpPr>
          <p:grpSpPr>
            <a:xfrm>
              <a:off x="0" y="0"/>
              <a:ext cx="279940" cy="576103"/>
              <a:chOff x="0" y="0"/>
              <a:chExt cx="279939" cy="576102"/>
            </a:xfrm>
          </p:grpSpPr>
          <p:sp>
            <p:nvSpPr>
              <p:cNvPr id="872" name="Rounded Rectangle"/>
              <p:cNvSpPr/>
              <p:nvPr/>
            </p:nvSpPr>
            <p:spPr>
              <a:xfrm>
                <a:off x="0" y="0"/>
                <a:ext cx="279940" cy="576103"/>
              </a:xfrm>
              <a:prstGeom prst="roundRect">
                <a:avLst>
                  <a:gd name="adj" fmla="val 250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873" name="a"/>
              <p:cNvSpPr txBox="1"/>
              <p:nvPr/>
            </p:nvSpPr>
            <p:spPr>
              <a:xfrm>
                <a:off x="268" y="2059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874" name="b"/>
              <p:cNvSpPr txBox="1"/>
              <p:nvPr/>
            </p:nvSpPr>
            <p:spPr>
              <a:xfrm>
                <a:off x="268" y="148350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875" name="c"/>
              <p:cNvSpPr txBox="1"/>
              <p:nvPr/>
            </p:nvSpPr>
            <p:spPr>
              <a:xfrm>
                <a:off x="268" y="276106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876" name="d"/>
              <p:cNvSpPr txBox="1"/>
              <p:nvPr/>
            </p:nvSpPr>
            <p:spPr>
              <a:xfrm>
                <a:off x="268" y="406282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d</a:t>
                </a:r>
              </a:p>
            </p:txBody>
          </p:sp>
        </p:grpSp>
        <p:sp>
          <p:nvSpPr>
            <p:cNvPr id="878" name="Line"/>
            <p:cNvSpPr/>
            <p:nvPr/>
          </p:nvSpPr>
          <p:spPr>
            <a:xfrm>
              <a:off x="326698" y="92156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879" name="Rounded Rectangle"/>
            <p:cNvSpPr/>
            <p:nvPr/>
          </p:nvSpPr>
          <p:spPr>
            <a:xfrm>
              <a:off x="480190" y="0"/>
              <a:ext cx="447216" cy="576103"/>
            </a:xfrm>
            <a:prstGeom prst="roundRect">
              <a:avLst>
                <a:gd name="adj" fmla="val 15706"/>
              </a:avLst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880" name="a"/>
            <p:cNvSpPr txBox="1"/>
            <p:nvPr/>
          </p:nvSpPr>
          <p:spPr>
            <a:xfrm>
              <a:off x="607459" y="20593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a</a:t>
              </a:r>
            </a:p>
          </p:txBody>
        </p:sp>
        <p:sp>
          <p:nvSpPr>
            <p:cNvPr id="881" name="fun(      )"/>
            <p:cNvSpPr txBox="1"/>
            <p:nvPr/>
          </p:nvSpPr>
          <p:spPr>
            <a:xfrm>
              <a:off x="521002" y="135650"/>
              <a:ext cx="456740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spcBef>
                  <a:spcPts val="0"/>
                </a:spcBef>
                <a:defRPr sz="900"/>
              </a:lvl1pPr>
            </a:lstStyle>
            <a:p>
              <a:r>
                <a:t>fun(      )</a:t>
              </a:r>
            </a:p>
          </p:txBody>
        </p:sp>
        <p:sp>
          <p:nvSpPr>
            <p:cNvPr id="882" name="c"/>
            <p:cNvSpPr txBox="1"/>
            <p:nvPr/>
          </p:nvSpPr>
          <p:spPr>
            <a:xfrm>
              <a:off x="607459" y="276106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c</a:t>
              </a:r>
            </a:p>
          </p:txBody>
        </p:sp>
        <p:sp>
          <p:nvSpPr>
            <p:cNvPr id="883" name="d"/>
            <p:cNvSpPr txBox="1"/>
            <p:nvPr/>
          </p:nvSpPr>
          <p:spPr>
            <a:xfrm>
              <a:off x="607459" y="406281"/>
              <a:ext cx="127002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sz="900"/>
              </a:lvl1pPr>
            </a:lstStyle>
            <a:p>
              <a:r>
                <a:t>d</a:t>
              </a:r>
            </a:p>
          </p:txBody>
        </p:sp>
      </p:grpSp>
      <p:sp>
        <p:nvSpPr>
          <p:cNvPr id="885" name="Line"/>
          <p:cNvSpPr/>
          <p:nvPr/>
        </p:nvSpPr>
        <p:spPr>
          <a:xfrm>
            <a:off x="3712284" y="1020416"/>
            <a:ext cx="3112316" cy="2"/>
          </a:xfrm>
          <a:prstGeom prst="line">
            <a:avLst/>
          </a:prstGeom>
          <a:ln w="12700">
            <a:solidFill>
              <a:srgbClr val="53585F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86" name="Suffixed map functions like map_int() return an atomic data type and will simplify list-columns into regular columns."/>
          <p:cNvSpPr txBox="1"/>
          <p:nvPr/>
        </p:nvSpPr>
        <p:spPr>
          <a:xfrm>
            <a:off x="10542395" y="6105166"/>
            <a:ext cx="3131859" cy="969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>
                <a:solidFill>
                  <a:srgbClr val="000000"/>
                </a:solidFill>
              </a:defRPr>
            </a:pPr>
            <a:r>
              <a:t>Suffixed map functions like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map_int() </a:t>
            </a:r>
            <a:r>
              <a:t>return an atomic data type and will </a:t>
            </a:r>
            <a:r>
              <a:rPr>
                <a:latin typeface="Source Sans Pro Bold"/>
                <a:ea typeface="Source Sans Pro Bold"/>
                <a:cs typeface="Source Sans Pro Bold"/>
                <a:sym typeface="Source Sans Pro Bold"/>
              </a:rPr>
              <a:t>simplify list-columns into regular columns</a:t>
            </a:r>
            <a:r>
              <a:t>.</a:t>
            </a:r>
          </a:p>
        </p:txBody>
      </p:sp>
      <p:sp>
        <p:nvSpPr>
          <p:cNvPr id="887" name="map(), map2(), or pmap() return lists and will create new list-columns."/>
          <p:cNvSpPr txBox="1"/>
          <p:nvPr/>
        </p:nvSpPr>
        <p:spPr>
          <a:xfrm>
            <a:off x="10542395" y="4302816"/>
            <a:ext cx="3131859" cy="5325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>
                <a:solidFill>
                  <a:srgbClr val="000000"/>
                </a:solidFill>
                <a:latin typeface="Source Sans Pro Bold"/>
                <a:ea typeface="Source Sans Pro Bold"/>
                <a:cs typeface="Source Sans Pro Bold"/>
                <a:sym typeface="Source Sans Pro Bold"/>
              </a:defRPr>
            </a:pPr>
            <a:r>
              <a:t>map()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, </a:t>
            </a:r>
            <a:r>
              <a:t>map2()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, or </a:t>
            </a:r>
            <a:r>
              <a:t>pmap()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 return lists and will </a:t>
            </a:r>
            <a:r>
              <a:t>create new list-columns</a:t>
            </a:r>
            <a:r>
              <a:rPr>
                <a:latin typeface="+mj-lt"/>
                <a:ea typeface="+mj-ea"/>
                <a:cs typeface="+mj-cs"/>
                <a:sym typeface="Source Sans Pro Regular"/>
              </a:rPr>
              <a:t>.</a:t>
            </a:r>
          </a:p>
        </p:txBody>
      </p:sp>
      <p:grpSp>
        <p:nvGrpSpPr>
          <p:cNvPr id="901" name="Group"/>
          <p:cNvGrpSpPr/>
          <p:nvPr/>
        </p:nvGrpSpPr>
        <p:grpSpPr>
          <a:xfrm>
            <a:off x="10542395" y="6681372"/>
            <a:ext cx="3131859" cy="865414"/>
            <a:chOff x="0" y="0"/>
            <a:chExt cx="3131858" cy="865413"/>
          </a:xfrm>
        </p:grpSpPr>
        <p:sp>
          <p:nvSpPr>
            <p:cNvPr id="888" name="starwars %&gt;%                  mutate(n_films = map_int(films, length))"/>
            <p:cNvSpPr txBox="1"/>
            <p:nvPr/>
          </p:nvSpPr>
          <p:spPr>
            <a:xfrm>
              <a:off x="-1" y="244127"/>
              <a:ext cx="3131859" cy="5325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>
                <a:lnSpc>
                  <a:spcPct val="80000"/>
                </a:lnSpc>
                <a:spcBef>
                  <a:spcPts val="500"/>
                </a:spcBef>
                <a:defRPr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starwars %&gt;%</a:t>
              </a:r>
              <a:br/>
              <a:r>
                <a:t>                 mutate(n_films = map_int(films, length))</a:t>
              </a:r>
            </a:p>
          </p:txBody>
        </p:sp>
        <p:sp>
          <p:nvSpPr>
            <p:cNvPr id="889" name="Triangle"/>
            <p:cNvSpPr/>
            <p:nvPr/>
          </p:nvSpPr>
          <p:spPr>
            <a:xfrm rot="10800000" flipH="1">
              <a:off x="1844154" y="192591"/>
              <a:ext cx="112194" cy="26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4E79A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892" name="list function, return int"/>
            <p:cNvGrpSpPr/>
            <p:nvPr/>
          </p:nvGrpSpPr>
          <p:grpSpPr>
            <a:xfrm>
              <a:off x="1777658" y="0"/>
              <a:ext cx="802443" cy="298146"/>
              <a:chOff x="0" y="0"/>
              <a:chExt cx="802442" cy="298145"/>
            </a:xfrm>
          </p:grpSpPr>
          <p:sp>
            <p:nvSpPr>
              <p:cNvPr id="890" name="Shape"/>
              <p:cNvSpPr/>
              <p:nvPr/>
            </p:nvSpPr>
            <p:spPr>
              <a:xfrm>
                <a:off x="-1" y="-1"/>
                <a:ext cx="802444" cy="2981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6207"/>
                    </a:moveTo>
                    <a:lnTo>
                      <a:pt x="0" y="5393"/>
                    </a:lnTo>
                    <a:cubicBezTo>
                      <a:pt x="0" y="2415"/>
                      <a:pt x="897" y="0"/>
                      <a:pt x="2004" y="0"/>
                    </a:cubicBezTo>
                    <a:lnTo>
                      <a:pt x="19596" y="0"/>
                    </a:lnTo>
                    <a:cubicBezTo>
                      <a:pt x="20703" y="0"/>
                      <a:pt x="21600" y="2415"/>
                      <a:pt x="21600" y="5393"/>
                    </a:cubicBezTo>
                    <a:lnTo>
                      <a:pt x="21600" y="16207"/>
                    </a:lnTo>
                    <a:cubicBezTo>
                      <a:pt x="21600" y="19185"/>
                      <a:pt x="20703" y="21600"/>
                      <a:pt x="19596" y="21600"/>
                    </a:cubicBezTo>
                    <a:lnTo>
                      <a:pt x="2004" y="21600"/>
                    </a:lnTo>
                    <a:cubicBezTo>
                      <a:pt x="897" y="21600"/>
                      <a:pt x="0" y="19185"/>
                      <a:pt x="0" y="16207"/>
                    </a:cubicBezTo>
                    <a:close/>
                  </a:path>
                </a:pathLst>
              </a:custGeom>
              <a:solidFill>
                <a:srgbClr val="4E79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pPr>
                <a:endParaRPr/>
              </a:p>
            </p:txBody>
          </p:sp>
          <p:sp>
            <p:nvSpPr>
              <p:cNvPr id="891" name="list function, return int"/>
              <p:cNvSpPr txBox="1"/>
              <p:nvPr/>
            </p:nvSpPr>
            <p:spPr>
              <a:xfrm>
                <a:off x="-1" y="30327"/>
                <a:ext cx="802444" cy="2374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lvl1pPr>
              </a:lstStyle>
              <a:p>
                <a:r>
                  <a:t>list function, return int</a:t>
                </a:r>
              </a:p>
            </p:txBody>
          </p:sp>
        </p:grpSp>
        <p:sp>
          <p:nvSpPr>
            <p:cNvPr id="893" name="Triangle"/>
            <p:cNvSpPr/>
            <p:nvPr/>
          </p:nvSpPr>
          <p:spPr>
            <a:xfrm flipH="1">
              <a:off x="733533" y="543959"/>
              <a:ext cx="112195" cy="26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4E79A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896" name="column function"/>
            <p:cNvGrpSpPr/>
            <p:nvPr/>
          </p:nvGrpSpPr>
          <p:grpSpPr>
            <a:xfrm>
              <a:off x="667038" y="687612"/>
              <a:ext cx="936309" cy="177802"/>
              <a:chOff x="0" y="0"/>
              <a:chExt cx="936308" cy="177801"/>
            </a:xfrm>
          </p:grpSpPr>
          <p:sp>
            <p:nvSpPr>
              <p:cNvPr id="894" name="Shape"/>
              <p:cNvSpPr/>
              <p:nvPr/>
            </p:nvSpPr>
            <p:spPr>
              <a:xfrm>
                <a:off x="0" y="-1"/>
                <a:ext cx="936309" cy="177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2556"/>
                    </a:moveTo>
                    <a:lnTo>
                      <a:pt x="0" y="9044"/>
                    </a:lnTo>
                    <a:cubicBezTo>
                      <a:pt x="0" y="4049"/>
                      <a:pt x="769" y="0"/>
                      <a:pt x="1717" y="0"/>
                    </a:cubicBezTo>
                    <a:lnTo>
                      <a:pt x="19883" y="0"/>
                    </a:lnTo>
                    <a:cubicBezTo>
                      <a:pt x="20831" y="0"/>
                      <a:pt x="21600" y="4049"/>
                      <a:pt x="21600" y="9044"/>
                    </a:cubicBezTo>
                    <a:lnTo>
                      <a:pt x="21600" y="12556"/>
                    </a:lnTo>
                    <a:cubicBezTo>
                      <a:pt x="21600" y="17551"/>
                      <a:pt x="20831" y="21600"/>
                      <a:pt x="19883" y="21600"/>
                    </a:cubicBezTo>
                    <a:lnTo>
                      <a:pt x="1717" y="21600"/>
                    </a:lnTo>
                    <a:cubicBezTo>
                      <a:pt x="769" y="21600"/>
                      <a:pt x="0" y="17551"/>
                      <a:pt x="0" y="12556"/>
                    </a:cubicBezTo>
                    <a:close/>
                  </a:path>
                </a:pathLst>
              </a:custGeom>
              <a:solidFill>
                <a:srgbClr val="4E79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pPr>
                <a:endParaRPr/>
              </a:p>
            </p:txBody>
          </p:sp>
          <p:sp>
            <p:nvSpPr>
              <p:cNvPr id="895" name="column function"/>
              <p:cNvSpPr txBox="1"/>
              <p:nvPr/>
            </p:nvSpPr>
            <p:spPr>
              <a:xfrm>
                <a:off x="-1" y="19050"/>
                <a:ext cx="936310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lvl1pPr>
              </a:lstStyle>
              <a:p>
                <a:r>
                  <a:t>column function</a:t>
                </a:r>
              </a:p>
            </p:txBody>
          </p:sp>
        </p:grpSp>
        <p:sp>
          <p:nvSpPr>
            <p:cNvPr id="897" name="Triangle"/>
            <p:cNvSpPr/>
            <p:nvPr/>
          </p:nvSpPr>
          <p:spPr>
            <a:xfrm flipH="1">
              <a:off x="2266000" y="543959"/>
              <a:ext cx="112195" cy="26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4E79A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900" name="list-column"/>
            <p:cNvGrpSpPr/>
            <p:nvPr/>
          </p:nvGrpSpPr>
          <p:grpSpPr>
            <a:xfrm>
              <a:off x="2199505" y="687612"/>
              <a:ext cx="830560" cy="177802"/>
              <a:chOff x="0" y="0"/>
              <a:chExt cx="830558" cy="177801"/>
            </a:xfrm>
          </p:grpSpPr>
          <p:sp>
            <p:nvSpPr>
              <p:cNvPr id="898" name="Shape"/>
              <p:cNvSpPr/>
              <p:nvPr/>
            </p:nvSpPr>
            <p:spPr>
              <a:xfrm>
                <a:off x="0" y="-1"/>
                <a:ext cx="830559" cy="177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2556"/>
                    </a:moveTo>
                    <a:lnTo>
                      <a:pt x="0" y="9044"/>
                    </a:lnTo>
                    <a:cubicBezTo>
                      <a:pt x="0" y="4049"/>
                      <a:pt x="867" y="0"/>
                      <a:pt x="1936" y="0"/>
                    </a:cubicBezTo>
                    <a:lnTo>
                      <a:pt x="19664" y="0"/>
                    </a:lnTo>
                    <a:cubicBezTo>
                      <a:pt x="20733" y="0"/>
                      <a:pt x="21600" y="4049"/>
                      <a:pt x="21600" y="9044"/>
                    </a:cubicBezTo>
                    <a:lnTo>
                      <a:pt x="21600" y="12556"/>
                    </a:lnTo>
                    <a:cubicBezTo>
                      <a:pt x="21600" y="17551"/>
                      <a:pt x="20733" y="21600"/>
                      <a:pt x="19664" y="21600"/>
                    </a:cubicBezTo>
                    <a:lnTo>
                      <a:pt x="1936" y="21600"/>
                    </a:lnTo>
                    <a:cubicBezTo>
                      <a:pt x="867" y="21600"/>
                      <a:pt x="0" y="17551"/>
                      <a:pt x="0" y="12556"/>
                    </a:cubicBezTo>
                    <a:close/>
                  </a:path>
                </a:pathLst>
              </a:custGeom>
              <a:solidFill>
                <a:srgbClr val="4E79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pPr>
                <a:endParaRPr/>
              </a:p>
            </p:txBody>
          </p:sp>
          <p:sp>
            <p:nvSpPr>
              <p:cNvPr id="899" name="list-column"/>
              <p:cNvSpPr txBox="1"/>
              <p:nvPr/>
            </p:nvSpPr>
            <p:spPr>
              <a:xfrm>
                <a:off x="-1" y="19050"/>
                <a:ext cx="830560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lvl1pPr>
              </a:lstStyle>
              <a:p>
                <a:r>
                  <a:t>list-column</a:t>
                </a:r>
              </a:p>
            </p:txBody>
          </p:sp>
        </p:grpSp>
      </p:grpSp>
      <p:grpSp>
        <p:nvGrpSpPr>
          <p:cNvPr id="915" name="Group"/>
          <p:cNvGrpSpPr/>
          <p:nvPr/>
        </p:nvGrpSpPr>
        <p:grpSpPr>
          <a:xfrm>
            <a:off x="10542395" y="4732697"/>
            <a:ext cx="3131859" cy="926674"/>
            <a:chOff x="0" y="0"/>
            <a:chExt cx="3131858" cy="926673"/>
          </a:xfrm>
        </p:grpSpPr>
        <p:sp>
          <p:nvSpPr>
            <p:cNvPr id="902" name="starwars %&gt;%                   transmute(ships = map2(vehicles,                                                                            starships,                                                                     append)"/>
            <p:cNvSpPr txBox="1"/>
            <p:nvPr/>
          </p:nvSpPr>
          <p:spPr>
            <a:xfrm>
              <a:off x="-1" y="267848"/>
              <a:ext cx="3131859" cy="6588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>
                <a:lnSpc>
                  <a:spcPct val="80000"/>
                </a:lnSpc>
                <a:spcBef>
                  <a:spcPts val="500"/>
                </a:spcBef>
                <a:defRPr>
                  <a:solidFill>
                    <a:srgbClr val="000000"/>
                  </a:solidFill>
                  <a:latin typeface="Source Sans Pro ExtraLight"/>
                  <a:ea typeface="Source Sans Pro ExtraLight"/>
                  <a:cs typeface="Source Sans Pro ExtraLight"/>
                  <a:sym typeface="Source Sans Pro ExtraLight"/>
                </a:defRPr>
              </a:pPr>
              <a:r>
                <a:t>starwars %&gt;%</a:t>
              </a:r>
              <a:br/>
              <a:r>
                <a:t>                  transmute(ships = map2(vehicles,        </a:t>
              </a:r>
              <a:br/>
              <a:r>
                <a:t>                                                                   starships, </a:t>
              </a:r>
              <a:br/>
              <a:r>
                <a:t>                                                                   append)</a:t>
              </a:r>
            </a:p>
          </p:txBody>
        </p:sp>
        <p:sp>
          <p:nvSpPr>
            <p:cNvPr id="903" name="Triangle"/>
            <p:cNvSpPr/>
            <p:nvPr/>
          </p:nvSpPr>
          <p:spPr>
            <a:xfrm flipH="1">
              <a:off x="809722" y="582746"/>
              <a:ext cx="112195" cy="26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4E79A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906" name="column function"/>
            <p:cNvGrpSpPr/>
            <p:nvPr/>
          </p:nvGrpSpPr>
          <p:grpSpPr>
            <a:xfrm>
              <a:off x="743227" y="726399"/>
              <a:ext cx="936309" cy="177802"/>
              <a:chOff x="0" y="0"/>
              <a:chExt cx="936308" cy="177801"/>
            </a:xfrm>
          </p:grpSpPr>
          <p:sp>
            <p:nvSpPr>
              <p:cNvPr id="904" name="Shape"/>
              <p:cNvSpPr/>
              <p:nvPr/>
            </p:nvSpPr>
            <p:spPr>
              <a:xfrm>
                <a:off x="0" y="0"/>
                <a:ext cx="936309" cy="1778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2556"/>
                    </a:moveTo>
                    <a:lnTo>
                      <a:pt x="0" y="9044"/>
                    </a:lnTo>
                    <a:cubicBezTo>
                      <a:pt x="0" y="4049"/>
                      <a:pt x="769" y="0"/>
                      <a:pt x="1717" y="0"/>
                    </a:cubicBezTo>
                    <a:lnTo>
                      <a:pt x="19883" y="0"/>
                    </a:lnTo>
                    <a:cubicBezTo>
                      <a:pt x="20831" y="0"/>
                      <a:pt x="21600" y="4049"/>
                      <a:pt x="21600" y="9044"/>
                    </a:cubicBezTo>
                    <a:lnTo>
                      <a:pt x="21600" y="12556"/>
                    </a:lnTo>
                    <a:cubicBezTo>
                      <a:pt x="21600" y="17551"/>
                      <a:pt x="20831" y="21600"/>
                      <a:pt x="19883" y="21600"/>
                    </a:cubicBezTo>
                    <a:lnTo>
                      <a:pt x="1717" y="21600"/>
                    </a:lnTo>
                    <a:cubicBezTo>
                      <a:pt x="769" y="21600"/>
                      <a:pt x="0" y="17551"/>
                      <a:pt x="0" y="12556"/>
                    </a:cubicBezTo>
                    <a:close/>
                  </a:path>
                </a:pathLst>
              </a:custGeom>
              <a:solidFill>
                <a:srgbClr val="4E79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pPr>
                <a:endParaRPr/>
              </a:p>
            </p:txBody>
          </p:sp>
          <p:sp>
            <p:nvSpPr>
              <p:cNvPr id="905" name="column function"/>
              <p:cNvSpPr txBox="1"/>
              <p:nvPr/>
            </p:nvSpPr>
            <p:spPr>
              <a:xfrm>
                <a:off x="-1" y="19050"/>
                <a:ext cx="936310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lvl1pPr>
              </a:lstStyle>
              <a:p>
                <a:r>
                  <a:t>column function</a:t>
                </a:r>
              </a:p>
            </p:txBody>
          </p:sp>
        </p:grpSp>
        <p:sp>
          <p:nvSpPr>
            <p:cNvPr id="907" name="Triangle"/>
            <p:cNvSpPr/>
            <p:nvPr/>
          </p:nvSpPr>
          <p:spPr>
            <a:xfrm rot="10800000" flipH="1">
              <a:off x="1767943" y="192591"/>
              <a:ext cx="112194" cy="26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4E79A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910" name="list function, return list"/>
            <p:cNvGrpSpPr/>
            <p:nvPr/>
          </p:nvGrpSpPr>
          <p:grpSpPr>
            <a:xfrm>
              <a:off x="1180748" y="0"/>
              <a:ext cx="802442" cy="298146"/>
              <a:chOff x="0" y="0"/>
              <a:chExt cx="802441" cy="298145"/>
            </a:xfrm>
          </p:grpSpPr>
          <p:sp>
            <p:nvSpPr>
              <p:cNvPr id="908" name="Shape"/>
              <p:cNvSpPr/>
              <p:nvPr/>
            </p:nvSpPr>
            <p:spPr>
              <a:xfrm>
                <a:off x="-1" y="-1"/>
                <a:ext cx="802443" cy="2981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6207"/>
                    </a:moveTo>
                    <a:lnTo>
                      <a:pt x="0" y="5393"/>
                    </a:lnTo>
                    <a:cubicBezTo>
                      <a:pt x="0" y="2415"/>
                      <a:pt x="897" y="0"/>
                      <a:pt x="2004" y="0"/>
                    </a:cubicBezTo>
                    <a:lnTo>
                      <a:pt x="19596" y="0"/>
                    </a:lnTo>
                    <a:cubicBezTo>
                      <a:pt x="20703" y="0"/>
                      <a:pt x="21600" y="2415"/>
                      <a:pt x="21600" y="5393"/>
                    </a:cubicBezTo>
                    <a:lnTo>
                      <a:pt x="21600" y="16207"/>
                    </a:lnTo>
                    <a:cubicBezTo>
                      <a:pt x="21600" y="19185"/>
                      <a:pt x="20703" y="21600"/>
                      <a:pt x="19596" y="21600"/>
                    </a:cubicBezTo>
                    <a:lnTo>
                      <a:pt x="2004" y="21600"/>
                    </a:lnTo>
                    <a:cubicBezTo>
                      <a:pt x="897" y="21600"/>
                      <a:pt x="0" y="19185"/>
                      <a:pt x="0" y="16207"/>
                    </a:cubicBezTo>
                    <a:close/>
                  </a:path>
                </a:pathLst>
              </a:custGeom>
              <a:solidFill>
                <a:srgbClr val="4E79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pPr>
                <a:endParaRPr/>
              </a:p>
            </p:txBody>
          </p:sp>
          <p:sp>
            <p:nvSpPr>
              <p:cNvPr id="909" name="list function, return list"/>
              <p:cNvSpPr txBox="1"/>
              <p:nvPr/>
            </p:nvSpPr>
            <p:spPr>
              <a:xfrm>
                <a:off x="0" y="30327"/>
                <a:ext cx="802441" cy="2374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lvl1pPr>
              </a:lstStyle>
              <a:p>
                <a:r>
                  <a:t>list function, return list</a:t>
                </a:r>
              </a:p>
            </p:txBody>
          </p:sp>
        </p:grpSp>
        <p:sp>
          <p:nvSpPr>
            <p:cNvPr id="911" name="Triangle"/>
            <p:cNvSpPr/>
            <p:nvPr/>
          </p:nvSpPr>
          <p:spPr>
            <a:xfrm rot="10800000">
              <a:off x="2291389" y="192591"/>
              <a:ext cx="112195" cy="26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4E79A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</a:defRPr>
              </a:pPr>
              <a:endParaRPr/>
            </a:p>
          </p:txBody>
        </p:sp>
        <p:grpSp>
          <p:nvGrpSpPr>
            <p:cNvPr id="914" name="list-columns"/>
            <p:cNvGrpSpPr/>
            <p:nvPr/>
          </p:nvGrpSpPr>
          <p:grpSpPr>
            <a:xfrm>
              <a:off x="2224894" y="120344"/>
              <a:ext cx="830560" cy="177802"/>
              <a:chOff x="0" y="0"/>
              <a:chExt cx="830558" cy="177801"/>
            </a:xfrm>
          </p:grpSpPr>
          <p:sp>
            <p:nvSpPr>
              <p:cNvPr id="912" name="Shape"/>
              <p:cNvSpPr/>
              <p:nvPr/>
            </p:nvSpPr>
            <p:spPr>
              <a:xfrm>
                <a:off x="0" y="0"/>
                <a:ext cx="830559" cy="1778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2556"/>
                    </a:moveTo>
                    <a:lnTo>
                      <a:pt x="0" y="9044"/>
                    </a:lnTo>
                    <a:cubicBezTo>
                      <a:pt x="0" y="4049"/>
                      <a:pt x="867" y="0"/>
                      <a:pt x="1936" y="0"/>
                    </a:cubicBezTo>
                    <a:lnTo>
                      <a:pt x="19664" y="0"/>
                    </a:lnTo>
                    <a:cubicBezTo>
                      <a:pt x="20733" y="0"/>
                      <a:pt x="21600" y="4049"/>
                      <a:pt x="21600" y="9044"/>
                    </a:cubicBezTo>
                    <a:lnTo>
                      <a:pt x="21600" y="12556"/>
                    </a:lnTo>
                    <a:cubicBezTo>
                      <a:pt x="21600" y="17551"/>
                      <a:pt x="20733" y="21600"/>
                      <a:pt x="19664" y="21600"/>
                    </a:cubicBezTo>
                    <a:lnTo>
                      <a:pt x="1936" y="21600"/>
                    </a:lnTo>
                    <a:cubicBezTo>
                      <a:pt x="867" y="21600"/>
                      <a:pt x="0" y="17551"/>
                      <a:pt x="0" y="12556"/>
                    </a:cubicBezTo>
                    <a:close/>
                  </a:path>
                </a:pathLst>
              </a:custGeom>
              <a:solidFill>
                <a:srgbClr val="4E79A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pPr>
                <a:endParaRPr/>
              </a:p>
            </p:txBody>
          </p:sp>
          <p:sp>
            <p:nvSpPr>
              <p:cNvPr id="913" name="list-columns"/>
              <p:cNvSpPr txBox="1"/>
              <p:nvPr/>
            </p:nvSpPr>
            <p:spPr>
              <a:xfrm>
                <a:off x="-1" y="19050"/>
                <a:ext cx="830560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lnSpc>
                    <a:spcPct val="70000"/>
                  </a:lnSpc>
                  <a:spcBef>
                    <a:spcPts val="300"/>
                  </a:spcBef>
                  <a:defRPr sz="900">
                    <a:solidFill>
                      <a:srgbClr val="FFFFFF"/>
                    </a:solidFill>
                    <a:latin typeface="Source Sans Pro Bold"/>
                    <a:ea typeface="Source Sans Pro Bold"/>
                    <a:cs typeface="Source Sans Pro Bold"/>
                    <a:sym typeface="Source Sans Pro Bold"/>
                  </a:defRPr>
                </a:lvl1pPr>
              </a:lstStyle>
              <a:p>
                <a:r>
                  <a:t>list-columns</a:t>
                </a:r>
              </a:p>
            </p:txBody>
          </p:sp>
        </p:grpSp>
      </p:grpSp>
      <p:grpSp>
        <p:nvGrpSpPr>
          <p:cNvPr id="947" name="Group"/>
          <p:cNvGrpSpPr/>
          <p:nvPr/>
        </p:nvGrpSpPr>
        <p:grpSpPr>
          <a:xfrm>
            <a:off x="7246388" y="3990777"/>
            <a:ext cx="894897" cy="538658"/>
            <a:chOff x="0" y="-1"/>
            <a:chExt cx="894895" cy="538657"/>
          </a:xfrm>
        </p:grpSpPr>
        <p:grpSp>
          <p:nvGrpSpPr>
            <p:cNvPr id="930" name="Group"/>
            <p:cNvGrpSpPr/>
            <p:nvPr/>
          </p:nvGrpSpPr>
          <p:grpSpPr>
            <a:xfrm>
              <a:off x="0" y="-2"/>
              <a:ext cx="356141" cy="532531"/>
              <a:chOff x="0" y="0"/>
              <a:chExt cx="356140" cy="532530"/>
            </a:xfrm>
          </p:grpSpPr>
          <p:sp>
            <p:nvSpPr>
              <p:cNvPr id="916" name="Rounded Rectangle"/>
              <p:cNvSpPr/>
              <p:nvPr/>
            </p:nvSpPr>
            <p:spPr>
              <a:xfrm>
                <a:off x="0" y="17016"/>
                <a:ext cx="356141" cy="515514"/>
              </a:xfrm>
              <a:prstGeom prst="roundRect">
                <a:avLst>
                  <a:gd name="adj" fmla="val 125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17" name="a"/>
              <p:cNvSpPr txBox="1"/>
              <p:nvPr/>
            </p:nvSpPr>
            <p:spPr>
              <a:xfrm>
                <a:off x="12969" y="129418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918" name="b"/>
              <p:cNvSpPr txBox="1"/>
              <p:nvPr/>
            </p:nvSpPr>
            <p:spPr>
              <a:xfrm>
                <a:off x="12969" y="257176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919" name="c"/>
              <p:cNvSpPr txBox="1"/>
              <p:nvPr/>
            </p:nvSpPr>
            <p:spPr>
              <a:xfrm>
                <a:off x="12969" y="37223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920" name="Square"/>
              <p:cNvSpPr/>
              <p:nvPr/>
            </p:nvSpPr>
            <p:spPr>
              <a:xfrm>
                <a:off x="127269" y="289305"/>
                <a:ext cx="76202" cy="76202"/>
              </a:xfrm>
              <a:prstGeom prst="rect">
                <a:avLst/>
              </a:prstGeom>
              <a:solidFill>
                <a:srgbClr val="78A7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1" name="Square"/>
              <p:cNvSpPr/>
              <p:nvPr/>
            </p:nvSpPr>
            <p:spPr>
              <a:xfrm>
                <a:off x="219369" y="288548"/>
                <a:ext cx="76202" cy="76202"/>
              </a:xfrm>
              <a:prstGeom prst="rect">
                <a:avLst/>
              </a:prstGeom>
              <a:solidFill>
                <a:srgbClr val="78A7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2" name="Square"/>
              <p:cNvSpPr/>
              <p:nvPr/>
            </p:nvSpPr>
            <p:spPr>
              <a:xfrm>
                <a:off x="127269" y="417062"/>
                <a:ext cx="76202" cy="76202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3" name="Square"/>
              <p:cNvSpPr/>
              <p:nvPr/>
            </p:nvSpPr>
            <p:spPr>
              <a:xfrm>
                <a:off x="127269" y="161169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4" name="Square"/>
              <p:cNvSpPr/>
              <p:nvPr/>
            </p:nvSpPr>
            <p:spPr>
              <a:xfrm>
                <a:off x="219369" y="161169"/>
                <a:ext cx="76202" cy="76202"/>
              </a:xfrm>
              <a:prstGeom prst="rect">
                <a:avLst/>
              </a:prstGeom>
              <a:solidFill>
                <a:srgbClr val="40784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5" name="x"/>
              <p:cNvSpPr txBox="1"/>
              <p:nvPr/>
            </p:nvSpPr>
            <p:spPr>
              <a:xfrm>
                <a:off x="93919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x</a:t>
                </a:r>
              </a:p>
            </p:txBody>
          </p:sp>
          <p:sp>
            <p:nvSpPr>
              <p:cNvPr id="926" name="y"/>
              <p:cNvSpPr txBox="1"/>
              <p:nvPr/>
            </p:nvSpPr>
            <p:spPr>
              <a:xfrm>
                <a:off x="186018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y</a:t>
                </a:r>
              </a:p>
            </p:txBody>
          </p:sp>
          <p:sp>
            <p:nvSpPr>
              <p:cNvPr id="927" name="Rounded Rectangle"/>
              <p:cNvSpPr/>
              <p:nvPr/>
            </p:nvSpPr>
            <p:spPr>
              <a:xfrm>
                <a:off x="20649" y="145294"/>
                <a:ext cx="310996" cy="107952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8" name="Rounded Rectangle"/>
              <p:cNvSpPr/>
              <p:nvPr/>
            </p:nvSpPr>
            <p:spPr>
              <a:xfrm>
                <a:off x="17450" y="273052"/>
                <a:ext cx="305341" cy="107951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29" name="Rounded Rectangle"/>
              <p:cNvSpPr/>
              <p:nvPr/>
            </p:nvSpPr>
            <p:spPr>
              <a:xfrm>
                <a:off x="17450" y="400809"/>
                <a:ext cx="305341" cy="107952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931" name="Line"/>
            <p:cNvSpPr/>
            <p:nvPr/>
          </p:nvSpPr>
          <p:spPr>
            <a:xfrm>
              <a:off x="379717" y="110368"/>
              <a:ext cx="139606" cy="2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946" name="Group"/>
            <p:cNvGrpSpPr/>
            <p:nvPr/>
          </p:nvGrpSpPr>
          <p:grpSpPr>
            <a:xfrm>
              <a:off x="538754" y="6127"/>
              <a:ext cx="356143" cy="532529"/>
              <a:chOff x="0" y="0"/>
              <a:chExt cx="356141" cy="532528"/>
            </a:xfrm>
          </p:grpSpPr>
          <p:sp>
            <p:nvSpPr>
              <p:cNvPr id="932" name="Rounded Rectangle"/>
              <p:cNvSpPr/>
              <p:nvPr/>
            </p:nvSpPr>
            <p:spPr>
              <a:xfrm>
                <a:off x="0" y="17016"/>
                <a:ext cx="356142" cy="515513"/>
              </a:xfrm>
              <a:prstGeom prst="roundRect">
                <a:avLst>
                  <a:gd name="adj" fmla="val 12590"/>
                </a:avLst>
              </a:prstGeom>
              <a:noFill/>
              <a:ln w="952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3" name="a"/>
              <p:cNvSpPr txBox="1"/>
              <p:nvPr/>
            </p:nvSpPr>
            <p:spPr>
              <a:xfrm>
                <a:off x="12969" y="129418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a</a:t>
                </a:r>
              </a:p>
            </p:txBody>
          </p:sp>
          <p:sp>
            <p:nvSpPr>
              <p:cNvPr id="934" name="b"/>
              <p:cNvSpPr txBox="1"/>
              <p:nvPr/>
            </p:nvSpPr>
            <p:spPr>
              <a:xfrm>
                <a:off x="12969" y="257176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b</a:t>
                </a:r>
              </a:p>
            </p:txBody>
          </p:sp>
          <p:sp>
            <p:nvSpPr>
              <p:cNvPr id="935" name="c"/>
              <p:cNvSpPr txBox="1"/>
              <p:nvPr/>
            </p:nvSpPr>
            <p:spPr>
              <a:xfrm>
                <a:off x="12969" y="372233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c</a:t>
                </a:r>
              </a:p>
            </p:txBody>
          </p:sp>
          <p:sp>
            <p:nvSpPr>
              <p:cNvPr id="936" name="Square"/>
              <p:cNvSpPr/>
              <p:nvPr/>
            </p:nvSpPr>
            <p:spPr>
              <a:xfrm>
                <a:off x="127269" y="289304"/>
                <a:ext cx="76202" cy="7620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7" name="Square"/>
              <p:cNvSpPr/>
              <p:nvPr/>
            </p:nvSpPr>
            <p:spPr>
              <a:xfrm>
                <a:off x="219369" y="288547"/>
                <a:ext cx="76202" cy="76202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8" name="Square"/>
              <p:cNvSpPr/>
              <p:nvPr/>
            </p:nvSpPr>
            <p:spPr>
              <a:xfrm>
                <a:off x="127269" y="417061"/>
                <a:ext cx="76202" cy="76202"/>
              </a:xfrm>
              <a:prstGeom prst="rect">
                <a:avLst/>
              </a:prstGeom>
              <a:solidFill>
                <a:srgbClr val="A9D7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39" name="Square"/>
              <p:cNvSpPr/>
              <p:nvPr/>
            </p:nvSpPr>
            <p:spPr>
              <a:xfrm>
                <a:off x="127269" y="161168"/>
                <a:ext cx="76202" cy="76202"/>
              </a:xfrm>
              <a:prstGeom prst="rect">
                <a:avLst/>
              </a:prstGeom>
              <a:solidFill>
                <a:srgbClr val="407B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40" name="Square"/>
              <p:cNvSpPr/>
              <p:nvPr/>
            </p:nvSpPr>
            <p:spPr>
              <a:xfrm>
                <a:off x="219369" y="161168"/>
                <a:ext cx="76202" cy="76202"/>
              </a:xfrm>
              <a:prstGeom prst="rect">
                <a:avLst/>
              </a:prstGeom>
              <a:solidFill>
                <a:srgbClr val="407BA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41" name="x"/>
              <p:cNvSpPr txBox="1"/>
              <p:nvPr/>
            </p:nvSpPr>
            <p:spPr>
              <a:xfrm>
                <a:off x="93919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x</a:t>
                </a:r>
              </a:p>
            </p:txBody>
          </p:sp>
          <p:sp>
            <p:nvSpPr>
              <p:cNvPr id="942" name="y"/>
              <p:cNvSpPr txBox="1"/>
              <p:nvPr/>
            </p:nvSpPr>
            <p:spPr>
              <a:xfrm>
                <a:off x="186019" y="-1"/>
                <a:ext cx="127002" cy="139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0"/>
                  </a:spcBef>
                  <a:defRPr sz="900"/>
                </a:lvl1pPr>
              </a:lstStyle>
              <a:p>
                <a:r>
                  <a:t>y</a:t>
                </a:r>
              </a:p>
            </p:txBody>
          </p:sp>
          <p:sp>
            <p:nvSpPr>
              <p:cNvPr id="943" name="Rounded Rectangle"/>
              <p:cNvSpPr/>
              <p:nvPr/>
            </p:nvSpPr>
            <p:spPr>
              <a:xfrm>
                <a:off x="20648" y="145293"/>
                <a:ext cx="310998" cy="107953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44" name="Rounded Rectangle"/>
              <p:cNvSpPr/>
              <p:nvPr/>
            </p:nvSpPr>
            <p:spPr>
              <a:xfrm>
                <a:off x="17450" y="273051"/>
                <a:ext cx="305342" cy="107952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945" name="Rounded Rectangle"/>
              <p:cNvSpPr/>
              <p:nvPr/>
            </p:nvSpPr>
            <p:spPr>
              <a:xfrm>
                <a:off x="17450" y="400808"/>
                <a:ext cx="305342" cy="107952"/>
              </a:xfrm>
              <a:prstGeom prst="roundRect">
                <a:avLst>
                  <a:gd name="adj" fmla="val 38235"/>
                </a:avLst>
              </a:prstGeom>
              <a:noFill/>
              <a:ln w="635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69" tIns="54569" rIns="54569" bIns="54569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948" name="Square"/>
          <p:cNvSpPr/>
          <p:nvPr/>
        </p:nvSpPr>
        <p:spPr>
          <a:xfrm>
            <a:off x="560938" y="8304280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49" name="Square"/>
          <p:cNvSpPr/>
          <p:nvPr/>
        </p:nvSpPr>
        <p:spPr>
          <a:xfrm>
            <a:off x="560938" y="8421901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0" name="Square"/>
          <p:cNvSpPr/>
          <p:nvPr/>
        </p:nvSpPr>
        <p:spPr>
          <a:xfrm>
            <a:off x="560938" y="8549048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1" name="Square"/>
          <p:cNvSpPr/>
          <p:nvPr/>
        </p:nvSpPr>
        <p:spPr>
          <a:xfrm>
            <a:off x="560938" y="7593992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2" name="Square"/>
          <p:cNvSpPr/>
          <p:nvPr/>
        </p:nvSpPr>
        <p:spPr>
          <a:xfrm>
            <a:off x="560938" y="7711613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3" name="Square"/>
          <p:cNvSpPr/>
          <p:nvPr/>
        </p:nvSpPr>
        <p:spPr>
          <a:xfrm>
            <a:off x="560938" y="7838760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4" name="Square"/>
          <p:cNvSpPr/>
          <p:nvPr/>
        </p:nvSpPr>
        <p:spPr>
          <a:xfrm>
            <a:off x="560938" y="6874570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5" name="Square"/>
          <p:cNvSpPr/>
          <p:nvPr/>
        </p:nvSpPr>
        <p:spPr>
          <a:xfrm>
            <a:off x="560938" y="6992191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6" name="Square"/>
          <p:cNvSpPr/>
          <p:nvPr/>
        </p:nvSpPr>
        <p:spPr>
          <a:xfrm>
            <a:off x="560938" y="7119338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7" name="Square"/>
          <p:cNvSpPr/>
          <p:nvPr/>
        </p:nvSpPr>
        <p:spPr>
          <a:xfrm>
            <a:off x="560938" y="6189851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8" name="Square"/>
          <p:cNvSpPr/>
          <p:nvPr/>
        </p:nvSpPr>
        <p:spPr>
          <a:xfrm>
            <a:off x="560938" y="6307472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59" name="Square"/>
          <p:cNvSpPr/>
          <p:nvPr/>
        </p:nvSpPr>
        <p:spPr>
          <a:xfrm>
            <a:off x="560938" y="6434620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0" name="Square"/>
          <p:cNvSpPr/>
          <p:nvPr/>
        </p:nvSpPr>
        <p:spPr>
          <a:xfrm>
            <a:off x="560938" y="5224572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1" name="Square"/>
          <p:cNvSpPr/>
          <p:nvPr/>
        </p:nvSpPr>
        <p:spPr>
          <a:xfrm>
            <a:off x="560938" y="5342194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2" name="Square"/>
          <p:cNvSpPr/>
          <p:nvPr/>
        </p:nvSpPr>
        <p:spPr>
          <a:xfrm>
            <a:off x="560938" y="5469341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3" name="Square"/>
          <p:cNvSpPr/>
          <p:nvPr/>
        </p:nvSpPr>
        <p:spPr>
          <a:xfrm>
            <a:off x="560938" y="4221625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4" name="Square"/>
          <p:cNvSpPr/>
          <p:nvPr/>
        </p:nvSpPr>
        <p:spPr>
          <a:xfrm>
            <a:off x="560938" y="4339247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5" name="Square"/>
          <p:cNvSpPr/>
          <p:nvPr/>
        </p:nvSpPr>
        <p:spPr>
          <a:xfrm>
            <a:off x="560938" y="4466394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6" name="Square"/>
          <p:cNvSpPr/>
          <p:nvPr/>
        </p:nvSpPr>
        <p:spPr>
          <a:xfrm>
            <a:off x="560938" y="3231334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7" name="Square"/>
          <p:cNvSpPr/>
          <p:nvPr/>
        </p:nvSpPr>
        <p:spPr>
          <a:xfrm>
            <a:off x="560938" y="3348956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8" name="Square"/>
          <p:cNvSpPr/>
          <p:nvPr/>
        </p:nvSpPr>
        <p:spPr>
          <a:xfrm>
            <a:off x="560938" y="3476103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69" name="Square"/>
          <p:cNvSpPr/>
          <p:nvPr/>
        </p:nvSpPr>
        <p:spPr>
          <a:xfrm>
            <a:off x="560938" y="1532098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0" name="Square"/>
          <p:cNvSpPr/>
          <p:nvPr/>
        </p:nvSpPr>
        <p:spPr>
          <a:xfrm>
            <a:off x="560938" y="1649719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1" name="Square"/>
          <p:cNvSpPr/>
          <p:nvPr/>
        </p:nvSpPr>
        <p:spPr>
          <a:xfrm>
            <a:off x="560938" y="1776866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2" name="Square"/>
          <p:cNvSpPr/>
          <p:nvPr/>
        </p:nvSpPr>
        <p:spPr>
          <a:xfrm>
            <a:off x="1056173" y="1527714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3" name="Square"/>
          <p:cNvSpPr/>
          <p:nvPr/>
        </p:nvSpPr>
        <p:spPr>
          <a:xfrm>
            <a:off x="1056173" y="2512315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4" name="Square"/>
          <p:cNvSpPr/>
          <p:nvPr/>
        </p:nvSpPr>
        <p:spPr>
          <a:xfrm>
            <a:off x="560938" y="2645322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5" name="Square"/>
          <p:cNvSpPr/>
          <p:nvPr/>
        </p:nvSpPr>
        <p:spPr>
          <a:xfrm>
            <a:off x="560938" y="3598487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6" name="Square"/>
          <p:cNvSpPr/>
          <p:nvPr/>
        </p:nvSpPr>
        <p:spPr>
          <a:xfrm>
            <a:off x="1056173" y="3211499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7" name="Square"/>
          <p:cNvSpPr/>
          <p:nvPr/>
        </p:nvSpPr>
        <p:spPr>
          <a:xfrm>
            <a:off x="1056173" y="3333884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8" name="Square"/>
          <p:cNvSpPr/>
          <p:nvPr/>
        </p:nvSpPr>
        <p:spPr>
          <a:xfrm>
            <a:off x="1056173" y="4211199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79" name="Square"/>
          <p:cNvSpPr/>
          <p:nvPr/>
        </p:nvSpPr>
        <p:spPr>
          <a:xfrm>
            <a:off x="3954840" y="1572656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0" name="Square"/>
          <p:cNvSpPr/>
          <p:nvPr/>
        </p:nvSpPr>
        <p:spPr>
          <a:xfrm>
            <a:off x="3954840" y="1690277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1" name="Square"/>
          <p:cNvSpPr/>
          <p:nvPr/>
        </p:nvSpPr>
        <p:spPr>
          <a:xfrm>
            <a:off x="3954840" y="1817424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2" name="Square"/>
          <p:cNvSpPr/>
          <p:nvPr/>
        </p:nvSpPr>
        <p:spPr>
          <a:xfrm>
            <a:off x="3954840" y="193980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3" name="Square"/>
          <p:cNvSpPr/>
          <p:nvPr/>
        </p:nvSpPr>
        <p:spPr>
          <a:xfrm>
            <a:off x="3954840" y="2802550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4" name="Square"/>
          <p:cNvSpPr/>
          <p:nvPr/>
        </p:nvSpPr>
        <p:spPr>
          <a:xfrm>
            <a:off x="3954840" y="2920172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5" name="Square"/>
          <p:cNvSpPr/>
          <p:nvPr/>
        </p:nvSpPr>
        <p:spPr>
          <a:xfrm>
            <a:off x="3954840" y="304731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6" name="Square"/>
          <p:cNvSpPr/>
          <p:nvPr/>
        </p:nvSpPr>
        <p:spPr>
          <a:xfrm>
            <a:off x="3954840" y="3169703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7" name="Square"/>
          <p:cNvSpPr/>
          <p:nvPr/>
        </p:nvSpPr>
        <p:spPr>
          <a:xfrm>
            <a:off x="4439783" y="2802550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8" name="Square"/>
          <p:cNvSpPr/>
          <p:nvPr/>
        </p:nvSpPr>
        <p:spPr>
          <a:xfrm>
            <a:off x="4439783" y="2920172"/>
            <a:ext cx="88901" cy="88903"/>
          </a:xfrm>
          <a:prstGeom prst="rect">
            <a:avLst/>
          </a:prstGeom>
          <a:solidFill>
            <a:srgbClr val="4F79A6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89" name="Square"/>
          <p:cNvSpPr/>
          <p:nvPr/>
        </p:nvSpPr>
        <p:spPr>
          <a:xfrm>
            <a:off x="4439783" y="304731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0" name="Square"/>
          <p:cNvSpPr/>
          <p:nvPr/>
        </p:nvSpPr>
        <p:spPr>
          <a:xfrm>
            <a:off x="4439783" y="3169703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1" name="Square"/>
          <p:cNvSpPr/>
          <p:nvPr/>
        </p:nvSpPr>
        <p:spPr>
          <a:xfrm>
            <a:off x="3954840" y="3986030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2" name="Square"/>
          <p:cNvSpPr/>
          <p:nvPr/>
        </p:nvSpPr>
        <p:spPr>
          <a:xfrm>
            <a:off x="3954840" y="4103652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3" name="Square"/>
          <p:cNvSpPr/>
          <p:nvPr/>
        </p:nvSpPr>
        <p:spPr>
          <a:xfrm>
            <a:off x="3954840" y="423079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4" name="Square"/>
          <p:cNvSpPr/>
          <p:nvPr/>
        </p:nvSpPr>
        <p:spPr>
          <a:xfrm>
            <a:off x="3954840" y="4353183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5" name="Square"/>
          <p:cNvSpPr/>
          <p:nvPr/>
        </p:nvSpPr>
        <p:spPr>
          <a:xfrm>
            <a:off x="4577439" y="3983253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6" name="Square"/>
          <p:cNvSpPr/>
          <p:nvPr/>
        </p:nvSpPr>
        <p:spPr>
          <a:xfrm>
            <a:off x="4577439" y="4100874"/>
            <a:ext cx="88901" cy="88903"/>
          </a:xfrm>
          <a:prstGeom prst="rect">
            <a:avLst/>
          </a:prstGeom>
          <a:solidFill>
            <a:srgbClr val="4F79A6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7" name="Square"/>
          <p:cNvSpPr/>
          <p:nvPr/>
        </p:nvSpPr>
        <p:spPr>
          <a:xfrm>
            <a:off x="4577439" y="4228021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8" name="Square"/>
          <p:cNvSpPr/>
          <p:nvPr/>
        </p:nvSpPr>
        <p:spPr>
          <a:xfrm>
            <a:off x="4577439" y="4350406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999" name="Square"/>
          <p:cNvSpPr/>
          <p:nvPr/>
        </p:nvSpPr>
        <p:spPr>
          <a:xfrm>
            <a:off x="4439783" y="156916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0" name="Square"/>
          <p:cNvSpPr/>
          <p:nvPr/>
        </p:nvSpPr>
        <p:spPr>
          <a:xfrm>
            <a:off x="7374252" y="1567940"/>
            <a:ext cx="88901" cy="88903"/>
          </a:xfrm>
          <a:prstGeom prst="rect">
            <a:avLst/>
          </a:prstGeom>
          <a:solidFill>
            <a:srgbClr val="183F0C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1" name="Square"/>
          <p:cNvSpPr/>
          <p:nvPr/>
        </p:nvSpPr>
        <p:spPr>
          <a:xfrm>
            <a:off x="7374252" y="1685562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2" name="Square"/>
          <p:cNvSpPr/>
          <p:nvPr/>
        </p:nvSpPr>
        <p:spPr>
          <a:xfrm>
            <a:off x="7374252" y="1812709"/>
            <a:ext cx="88901" cy="88903"/>
          </a:xfrm>
          <a:prstGeom prst="rect">
            <a:avLst/>
          </a:prstGeom>
          <a:solidFill>
            <a:srgbClr val="82A550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3" name="Square"/>
          <p:cNvSpPr/>
          <p:nvPr/>
        </p:nvSpPr>
        <p:spPr>
          <a:xfrm>
            <a:off x="7374252" y="1935093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4" name="Square"/>
          <p:cNvSpPr/>
          <p:nvPr/>
        </p:nvSpPr>
        <p:spPr>
          <a:xfrm>
            <a:off x="7866169" y="1572656"/>
            <a:ext cx="88901" cy="88903"/>
          </a:xfrm>
          <a:prstGeom prst="rect">
            <a:avLst/>
          </a:prstGeom>
          <a:solidFill>
            <a:srgbClr val="1A4375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5" name="Square"/>
          <p:cNvSpPr/>
          <p:nvPr/>
        </p:nvSpPr>
        <p:spPr>
          <a:xfrm>
            <a:off x="7866169" y="1690277"/>
            <a:ext cx="88901" cy="88903"/>
          </a:xfrm>
          <a:prstGeom prst="rect">
            <a:avLst/>
          </a:prstGeom>
          <a:solidFill>
            <a:srgbClr val="4E78A6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6" name="Square"/>
          <p:cNvSpPr/>
          <p:nvPr/>
        </p:nvSpPr>
        <p:spPr>
          <a:xfrm>
            <a:off x="7866169" y="1817424"/>
            <a:ext cx="88901" cy="88903"/>
          </a:xfrm>
          <a:prstGeom prst="rect">
            <a:avLst/>
          </a:prstGeom>
          <a:solidFill>
            <a:srgbClr val="83A8D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7" name="Square"/>
          <p:cNvSpPr/>
          <p:nvPr/>
        </p:nvSpPr>
        <p:spPr>
          <a:xfrm>
            <a:off x="7866169" y="1939809"/>
            <a:ext cx="88901" cy="88903"/>
          </a:xfrm>
          <a:prstGeom prst="rect">
            <a:avLst/>
          </a:prstGeom>
          <a:solidFill>
            <a:srgbClr val="B2D4FB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8" name="Square"/>
          <p:cNvSpPr/>
          <p:nvPr/>
        </p:nvSpPr>
        <p:spPr>
          <a:xfrm>
            <a:off x="7374252" y="2373531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09" name="Square"/>
          <p:cNvSpPr/>
          <p:nvPr/>
        </p:nvSpPr>
        <p:spPr>
          <a:xfrm>
            <a:off x="7374252" y="2491152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0" name="Square"/>
          <p:cNvSpPr/>
          <p:nvPr/>
        </p:nvSpPr>
        <p:spPr>
          <a:xfrm>
            <a:off x="7374252" y="261829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1" name="Square"/>
          <p:cNvSpPr/>
          <p:nvPr/>
        </p:nvSpPr>
        <p:spPr>
          <a:xfrm>
            <a:off x="7374252" y="2740684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2" name="Square"/>
          <p:cNvSpPr/>
          <p:nvPr/>
        </p:nvSpPr>
        <p:spPr>
          <a:xfrm>
            <a:off x="7866169" y="2378246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3" name="Square"/>
          <p:cNvSpPr/>
          <p:nvPr/>
        </p:nvSpPr>
        <p:spPr>
          <a:xfrm>
            <a:off x="7866169" y="2495868"/>
            <a:ext cx="88901" cy="88903"/>
          </a:xfrm>
          <a:prstGeom prst="rect">
            <a:avLst/>
          </a:prstGeom>
          <a:solidFill>
            <a:srgbClr val="4E78A6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4" name="Square"/>
          <p:cNvSpPr/>
          <p:nvPr/>
        </p:nvSpPr>
        <p:spPr>
          <a:xfrm>
            <a:off x="7866169" y="2623015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5" name="Square"/>
          <p:cNvSpPr/>
          <p:nvPr/>
        </p:nvSpPr>
        <p:spPr>
          <a:xfrm>
            <a:off x="7866169" y="274539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6" name="Square"/>
          <p:cNvSpPr/>
          <p:nvPr/>
        </p:nvSpPr>
        <p:spPr>
          <a:xfrm>
            <a:off x="7374252" y="3230979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7" name="Square"/>
          <p:cNvSpPr/>
          <p:nvPr/>
        </p:nvSpPr>
        <p:spPr>
          <a:xfrm>
            <a:off x="7374252" y="3348601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8" name="Square"/>
          <p:cNvSpPr/>
          <p:nvPr/>
        </p:nvSpPr>
        <p:spPr>
          <a:xfrm>
            <a:off x="7374252" y="3475748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19" name="Square"/>
          <p:cNvSpPr/>
          <p:nvPr/>
        </p:nvSpPr>
        <p:spPr>
          <a:xfrm>
            <a:off x="7374252" y="3598132"/>
            <a:ext cx="88901" cy="88903"/>
          </a:xfrm>
          <a:prstGeom prst="rect">
            <a:avLst/>
          </a:prstGeom>
          <a:solidFill>
            <a:srgbClr val="4D7647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0" name="Square"/>
          <p:cNvSpPr/>
          <p:nvPr/>
        </p:nvSpPr>
        <p:spPr>
          <a:xfrm>
            <a:off x="7866169" y="3235695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1" name="Square"/>
          <p:cNvSpPr/>
          <p:nvPr/>
        </p:nvSpPr>
        <p:spPr>
          <a:xfrm>
            <a:off x="7866169" y="3353316"/>
            <a:ext cx="88901" cy="88903"/>
          </a:xfrm>
          <a:prstGeom prst="rect">
            <a:avLst/>
          </a:prstGeom>
          <a:solidFill>
            <a:srgbClr val="4E78A6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2" name="Square"/>
          <p:cNvSpPr/>
          <p:nvPr/>
        </p:nvSpPr>
        <p:spPr>
          <a:xfrm>
            <a:off x="7866169" y="3480463"/>
            <a:ext cx="88901" cy="88903"/>
          </a:xfrm>
          <a:prstGeom prst="rect">
            <a:avLst/>
          </a:prstGeom>
          <a:solidFill>
            <a:srgbClr val="B1D283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3" name="Square"/>
          <p:cNvSpPr/>
          <p:nvPr/>
        </p:nvSpPr>
        <p:spPr>
          <a:xfrm>
            <a:off x="7866169" y="3602848"/>
            <a:ext cx="88901" cy="88903"/>
          </a:xfrm>
          <a:prstGeom prst="rect">
            <a:avLst/>
          </a:prstGeom>
          <a:solidFill>
            <a:srgbClr val="4E78A6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4" name="Square"/>
          <p:cNvSpPr/>
          <p:nvPr/>
        </p:nvSpPr>
        <p:spPr>
          <a:xfrm>
            <a:off x="3967540" y="9093910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5" name="Square"/>
          <p:cNvSpPr/>
          <p:nvPr/>
        </p:nvSpPr>
        <p:spPr>
          <a:xfrm>
            <a:off x="3967540" y="9211532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6" name="Square"/>
          <p:cNvSpPr/>
          <p:nvPr/>
        </p:nvSpPr>
        <p:spPr>
          <a:xfrm>
            <a:off x="3967540" y="9338679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7" name="Square"/>
          <p:cNvSpPr/>
          <p:nvPr/>
        </p:nvSpPr>
        <p:spPr>
          <a:xfrm>
            <a:off x="4447054" y="9094080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8" name="Square"/>
          <p:cNvSpPr/>
          <p:nvPr/>
        </p:nvSpPr>
        <p:spPr>
          <a:xfrm>
            <a:off x="4447054" y="9211701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29" name="Square"/>
          <p:cNvSpPr/>
          <p:nvPr/>
        </p:nvSpPr>
        <p:spPr>
          <a:xfrm>
            <a:off x="4447054" y="9338849"/>
            <a:ext cx="88901" cy="8890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A7A7A7"/>
      </a:dk2>
      <a:lt2>
        <a:srgbClr val="535353"/>
      </a:lt2>
      <a:accent1>
        <a:srgbClr val="78AAD6"/>
      </a:accent1>
      <a:accent2>
        <a:srgbClr val="A8D379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Regular"/>
        <a:ea typeface="Source Sans Pro Regular"/>
        <a:cs typeface="Source Sans Pro Regular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69" tIns="54569" rIns="54569" bIns="54569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+mj-lt"/>
            <a:ea typeface="+mj-ea"/>
            <a:cs typeface="+mj-cs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69" tIns="54569" rIns="54569" bIns="54569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+mj-lt"/>
            <a:ea typeface="+mj-ea"/>
            <a:cs typeface="+mj-cs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8AAD6"/>
      </a:accent1>
      <a:accent2>
        <a:srgbClr val="A8D379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Regular"/>
        <a:ea typeface="Source Sans Pro Regular"/>
        <a:cs typeface="Source Sans Pro Regular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69" tIns="54569" rIns="54569" bIns="54569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+mj-lt"/>
            <a:ea typeface="+mj-ea"/>
            <a:cs typeface="+mj-cs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69" tIns="54569" rIns="54569" bIns="54569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+mj-lt"/>
            <a:ea typeface="+mj-ea"/>
            <a:cs typeface="+mj-cs"/>
            <a:sym typeface="Source Sans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2916</Words>
  <Application>Microsoft Macintosh PowerPoint</Application>
  <PresentationFormat>Custom</PresentationFormat>
  <Paragraphs>321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Source Sans Pro Bold</vt:lpstr>
      <vt:lpstr>Source Sans Pro ExtraLight</vt:lpstr>
      <vt:lpstr>Source Sans Pro Light</vt:lpstr>
      <vt:lpstr>Source Sans Pro Regular</vt:lpstr>
      <vt:lpstr>White</vt:lpstr>
      <vt:lpstr>Apply functions with purrr : : CHEAT SHEET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 functions with purrr : : CHEAT SHEET </dc:title>
  <cp:lastModifiedBy>Averi Perny</cp:lastModifiedBy>
  <cp:revision>1</cp:revision>
  <dcterms:modified xsi:type="dcterms:W3CDTF">2021-08-09T21:03:53Z</dcterms:modified>
</cp:coreProperties>
</file>