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3970000" cy="1079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4C4C4C"/>
        </a:solidFill>
        <a:effectLst/>
        <a:uFillTx/>
        <a:latin typeface="Source Sans Pro Regular"/>
        <a:ea typeface="Source Sans Pro Regular"/>
        <a:cs typeface="Source Sans Pro Regular"/>
        <a:sym typeface="Source Sans Pro Regular"/>
      </a:defRPr>
    </a:lvl1pPr>
    <a:lvl2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4C4C4C"/>
        </a:solidFill>
        <a:effectLst/>
        <a:uFillTx/>
        <a:latin typeface="Source Sans Pro Regular"/>
        <a:ea typeface="Source Sans Pro Regular"/>
        <a:cs typeface="Source Sans Pro Regular"/>
        <a:sym typeface="Source Sans Pro Regular"/>
      </a:defRPr>
    </a:lvl2pPr>
    <a:lvl3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4C4C4C"/>
        </a:solidFill>
        <a:effectLst/>
        <a:uFillTx/>
        <a:latin typeface="Source Sans Pro Regular"/>
        <a:ea typeface="Source Sans Pro Regular"/>
        <a:cs typeface="Source Sans Pro Regular"/>
        <a:sym typeface="Source Sans Pro Regular"/>
      </a:defRPr>
    </a:lvl3pPr>
    <a:lvl4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4C4C4C"/>
        </a:solidFill>
        <a:effectLst/>
        <a:uFillTx/>
        <a:latin typeface="Source Sans Pro Regular"/>
        <a:ea typeface="Source Sans Pro Regular"/>
        <a:cs typeface="Source Sans Pro Regular"/>
        <a:sym typeface="Source Sans Pro Regular"/>
      </a:defRPr>
    </a:lvl4pPr>
    <a:lvl5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4C4C4C"/>
        </a:solidFill>
        <a:effectLst/>
        <a:uFillTx/>
        <a:latin typeface="Source Sans Pro Regular"/>
        <a:ea typeface="Source Sans Pro Regular"/>
        <a:cs typeface="Source Sans Pro Regular"/>
        <a:sym typeface="Source Sans Pro Regular"/>
      </a:defRPr>
    </a:lvl5pPr>
    <a:lvl6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4C4C4C"/>
        </a:solidFill>
        <a:effectLst/>
        <a:uFillTx/>
        <a:latin typeface="Source Sans Pro Regular"/>
        <a:ea typeface="Source Sans Pro Regular"/>
        <a:cs typeface="Source Sans Pro Regular"/>
        <a:sym typeface="Source Sans Pro Regular"/>
      </a:defRPr>
    </a:lvl6pPr>
    <a:lvl7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4C4C4C"/>
        </a:solidFill>
        <a:effectLst/>
        <a:uFillTx/>
        <a:latin typeface="Source Sans Pro Regular"/>
        <a:ea typeface="Source Sans Pro Regular"/>
        <a:cs typeface="Source Sans Pro Regular"/>
        <a:sym typeface="Source Sans Pro Regular"/>
      </a:defRPr>
    </a:lvl7pPr>
    <a:lvl8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4C4C4C"/>
        </a:solidFill>
        <a:effectLst/>
        <a:uFillTx/>
        <a:latin typeface="Source Sans Pro Regular"/>
        <a:ea typeface="Source Sans Pro Regular"/>
        <a:cs typeface="Source Sans Pro Regular"/>
        <a:sym typeface="Source Sans Pro Regular"/>
      </a:defRPr>
    </a:lvl8pPr>
    <a:lvl9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4C4C4C"/>
        </a:solidFill>
        <a:effectLst/>
        <a:uFillTx/>
        <a:latin typeface="Source Sans Pro Regular"/>
        <a:ea typeface="Source Sans Pro Regular"/>
        <a:cs typeface="Source Sans Pro Regular"/>
        <a:sym typeface="Source Sans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4C4C4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5DD"/>
          </a:solidFill>
        </a:fill>
      </a:tcStyle>
    </a:wholeTbl>
    <a:band2H>
      <a:tcTxStyle b="def" i="def"/>
      <a:tcStyle>
        <a:tcBdr/>
        <a:fill>
          <a:solidFill>
            <a:srgbClr val="E9EBEF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4C4C4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4C4C4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4C4C4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ource Sans Pro Bold"/>
          <a:ea typeface="Source Sans Pro Bold"/>
          <a:cs typeface="Source Sans Pro Bold"/>
        </a:font>
        <a:srgbClr val="4C4C4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C4C4C"/>
              </a:solidFill>
              <a:prstDash val="solid"/>
              <a:round/>
            </a:ln>
          </a:top>
          <a:bottom>
            <a:ln w="25400" cap="flat">
              <a:solidFill>
                <a:srgbClr val="4C4C4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C4C4C"/>
              </a:solidFill>
              <a:prstDash val="solid"/>
              <a:round/>
            </a:ln>
          </a:top>
          <a:bottom>
            <a:ln w="25400" cap="flat">
              <a:solidFill>
                <a:srgbClr val="4C4C4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4C4C4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CECE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C4C4C"/>
          </a:solidFill>
        </a:fill>
      </a:tcStyle>
    </a:firstCol>
    <a:la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C4C4C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C4C4C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6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6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6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6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6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6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6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6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6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364257" y="1918641"/>
            <a:ext cx="11241486" cy="3547073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64257" y="5561210"/>
            <a:ext cx="11241486" cy="1214192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364257" y="6993680"/>
            <a:ext cx="11241486" cy="508002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90000"/>
              </a:lnSpc>
              <a:buSzTx/>
              <a:buNone/>
              <a:defRPr sz="900"/>
            </a:lvl1pPr>
            <a:lvl2pPr marL="555624" indent="-111124" algn="r">
              <a:lnSpc>
                <a:spcPct val="90000"/>
              </a:lnSpc>
              <a:defRPr sz="900"/>
            </a:lvl2pPr>
            <a:lvl3pPr marL="1000124" indent="-111124" algn="r">
              <a:lnSpc>
                <a:spcPct val="90000"/>
              </a:lnSpc>
              <a:defRPr sz="900"/>
            </a:lvl3pPr>
            <a:lvl4pPr marL="1444624" indent="-111124" algn="r">
              <a:lnSpc>
                <a:spcPct val="90000"/>
              </a:lnSpc>
              <a:defRPr sz="900"/>
            </a:lvl4pPr>
            <a:lvl5pPr marL="1889124" indent="-111124" algn="r">
              <a:lnSpc>
                <a:spcPct val="90000"/>
              </a:lnSpc>
              <a:defRPr sz="9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/>
          <p:nvPr>
            <p:ph type="body" sz="quarter" idx="21"/>
          </p:nvPr>
        </p:nvSpPr>
        <p:spPr>
          <a:xfrm>
            <a:off x="1364257" y="4742655"/>
            <a:ext cx="11241486" cy="7367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873125" y="158750"/>
            <a:ext cx="15708068" cy="1047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725785" y="840878"/>
            <a:ext cx="10504787" cy="70068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364257" y="7375673"/>
            <a:ext cx="11241486" cy="152797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364257" y="8958212"/>
            <a:ext cx="11241486" cy="1214192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790156" y="10090546"/>
            <a:ext cx="376045" cy="3885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364257" y="3623964"/>
            <a:ext cx="11241486" cy="354707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919510" y="840878"/>
            <a:ext cx="13274232" cy="88494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023192" y="840878"/>
            <a:ext cx="5729885" cy="4283772"/>
          </a:xfrm>
          <a:prstGeom prst="rect">
            <a:avLst/>
          </a:prstGeom>
        </p:spPr>
        <p:txBody>
          <a:bodyPr anchor="b"/>
          <a:lstStyle>
            <a:lvl1pPr>
              <a:defRPr b="1" sz="3300"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023192" y="5274716"/>
            <a:ext cx="5729885" cy="4406554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870400" y="2955477"/>
            <a:ext cx="10129616" cy="675307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023192" y="2955477"/>
            <a:ext cx="5729885" cy="6753078"/>
          </a:xfrm>
          <a:prstGeom prst="rect">
            <a:avLst/>
          </a:prstGeom>
        </p:spPr>
        <p:txBody>
          <a:bodyPr/>
          <a:lstStyle>
            <a:lvl1pPr marL="146956" indent="-146956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  <a:lvl2pPr marL="489857" indent="-146956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2pPr>
            <a:lvl3pPr marL="8327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3pPr>
            <a:lvl4pPr marL="11756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4pPr>
            <a:lvl5pPr marL="15185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023192" y="1523007"/>
            <a:ext cx="11923616" cy="774898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21"/>
          </p:nvPr>
        </p:nvSpPr>
        <p:spPr>
          <a:xfrm>
            <a:off x="-2551164" y="1113729"/>
            <a:ext cx="12864954" cy="85766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7175996" y="5558790"/>
            <a:ext cx="6507512" cy="4340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23"/>
          </p:nvPr>
        </p:nvSpPr>
        <p:spPr>
          <a:xfrm>
            <a:off x="6985000" y="1111309"/>
            <a:ext cx="6302872" cy="42019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023192" y="636239"/>
            <a:ext cx="11923616" cy="23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023192" y="2955477"/>
            <a:ext cx="11923616" cy="6753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ln w="12700">
            <a:miter lim="400000"/>
          </a:ln>
        </p:spPr>
        <p:txBody>
          <a:bodyPr wrap="none" lIns="54569" tIns="54569" rIns="54569" bIns="54569">
            <a:spAutoFit/>
          </a:bodyPr>
          <a:lstStyle>
            <a:lvl1pPr algn="ctr">
              <a:spcBef>
                <a:spcPts val="0"/>
              </a:spcBef>
              <a:defRPr sz="1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585858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1pPr>
      <a:lvl2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585858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2pPr>
      <a:lvl3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585858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3pPr>
      <a:lvl4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585858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4pPr>
      <a:lvl5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585858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5pPr>
      <a:lvl6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585858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6pPr>
      <a:lvl7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585858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7pPr>
      <a:lvl8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585858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8pPr>
      <a:lvl9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585858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9pPr>
    </p:titleStyle>
    <p:bodyStyle>
      <a:lvl1pPr marL="148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1200" u="none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1pPr>
      <a:lvl2pPr marL="592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1200" u="none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2pPr>
      <a:lvl3pPr marL="1037165" marR="0" indent="-148165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1200" u="none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3pPr>
      <a:lvl4pPr marL="1481665" marR="0" indent="-148165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1200" u="none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4pPr>
      <a:lvl5pPr marL="1926165" marR="0" indent="-148165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1200" u="none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5pPr>
      <a:lvl6pPr marL="2370665" marR="0" indent="-148165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1200" u="none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6pPr>
      <a:lvl7pPr marL="2815165" marR="0" indent="-148165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1200" u="none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7pPr>
      <a:lvl8pPr marL="3259666" marR="0" indent="-148165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1200" u="none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8pPr>
      <a:lvl9pPr marL="3704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1200" u="none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Relationship Id="rId6" Type="http://schemas.openxmlformats.org/officeDocument/2006/relationships/image" Target="../media/image5.tif"/><Relationship Id="rId7" Type="http://schemas.openxmlformats.org/officeDocument/2006/relationships/image" Target="../media/image6.tif"/><Relationship Id="rId8" Type="http://schemas.openxmlformats.org/officeDocument/2006/relationships/image" Target="../media/image7.tif"/><Relationship Id="rId9" Type="http://schemas.openxmlformats.org/officeDocument/2006/relationships/image" Target="../media/image8.tif"/><Relationship Id="rId10" Type="http://schemas.openxmlformats.org/officeDocument/2006/relationships/image" Target="../media/image9.tif"/><Relationship Id="rId11" Type="http://schemas.openxmlformats.org/officeDocument/2006/relationships/image" Target="../media/image10.tif"/><Relationship Id="rId12" Type="http://schemas.openxmlformats.org/officeDocument/2006/relationships/image" Target="../media/image1.png"/><Relationship Id="rId13" Type="http://schemas.openxmlformats.org/officeDocument/2006/relationships/hyperlink" Target="https://creativecommons.org/licenses/by-sa/4.0/" TargetMode="External"/><Relationship Id="rId14" Type="http://schemas.openxmlformats.org/officeDocument/2006/relationships/hyperlink" Target="mailto:info@rstudio.com" TargetMode="External"/><Relationship Id="rId15" Type="http://schemas.openxmlformats.org/officeDocument/2006/relationships/hyperlink" Target="http://rstudio.com" TargetMode="External"/><Relationship Id="rId16" Type="http://schemas.openxmlformats.org/officeDocument/2006/relationships/image" Target="../media/image11.tif"/><Relationship Id="rId17" Type="http://schemas.openxmlformats.org/officeDocument/2006/relationships/image" Target="../media/image12.tif"/><Relationship Id="rId18" Type="http://schemas.openxmlformats.org/officeDocument/2006/relationships/image" Target="../media/image13.tif"/><Relationship Id="rId19" Type="http://schemas.openxmlformats.org/officeDocument/2006/relationships/image" Target="../media/image2.png"/><Relationship Id="rId20" Type="http://schemas.openxmlformats.org/officeDocument/2006/relationships/image" Target="../media/image14.tif"/><Relationship Id="rId21" Type="http://schemas.openxmlformats.org/officeDocument/2006/relationships/image" Target="../media/image15.tif"/><Relationship Id="rId22" Type="http://schemas.openxmlformats.org/officeDocument/2006/relationships/image" Target="../media/image16.tif"/><Relationship Id="rId23" Type="http://schemas.openxmlformats.org/officeDocument/2006/relationships/image" Target="../media/image17.tif"/><Relationship Id="rId24" Type="http://schemas.openxmlformats.org/officeDocument/2006/relationships/image" Target="../media/image18.tif"/><Relationship Id="rId25" Type="http://schemas.openxmlformats.org/officeDocument/2006/relationships/image" Target="../media/image3.png"/><Relationship Id="rId26" Type="http://schemas.openxmlformats.org/officeDocument/2006/relationships/image" Target="../media/image19.tif"/><Relationship Id="rId27" Type="http://schemas.openxmlformats.org/officeDocument/2006/relationships/image" Target="../media/image20.tif"/><Relationship Id="rId28" Type="http://schemas.openxmlformats.org/officeDocument/2006/relationships/image" Target="../media/image21.tif"/><Relationship Id="rId29" Type="http://schemas.openxmlformats.org/officeDocument/2006/relationships/image" Target="../media/image4.png"/><Relationship Id="rId30" Type="http://schemas.openxmlformats.org/officeDocument/2006/relationships/image" Target="../media/image22.tif"/><Relationship Id="rId31" Type="http://schemas.openxmlformats.org/officeDocument/2006/relationships/image" Target="../media/image23.tif"/><Relationship Id="rId32" Type="http://schemas.openxmlformats.org/officeDocument/2006/relationships/image" Target="../media/image24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tif"/><Relationship Id="rId3" Type="http://schemas.openxmlformats.org/officeDocument/2006/relationships/image" Target="../media/image26.tif"/><Relationship Id="rId4" Type="http://schemas.openxmlformats.org/officeDocument/2006/relationships/image" Target="../media/image1.png"/><Relationship Id="rId5" Type="http://schemas.openxmlformats.org/officeDocument/2006/relationships/hyperlink" Target="https://creativecommons.org/licenses/by-sa/4.0/" TargetMode="External"/><Relationship Id="rId6" Type="http://schemas.openxmlformats.org/officeDocument/2006/relationships/hyperlink" Target="mailto:info@rstudio.com" TargetMode="External"/><Relationship Id="rId7" Type="http://schemas.openxmlformats.org/officeDocument/2006/relationships/hyperlink" Target="http://rstudio.com" TargetMode="External"/><Relationship Id="rId8" Type="http://schemas.openxmlformats.org/officeDocument/2006/relationships/hyperlink" Target="https://www.rstudio.com/products/workbench/evaluation/" TargetMode="External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27.tif"/><Relationship Id="rId13" Type="http://schemas.openxmlformats.org/officeDocument/2006/relationships/image" Target="../media/image28.tif"/><Relationship Id="rId14" Type="http://schemas.openxmlformats.org/officeDocument/2006/relationships/image" Target="../media/image1.tif"/><Relationship Id="rId15" Type="http://schemas.openxmlformats.org/officeDocument/2006/relationships/image" Target="../media/image29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"/>
          <p:cNvGrpSpPr/>
          <p:nvPr/>
        </p:nvGrpSpPr>
        <p:grpSpPr>
          <a:xfrm>
            <a:off x="8383486" y="-1013162"/>
            <a:ext cx="6157897" cy="3553964"/>
            <a:chOff x="0" y="51032"/>
            <a:chExt cx="6157895" cy="3553962"/>
          </a:xfrm>
        </p:grpSpPr>
        <p:grpSp>
          <p:nvGrpSpPr>
            <p:cNvPr id="134" name="Group"/>
            <p:cNvGrpSpPr/>
            <p:nvPr/>
          </p:nvGrpSpPr>
          <p:grpSpPr>
            <a:xfrm>
              <a:off x="23292" y="51032"/>
              <a:ext cx="6134604" cy="2980094"/>
              <a:chOff x="0" y="51032"/>
              <a:chExt cx="6134603" cy="2980093"/>
            </a:xfrm>
          </p:grpSpPr>
          <p:sp>
            <p:nvSpPr>
              <p:cNvPr id="119" name="Triangle"/>
              <p:cNvSpPr/>
              <p:nvPr/>
            </p:nvSpPr>
            <p:spPr>
              <a:xfrm rot="1800000">
                <a:off x="1177378" y="304285"/>
                <a:ext cx="1319511" cy="1143862"/>
              </a:xfrm>
              <a:prstGeom prst="triangle">
                <a:avLst/>
              </a:prstGeom>
              <a:solidFill>
                <a:srgbClr val="83AAD7"/>
              </a:solidFill>
              <a:ln w="3175" cap="flat">
                <a:solidFill>
                  <a:srgbClr val="83AAD7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" name="Circle"/>
              <p:cNvSpPr/>
              <p:nvPr/>
            </p:nvSpPr>
            <p:spPr>
              <a:xfrm flipH="1">
                <a:off x="1550783" y="838358"/>
                <a:ext cx="422091" cy="422091"/>
              </a:xfrm>
              <a:prstGeom prst="ellipse">
                <a:avLst/>
              </a:prstGeom>
              <a:solidFill>
                <a:srgbClr val="B6D5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" name="Circle"/>
              <p:cNvSpPr/>
              <p:nvPr/>
            </p:nvSpPr>
            <p:spPr>
              <a:xfrm flipH="1">
                <a:off x="0" y="819779"/>
                <a:ext cx="422090" cy="422090"/>
              </a:xfrm>
              <a:prstGeom prst="ellipse">
                <a:avLst/>
              </a:prstGeom>
              <a:solidFill>
                <a:srgbClr val="83AAD7">
                  <a:alpha val="5045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" name="Triangle"/>
              <p:cNvSpPr/>
              <p:nvPr/>
            </p:nvSpPr>
            <p:spPr>
              <a:xfrm rot="19800000">
                <a:off x="2896975" y="973389"/>
                <a:ext cx="1319511" cy="1143862"/>
              </a:xfrm>
              <a:prstGeom prst="triangle">
                <a:avLst/>
              </a:prstGeom>
              <a:solidFill>
                <a:srgbClr val="B6D5F0"/>
              </a:solidFill>
              <a:ln w="6350" cap="flat">
                <a:solidFill>
                  <a:srgbClr val="BBD4ED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" name="Triangle"/>
              <p:cNvSpPr/>
              <p:nvPr/>
            </p:nvSpPr>
            <p:spPr>
              <a:xfrm rot="1800000">
                <a:off x="3470361" y="1634010"/>
                <a:ext cx="1319512" cy="1143863"/>
              </a:xfrm>
              <a:prstGeom prst="triangle">
                <a:avLst/>
              </a:prstGeom>
              <a:solidFill>
                <a:srgbClr val="83AAD7"/>
              </a:solidFill>
              <a:ln w="6350" cap="flat">
                <a:solidFill>
                  <a:srgbClr val="83AAD7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" name="Circle"/>
              <p:cNvSpPr/>
              <p:nvPr/>
            </p:nvSpPr>
            <p:spPr>
              <a:xfrm flipH="1">
                <a:off x="3461023" y="1507462"/>
                <a:ext cx="422091" cy="422091"/>
              </a:xfrm>
              <a:prstGeom prst="ellipse">
                <a:avLst/>
              </a:prstGeom>
              <a:solidFill>
                <a:srgbClr val="83AA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" name="Circle"/>
              <p:cNvSpPr/>
              <p:nvPr/>
            </p:nvSpPr>
            <p:spPr>
              <a:xfrm flipH="1">
                <a:off x="3843766" y="2168083"/>
                <a:ext cx="422091" cy="422091"/>
              </a:xfrm>
              <a:prstGeom prst="ellipse">
                <a:avLst/>
              </a:prstGeom>
              <a:solidFill>
                <a:srgbClr val="B6D5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" name="Triangle"/>
              <p:cNvSpPr/>
              <p:nvPr/>
            </p:nvSpPr>
            <p:spPr>
              <a:xfrm rot="1800000">
                <a:off x="3470361" y="312963"/>
                <a:ext cx="1319512" cy="1143863"/>
              </a:xfrm>
              <a:prstGeom prst="triangle">
                <a:avLst/>
              </a:prstGeom>
              <a:solidFill>
                <a:srgbClr val="83AAD7"/>
              </a:solidFill>
              <a:ln w="6350" cap="flat">
                <a:solidFill>
                  <a:srgbClr val="83AAD7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" name="Circle"/>
              <p:cNvSpPr/>
              <p:nvPr/>
            </p:nvSpPr>
            <p:spPr>
              <a:xfrm flipH="1">
                <a:off x="3843766" y="847037"/>
                <a:ext cx="422091" cy="422091"/>
              </a:xfrm>
              <a:prstGeom prst="ellipse">
                <a:avLst/>
              </a:prstGeom>
              <a:solidFill>
                <a:srgbClr val="B6D5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" name="Triangle"/>
              <p:cNvSpPr/>
              <p:nvPr/>
            </p:nvSpPr>
            <p:spPr>
              <a:xfrm rot="19800000">
                <a:off x="4044132" y="318647"/>
                <a:ext cx="1319512" cy="1143863"/>
              </a:xfrm>
              <a:prstGeom prst="triangle">
                <a:avLst/>
              </a:prstGeom>
              <a:solidFill>
                <a:srgbClr val="B6D5F0"/>
              </a:solidFill>
              <a:ln w="6350" cap="flat">
                <a:solidFill>
                  <a:srgbClr val="BBD4ED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" name="Circle"/>
              <p:cNvSpPr/>
              <p:nvPr/>
            </p:nvSpPr>
            <p:spPr>
              <a:xfrm flipH="1">
                <a:off x="4608181" y="852721"/>
                <a:ext cx="422091" cy="422091"/>
              </a:xfrm>
              <a:prstGeom prst="ellipse">
                <a:avLst/>
              </a:prstGeom>
              <a:solidFill>
                <a:srgbClr val="83AA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0" name="Triangle"/>
              <p:cNvSpPr/>
              <p:nvPr/>
            </p:nvSpPr>
            <p:spPr>
              <a:xfrm rot="1800000">
                <a:off x="4617518" y="979269"/>
                <a:ext cx="1319511" cy="1143863"/>
              </a:xfrm>
              <a:prstGeom prst="triangle">
                <a:avLst/>
              </a:prstGeom>
              <a:solidFill>
                <a:srgbClr val="83AAD7"/>
              </a:solidFill>
              <a:ln w="6350" cap="flat">
                <a:solidFill>
                  <a:srgbClr val="83AAD7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1" name="Circle"/>
              <p:cNvSpPr/>
              <p:nvPr/>
            </p:nvSpPr>
            <p:spPr>
              <a:xfrm flipH="1">
                <a:off x="4990923" y="1513342"/>
                <a:ext cx="422091" cy="422091"/>
              </a:xfrm>
              <a:prstGeom prst="ellipse">
                <a:avLst/>
              </a:prstGeom>
              <a:solidFill>
                <a:srgbClr val="B6D5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2" name="Triangle"/>
              <p:cNvSpPr/>
              <p:nvPr/>
            </p:nvSpPr>
            <p:spPr>
              <a:xfrm rot="19800000">
                <a:off x="1751149" y="309969"/>
                <a:ext cx="1319512" cy="1143862"/>
              </a:xfrm>
              <a:prstGeom prst="triangle">
                <a:avLst/>
              </a:prstGeom>
              <a:solidFill>
                <a:srgbClr val="B6D5F0"/>
              </a:solidFill>
              <a:ln w="6350" cap="flat">
                <a:solidFill>
                  <a:srgbClr val="BBD4ED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3" name="Circle"/>
              <p:cNvSpPr/>
              <p:nvPr/>
            </p:nvSpPr>
            <p:spPr>
              <a:xfrm flipH="1">
                <a:off x="2315198" y="844042"/>
                <a:ext cx="422091" cy="422091"/>
              </a:xfrm>
              <a:prstGeom prst="ellipse">
                <a:avLst/>
              </a:prstGeom>
              <a:solidFill>
                <a:srgbClr val="83AA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35" name="Rectangle"/>
            <p:cNvSpPr/>
            <p:nvPr/>
          </p:nvSpPr>
          <p:spPr>
            <a:xfrm>
              <a:off x="0" y="1038072"/>
              <a:ext cx="5593306" cy="2566923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20382">
                  <a:srgbClr val="FFFFFF">
                    <a:alpha val="45796"/>
                  </a:srgbClr>
                </a:gs>
                <a:gs pos="35803">
                  <a:srgbClr val="FFFFFF">
                    <a:alpha val="72898"/>
                  </a:srgbClr>
                </a:gs>
                <a:gs pos="55434">
                  <a:srgbClr val="FFFFFF"/>
                </a:gs>
              </a:gsLst>
              <a:path path="circle">
                <a:fillToRect l="119636" t="37721" r="-19636" b="62278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06300" y="203200"/>
            <a:ext cx="1371600" cy="1590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3826" y="1519425"/>
            <a:ext cx="393701" cy="454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7023" y="1519425"/>
            <a:ext cx="381002" cy="4417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4" name="Group"/>
          <p:cNvGrpSpPr/>
          <p:nvPr/>
        </p:nvGrpSpPr>
        <p:grpSpPr>
          <a:xfrm>
            <a:off x="3498977" y="2006855"/>
            <a:ext cx="6959601" cy="4349758"/>
            <a:chOff x="0" y="0"/>
            <a:chExt cx="6959600" cy="4349757"/>
          </a:xfrm>
        </p:grpSpPr>
        <p:grpSp>
          <p:nvGrpSpPr>
            <p:cNvPr id="152" name="Group"/>
            <p:cNvGrpSpPr/>
            <p:nvPr/>
          </p:nvGrpSpPr>
          <p:grpSpPr>
            <a:xfrm>
              <a:off x="0" y="0"/>
              <a:ext cx="6959601" cy="4349758"/>
              <a:chOff x="0" y="0"/>
              <a:chExt cx="6959600" cy="4349757"/>
            </a:xfrm>
          </p:grpSpPr>
          <p:grpSp>
            <p:nvGrpSpPr>
              <p:cNvPr id="150" name="Group"/>
              <p:cNvGrpSpPr/>
              <p:nvPr/>
            </p:nvGrpSpPr>
            <p:grpSpPr>
              <a:xfrm>
                <a:off x="0" y="0"/>
                <a:ext cx="6959601" cy="4349758"/>
                <a:chOff x="0" y="0"/>
                <a:chExt cx="6959600" cy="4349757"/>
              </a:xfrm>
            </p:grpSpPr>
            <p:grpSp>
              <p:nvGrpSpPr>
                <p:cNvPr id="146" name="Group"/>
                <p:cNvGrpSpPr/>
                <p:nvPr/>
              </p:nvGrpSpPr>
              <p:grpSpPr>
                <a:xfrm>
                  <a:off x="0" y="0"/>
                  <a:ext cx="6959601" cy="4349758"/>
                  <a:chOff x="0" y="0"/>
                  <a:chExt cx="6959600" cy="4349757"/>
                </a:xfrm>
              </p:grpSpPr>
              <p:grpSp>
                <p:nvGrpSpPr>
                  <p:cNvPr id="144" name="Group"/>
                  <p:cNvGrpSpPr/>
                  <p:nvPr/>
                </p:nvGrpSpPr>
                <p:grpSpPr>
                  <a:xfrm>
                    <a:off x="0" y="0"/>
                    <a:ext cx="6959601" cy="4349758"/>
                    <a:chOff x="0" y="0"/>
                    <a:chExt cx="6959600" cy="4349757"/>
                  </a:xfrm>
                </p:grpSpPr>
                <p:grpSp>
                  <p:nvGrpSpPr>
                    <p:cNvPr id="142" name="Group"/>
                    <p:cNvGrpSpPr/>
                    <p:nvPr/>
                  </p:nvGrpSpPr>
                  <p:grpSpPr>
                    <a:xfrm>
                      <a:off x="0" y="0"/>
                      <a:ext cx="6959601" cy="4349758"/>
                      <a:chOff x="0" y="0"/>
                      <a:chExt cx="6959600" cy="4349757"/>
                    </a:xfrm>
                  </p:grpSpPr>
                  <p:pic>
                    <p:nvPicPr>
                      <p:cNvPr id="140" name="Image" descr="Image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/>
                      </a:blip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959601" cy="4349758"/>
                      </a:xfrm>
                      <a:prstGeom prst="rect">
                        <a:avLst/>
                      </a:prstGeom>
                      <a:ln w="12700" cap="flat">
                        <a:solidFill>
                          <a:srgbClr val="53585F"/>
                        </a:solidFill>
                        <a:prstDash val="solid"/>
                        <a:miter lim="400000"/>
                      </a:ln>
                      <a:effectLst>
                        <a:outerShdw sx="100000" sy="100000" kx="0" ky="0" algn="b" rotWithShape="0" blurRad="50800" dist="38100" dir="8100000">
                          <a:srgbClr val="000000">
                            <a:alpha val="50000"/>
                          </a:srgbClr>
                        </a:outerShdw>
                      </a:effectLst>
                    </p:spPr>
                  </p:pic>
                  <p:sp>
                    <p:nvSpPr>
                      <p:cNvPr id="141" name="Rectangle"/>
                      <p:cNvSpPr/>
                      <p:nvPr/>
                    </p:nvSpPr>
                    <p:spPr>
                      <a:xfrm>
                        <a:off x="4679822" y="774445"/>
                        <a:ext cx="1378095" cy="33323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54569" tIns="54569" rIns="54569" bIns="54569" numCol="1" anchor="ctr">
                        <a:noAutofit/>
                      </a:bodyPr>
                      <a:lstStyle/>
                      <a:p>
                        <a:pPr>
                          <a:lnSpc>
                            <a:spcPct val="80000"/>
                          </a:lnSpc>
                          <a:spcBef>
                            <a:spcPts val="600"/>
                          </a:spcBef>
                          <a:defRPr>
                            <a:solidFill>
                              <a:srgbClr val="000000"/>
                            </a:solidFill>
                          </a:defRPr>
                        </a:pPr>
                      </a:p>
                    </p:txBody>
                  </p:sp>
                </p:grpSp>
                <p:sp>
                  <p:nvSpPr>
                    <p:cNvPr id="143" name="Rectangle"/>
                    <p:cNvSpPr/>
                    <p:nvPr/>
                  </p:nvSpPr>
                  <p:spPr>
                    <a:xfrm>
                      <a:off x="3630960" y="2940298"/>
                      <a:ext cx="3209326" cy="51164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4569" tIns="54569" rIns="54569" bIns="54569" numCol="1" anchor="ctr">
                      <a:noAutofit/>
                    </a:bodyPr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</a:p>
                  </p:txBody>
                </p:sp>
              </p:grpSp>
              <p:pic>
                <p:nvPicPr>
                  <p:cNvPr id="145" name="Image" descr="Image"/>
                  <p:cNvPicPr>
                    <a:picLocks noChangeAspect="1"/>
                  </p:cNvPicPr>
                  <p:nvPr/>
                </p:nvPicPr>
                <p:blipFill>
                  <a:blip r:embed="rId6">
                    <a:extLst/>
                  </a:blip>
                  <a:stretch>
                    <a:fillRect/>
                  </a:stretch>
                </p:blipFill>
                <p:spPr>
                  <a:xfrm>
                    <a:off x="368059" y="974396"/>
                    <a:ext cx="430048" cy="42759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147" name="Image" descr="Image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363104" y="2310360"/>
                  <a:ext cx="815467" cy="369777"/>
                </a:xfrm>
                <a:prstGeom prst="rect">
                  <a:avLst/>
                </a:prstGeom>
                <a:ln w="3175" cap="flat">
                  <a:solidFill>
                    <a:srgbClr val="53585F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8" name="Image" descr="Image"/>
                <p:cNvPicPr>
                  <a:picLocks noChangeAspect="1"/>
                </p:cNvPicPr>
                <p:nvPr/>
              </p:nvPicPr>
              <p:blipFill>
                <a:blip r:embed="rId8">
                  <a:extLst/>
                </a:blip>
                <a:stretch>
                  <a:fillRect/>
                </a:stretch>
              </p:blipFill>
              <p:spPr>
                <a:xfrm>
                  <a:off x="1196226" y="2310360"/>
                  <a:ext cx="1093761" cy="205496"/>
                </a:xfrm>
                <a:prstGeom prst="rect">
                  <a:avLst/>
                </a:prstGeom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9" name="Image" descr="Image"/>
                <p:cNvPicPr>
                  <a:picLocks noChangeAspect="1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153508" y="3774147"/>
                  <a:ext cx="708314" cy="364498"/>
                </a:xfrm>
                <a:prstGeom prst="rect">
                  <a:avLst/>
                </a:prstGeom>
                <a:ln w="6350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</p:pic>
          </p:grpSp>
          <p:pic>
            <p:nvPicPr>
              <p:cNvPr id="151" name="Image" descr="Image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3603681" y="1266378"/>
                <a:ext cx="3302002" cy="71447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53" name="Image" descr="Image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111050" y="2685486"/>
              <a:ext cx="900842" cy="900843"/>
            </a:xfrm>
            <a:prstGeom prst="rect">
              <a:avLst/>
            </a:prstGeom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</p:pic>
      </p:grpSp>
      <p:sp>
        <p:nvSpPr>
          <p:cNvPr id="155" name="Search inside environment"/>
          <p:cNvSpPr txBox="1"/>
          <p:nvPr/>
        </p:nvSpPr>
        <p:spPr>
          <a:xfrm>
            <a:off x="9228712" y="2569979"/>
            <a:ext cx="860927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365C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Search inside environment</a:t>
            </a:r>
          </a:p>
        </p:txBody>
      </p:sp>
      <p:sp>
        <p:nvSpPr>
          <p:cNvPr id="156" name="Syntax highlighting based on your file's extension"/>
          <p:cNvSpPr txBox="1"/>
          <p:nvPr/>
        </p:nvSpPr>
        <p:spPr>
          <a:xfrm>
            <a:off x="5113549" y="3589973"/>
            <a:ext cx="1458690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5F32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Syntax highlighting based on your file's extension</a:t>
            </a:r>
          </a:p>
        </p:txBody>
      </p:sp>
      <p:sp>
        <p:nvSpPr>
          <p:cNvPr id="157" name="Code diagnostics that appear in the margin. Hover over diagnostic symbols for details."/>
          <p:cNvSpPr txBox="1"/>
          <p:nvPr/>
        </p:nvSpPr>
        <p:spPr>
          <a:xfrm>
            <a:off x="4679305" y="3254228"/>
            <a:ext cx="2368062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5F32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Code diagnostics that appear in the margin. Hover over diagnostic symbols for details.</a:t>
            </a:r>
          </a:p>
        </p:txBody>
      </p:sp>
      <p:sp>
        <p:nvSpPr>
          <p:cNvPr id="158" name="Tab completion to finish function names, file paths, arguments, and more."/>
          <p:cNvSpPr txBox="1"/>
          <p:nvPr/>
        </p:nvSpPr>
        <p:spPr>
          <a:xfrm>
            <a:off x="4888744" y="3928033"/>
            <a:ext cx="2165954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5F32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Tab completion to finish function names, file paths, arguments, and more.</a:t>
            </a:r>
          </a:p>
        </p:txBody>
      </p:sp>
      <p:sp>
        <p:nvSpPr>
          <p:cNvPr id="159" name="Multi-language code snippets to quickly use common blocks of code."/>
          <p:cNvSpPr txBox="1"/>
          <p:nvPr/>
        </p:nvSpPr>
        <p:spPr>
          <a:xfrm>
            <a:off x="4980911" y="4497742"/>
            <a:ext cx="2023394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5F32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Multi-language code snippets to quickly use common blocks of code.</a:t>
            </a:r>
          </a:p>
        </p:txBody>
      </p:sp>
      <p:sp>
        <p:nvSpPr>
          <p:cNvPr id="160" name="Open in new window"/>
          <p:cNvSpPr txBox="1"/>
          <p:nvPr/>
        </p:nvSpPr>
        <p:spPr>
          <a:xfrm>
            <a:off x="4110580" y="1455343"/>
            <a:ext cx="846415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Open in new window</a:t>
            </a:r>
          </a:p>
        </p:txBody>
      </p:sp>
      <p:sp>
        <p:nvSpPr>
          <p:cNvPr id="161" name="Save"/>
          <p:cNvSpPr txBox="1"/>
          <p:nvPr/>
        </p:nvSpPr>
        <p:spPr>
          <a:xfrm>
            <a:off x="4842300" y="1455343"/>
            <a:ext cx="402016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Save</a:t>
            </a:r>
          </a:p>
        </p:txBody>
      </p:sp>
      <p:sp>
        <p:nvSpPr>
          <p:cNvPr id="162" name="Find and replace"/>
          <p:cNvSpPr txBox="1"/>
          <p:nvPr/>
        </p:nvSpPr>
        <p:spPr>
          <a:xfrm>
            <a:off x="5207348" y="1455343"/>
            <a:ext cx="614485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Find and replace</a:t>
            </a:r>
          </a:p>
        </p:txBody>
      </p:sp>
      <p:sp>
        <p:nvSpPr>
          <p:cNvPr id="163" name="Compile as notebook"/>
          <p:cNvSpPr txBox="1"/>
          <p:nvPr/>
        </p:nvSpPr>
        <p:spPr>
          <a:xfrm>
            <a:off x="5808960" y="1455343"/>
            <a:ext cx="737778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Compile as notebook</a:t>
            </a:r>
          </a:p>
        </p:txBody>
      </p:sp>
      <p:sp>
        <p:nvSpPr>
          <p:cNvPr id="164" name="Run selected code"/>
          <p:cNvSpPr txBox="1"/>
          <p:nvPr/>
        </p:nvSpPr>
        <p:spPr>
          <a:xfrm>
            <a:off x="6476410" y="1455343"/>
            <a:ext cx="737778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Run selected code</a:t>
            </a:r>
          </a:p>
        </p:txBody>
      </p:sp>
      <p:sp>
        <p:nvSpPr>
          <p:cNvPr id="165" name="Re-run previous code"/>
          <p:cNvSpPr txBox="1"/>
          <p:nvPr/>
        </p:nvSpPr>
        <p:spPr>
          <a:xfrm>
            <a:off x="4682292" y="2481028"/>
            <a:ext cx="886338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5F32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Re-run previous code</a:t>
            </a:r>
          </a:p>
        </p:txBody>
      </p:sp>
      <p:sp>
        <p:nvSpPr>
          <p:cNvPr id="166" name="Source with or  w/out Echo or  as a Local Job"/>
          <p:cNvSpPr txBox="1"/>
          <p:nvPr/>
        </p:nvSpPr>
        <p:spPr>
          <a:xfrm>
            <a:off x="5610071" y="2483363"/>
            <a:ext cx="892073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5F32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Source with or </a:t>
            </a:r>
            <a:br/>
            <a:r>
              <a:t>w/out Echo or </a:t>
            </a:r>
            <a:br/>
            <a:r>
              <a:t>as a Local Job</a:t>
            </a:r>
          </a:p>
        </p:txBody>
      </p:sp>
      <p:sp>
        <p:nvSpPr>
          <p:cNvPr id="167" name="Show file outline"/>
          <p:cNvSpPr txBox="1"/>
          <p:nvPr/>
        </p:nvSpPr>
        <p:spPr>
          <a:xfrm>
            <a:off x="6426644" y="2475560"/>
            <a:ext cx="635294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5F32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Show file outline</a:t>
            </a:r>
          </a:p>
        </p:txBody>
      </p:sp>
      <p:sp>
        <p:nvSpPr>
          <p:cNvPr id="168" name="Jump to function in file"/>
          <p:cNvSpPr txBox="1"/>
          <p:nvPr/>
        </p:nvSpPr>
        <p:spPr>
          <a:xfrm>
            <a:off x="3841565" y="4831658"/>
            <a:ext cx="1384446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5F32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Jump to function in file </a:t>
            </a:r>
          </a:p>
        </p:txBody>
      </p:sp>
      <p:sp>
        <p:nvSpPr>
          <p:cNvPr id="169" name="Change file type"/>
          <p:cNvSpPr txBox="1"/>
          <p:nvPr/>
        </p:nvSpPr>
        <p:spPr>
          <a:xfrm>
            <a:off x="6081185" y="4831658"/>
            <a:ext cx="1042867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5F32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Change file type</a:t>
            </a:r>
          </a:p>
        </p:txBody>
      </p:sp>
      <p:sp>
        <p:nvSpPr>
          <p:cNvPr id="170" name="Navigate backwards/forwards"/>
          <p:cNvSpPr txBox="1"/>
          <p:nvPr/>
        </p:nvSpPr>
        <p:spPr>
          <a:xfrm>
            <a:off x="3403184" y="1452802"/>
            <a:ext cx="736502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Navigate backwards/forwards</a:t>
            </a:r>
          </a:p>
        </p:txBody>
      </p:sp>
      <p:sp>
        <p:nvSpPr>
          <p:cNvPr id="171" name="A File browser keyed to your working directory. Click on file or directory name to open."/>
          <p:cNvSpPr txBox="1"/>
          <p:nvPr/>
        </p:nvSpPr>
        <p:spPr>
          <a:xfrm>
            <a:off x="7063560" y="5716234"/>
            <a:ext cx="2669967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365C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A File browser keyed to your working directory. Click on file or directory name to open.</a:t>
            </a:r>
          </a:p>
        </p:txBody>
      </p:sp>
      <p:sp>
        <p:nvSpPr>
          <p:cNvPr id="172" name="Path to displayed directory"/>
          <p:cNvSpPr txBox="1"/>
          <p:nvPr/>
        </p:nvSpPr>
        <p:spPr>
          <a:xfrm>
            <a:off x="7063560" y="5245751"/>
            <a:ext cx="1615510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365C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Path to displayed directory</a:t>
            </a:r>
          </a:p>
        </p:txBody>
      </p:sp>
      <p:sp>
        <p:nvSpPr>
          <p:cNvPr id="173" name="Create folder"/>
          <p:cNvSpPr txBox="1"/>
          <p:nvPr/>
        </p:nvSpPr>
        <p:spPr>
          <a:xfrm>
            <a:off x="7088960" y="4901500"/>
            <a:ext cx="461913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365C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Create folder</a:t>
            </a:r>
          </a:p>
        </p:txBody>
      </p:sp>
      <p:sp>
        <p:nvSpPr>
          <p:cNvPr id="174" name="Delete file"/>
          <p:cNvSpPr txBox="1"/>
          <p:nvPr/>
        </p:nvSpPr>
        <p:spPr>
          <a:xfrm>
            <a:off x="7567892" y="4901500"/>
            <a:ext cx="530990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365C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Delete file </a:t>
            </a:r>
          </a:p>
        </p:txBody>
      </p:sp>
      <p:sp>
        <p:nvSpPr>
          <p:cNvPr id="175" name="Rename file"/>
          <p:cNvSpPr txBox="1"/>
          <p:nvPr/>
        </p:nvSpPr>
        <p:spPr>
          <a:xfrm>
            <a:off x="7985118" y="4901500"/>
            <a:ext cx="566001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365C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Rename file </a:t>
            </a:r>
          </a:p>
        </p:txBody>
      </p:sp>
      <p:sp>
        <p:nvSpPr>
          <p:cNvPr id="176" name="Change  directory"/>
          <p:cNvSpPr txBox="1"/>
          <p:nvPr/>
        </p:nvSpPr>
        <p:spPr>
          <a:xfrm>
            <a:off x="9791151" y="4901500"/>
            <a:ext cx="614484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365C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Change  directory</a:t>
            </a:r>
          </a:p>
        </p:txBody>
      </p:sp>
      <p:sp>
        <p:nvSpPr>
          <p:cNvPr id="177" name="Displays saved objects by type with short description"/>
          <p:cNvSpPr txBox="1"/>
          <p:nvPr/>
        </p:nvSpPr>
        <p:spPr>
          <a:xfrm>
            <a:off x="7076260" y="3956636"/>
            <a:ext cx="1599976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365C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Displays saved objects by type with short description</a:t>
            </a:r>
          </a:p>
        </p:txBody>
      </p:sp>
      <p:sp>
        <p:nvSpPr>
          <p:cNvPr id="178" name="View function source code"/>
          <p:cNvSpPr txBox="1"/>
          <p:nvPr/>
        </p:nvSpPr>
        <p:spPr>
          <a:xfrm>
            <a:off x="9557105" y="3956636"/>
            <a:ext cx="852548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365C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View function source code</a:t>
            </a:r>
          </a:p>
        </p:txBody>
      </p:sp>
      <p:sp>
        <p:nvSpPr>
          <p:cNvPr id="179" name="View in data viewer"/>
          <p:cNvSpPr txBox="1"/>
          <p:nvPr/>
        </p:nvSpPr>
        <p:spPr>
          <a:xfrm>
            <a:off x="8827248" y="3956636"/>
            <a:ext cx="740390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365C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View in data viewer</a:t>
            </a:r>
          </a:p>
        </p:txBody>
      </p:sp>
      <p:sp>
        <p:nvSpPr>
          <p:cNvPr id="180" name="Load workspace"/>
          <p:cNvSpPr txBox="1"/>
          <p:nvPr/>
        </p:nvSpPr>
        <p:spPr>
          <a:xfrm>
            <a:off x="7091315" y="2564464"/>
            <a:ext cx="762002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365C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Load workspace</a:t>
            </a:r>
          </a:p>
        </p:txBody>
      </p:sp>
      <p:sp>
        <p:nvSpPr>
          <p:cNvPr id="181" name="Save workspace"/>
          <p:cNvSpPr txBox="1"/>
          <p:nvPr/>
        </p:nvSpPr>
        <p:spPr>
          <a:xfrm>
            <a:off x="7790721" y="2563499"/>
            <a:ext cx="810344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365C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Save workspace</a:t>
            </a:r>
          </a:p>
        </p:txBody>
      </p:sp>
      <p:sp>
        <p:nvSpPr>
          <p:cNvPr id="182" name="Import data with wizard"/>
          <p:cNvSpPr txBox="1"/>
          <p:nvPr/>
        </p:nvSpPr>
        <p:spPr>
          <a:xfrm>
            <a:off x="7062343" y="1455343"/>
            <a:ext cx="973086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Import data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with wizard</a:t>
            </a:r>
          </a:p>
        </p:txBody>
      </p:sp>
      <p:sp>
        <p:nvSpPr>
          <p:cNvPr id="183" name="Clear R workspace"/>
          <p:cNvSpPr txBox="1"/>
          <p:nvPr/>
        </p:nvSpPr>
        <p:spPr>
          <a:xfrm>
            <a:off x="8437384" y="2566149"/>
            <a:ext cx="860927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365C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Clear R workspace</a:t>
            </a:r>
          </a:p>
        </p:txBody>
      </p:sp>
      <p:sp>
        <p:nvSpPr>
          <p:cNvPr id="184" name="Display objects as list or grid"/>
          <p:cNvSpPr txBox="1"/>
          <p:nvPr/>
        </p:nvSpPr>
        <p:spPr>
          <a:xfrm>
            <a:off x="9484135" y="2911368"/>
            <a:ext cx="973086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365C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Display objects as list or grid</a:t>
            </a:r>
          </a:p>
        </p:txBody>
      </p:sp>
      <p:sp>
        <p:nvSpPr>
          <p:cNvPr id="185" name="Choose environment to display from list of parent environments"/>
          <p:cNvSpPr txBox="1"/>
          <p:nvPr/>
        </p:nvSpPr>
        <p:spPr>
          <a:xfrm>
            <a:off x="7052377" y="2911368"/>
            <a:ext cx="2140399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365C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Choose environment to display from list of parent environments</a:t>
            </a:r>
          </a:p>
        </p:txBody>
      </p:sp>
      <p:sp>
        <p:nvSpPr>
          <p:cNvPr id="186" name="History of past commands to run/copy"/>
          <p:cNvSpPr txBox="1"/>
          <p:nvPr/>
        </p:nvSpPr>
        <p:spPr>
          <a:xfrm>
            <a:off x="7852013" y="1455343"/>
            <a:ext cx="1042258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History of past commands to run/copy</a:t>
            </a:r>
          </a:p>
        </p:txBody>
      </p:sp>
      <p:sp>
        <p:nvSpPr>
          <p:cNvPr id="187" name="Manage external databases"/>
          <p:cNvSpPr txBox="1"/>
          <p:nvPr/>
        </p:nvSpPr>
        <p:spPr>
          <a:xfrm>
            <a:off x="8726034" y="1455343"/>
            <a:ext cx="635293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Manage external databases</a:t>
            </a:r>
          </a:p>
        </p:txBody>
      </p:sp>
      <p:sp>
        <p:nvSpPr>
          <p:cNvPr id="188" name="Working Directory"/>
          <p:cNvSpPr txBox="1"/>
          <p:nvPr/>
        </p:nvSpPr>
        <p:spPr>
          <a:xfrm>
            <a:off x="4369148" y="5501008"/>
            <a:ext cx="614485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365C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Working Directory</a:t>
            </a:r>
          </a:p>
        </p:txBody>
      </p:sp>
      <p:sp>
        <p:nvSpPr>
          <p:cNvPr id="189" name="Maximize, minimize panes"/>
          <p:cNvSpPr txBox="1"/>
          <p:nvPr/>
        </p:nvSpPr>
        <p:spPr>
          <a:xfrm>
            <a:off x="6182707" y="5507111"/>
            <a:ext cx="931271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365C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Maximize, minimize panes</a:t>
            </a:r>
          </a:p>
        </p:txBody>
      </p:sp>
      <p:sp>
        <p:nvSpPr>
          <p:cNvPr id="190" name="Drag pane boundaries"/>
          <p:cNvSpPr txBox="1"/>
          <p:nvPr/>
        </p:nvSpPr>
        <p:spPr>
          <a:xfrm>
            <a:off x="6136344" y="5883240"/>
            <a:ext cx="762002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365C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Drag pane boundaries</a:t>
            </a:r>
          </a:p>
        </p:txBody>
      </p:sp>
      <p:sp>
        <p:nvSpPr>
          <p:cNvPr id="191" name="Line"/>
          <p:cNvSpPr/>
          <p:nvPr/>
        </p:nvSpPr>
        <p:spPr>
          <a:xfrm flipH="1">
            <a:off x="4380009" y="6031646"/>
            <a:ext cx="111392" cy="4310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2" name="Line"/>
          <p:cNvSpPr/>
          <p:nvPr/>
        </p:nvSpPr>
        <p:spPr>
          <a:xfrm>
            <a:off x="6754679" y="6080078"/>
            <a:ext cx="304184" cy="1143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3" name="Line"/>
          <p:cNvSpPr/>
          <p:nvPr/>
        </p:nvSpPr>
        <p:spPr>
          <a:xfrm>
            <a:off x="7320015" y="1847178"/>
            <a:ext cx="260521" cy="528729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4" name="Line"/>
          <p:cNvSpPr/>
          <p:nvPr/>
        </p:nvSpPr>
        <p:spPr>
          <a:xfrm flipH="1">
            <a:off x="7783124" y="1963253"/>
            <a:ext cx="254762" cy="254762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5" name="Line"/>
          <p:cNvSpPr/>
          <p:nvPr/>
        </p:nvSpPr>
        <p:spPr>
          <a:xfrm flipH="1">
            <a:off x="8237759" y="1920269"/>
            <a:ext cx="519458" cy="30511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6" name="Line"/>
          <p:cNvSpPr/>
          <p:nvPr/>
        </p:nvSpPr>
        <p:spPr>
          <a:xfrm flipV="1">
            <a:off x="7177102" y="2442336"/>
            <a:ext cx="3636" cy="20520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7" name="Line"/>
          <p:cNvSpPr/>
          <p:nvPr/>
        </p:nvSpPr>
        <p:spPr>
          <a:xfrm flipH="1" rot="16139859">
            <a:off x="7560949" y="2231475"/>
            <a:ext cx="198110" cy="625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8770" y="21408"/>
                  <a:pt x="16126" y="21000"/>
                  <a:pt x="13925" y="20405"/>
                </a:cubicBezTo>
                <a:cubicBezTo>
                  <a:pt x="4134" y="17759"/>
                  <a:pt x="5607" y="13315"/>
                  <a:pt x="5319" y="9394"/>
                </a:cubicBezTo>
                <a:cubicBezTo>
                  <a:pt x="5085" y="6213"/>
                  <a:pt x="3319" y="3047"/>
                  <a:pt x="0" y="0"/>
                </a:cubicBezTo>
              </a:path>
            </a:pathLst>
          </a:cu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69" tIns="54569" rIns="54569" bIns="54569" anchor="ctr"/>
          <a:lstStyle/>
          <a:p>
            <a:pPr algn="ctr">
              <a:spcBef>
                <a:spcPts val="0"/>
              </a:spcBef>
              <a:defRPr sz="2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98" name="Line"/>
          <p:cNvSpPr/>
          <p:nvPr/>
        </p:nvSpPr>
        <p:spPr>
          <a:xfrm flipH="1" flipV="1">
            <a:off x="8824218" y="2448690"/>
            <a:ext cx="353" cy="20511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9" name="Line"/>
          <p:cNvSpPr/>
          <p:nvPr/>
        </p:nvSpPr>
        <p:spPr>
          <a:xfrm flipH="1" flipV="1">
            <a:off x="7749341" y="2560162"/>
            <a:ext cx="4" cy="39810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0" name="Line"/>
          <p:cNvSpPr/>
          <p:nvPr/>
        </p:nvSpPr>
        <p:spPr>
          <a:xfrm flipV="1">
            <a:off x="10125439" y="2427491"/>
            <a:ext cx="338" cy="56320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1" name="Line"/>
          <p:cNvSpPr/>
          <p:nvPr/>
        </p:nvSpPr>
        <p:spPr>
          <a:xfrm flipH="1" rot="17082001">
            <a:off x="9891734" y="2683504"/>
            <a:ext cx="299772" cy="59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458" fill="norm" stroke="1" extrusionOk="0">
                <a:moveTo>
                  <a:pt x="21600" y="8830"/>
                </a:moveTo>
                <a:cubicBezTo>
                  <a:pt x="21405" y="10278"/>
                  <a:pt x="21178" y="11625"/>
                  <a:pt x="20924" y="12848"/>
                </a:cubicBezTo>
                <a:cubicBezTo>
                  <a:pt x="19664" y="18916"/>
                  <a:pt x="17851" y="21600"/>
                  <a:pt x="16089" y="20007"/>
                </a:cubicBezTo>
                <a:lnTo>
                  <a:pt x="0" y="0"/>
                </a:lnTo>
              </a:path>
            </a:pathLst>
          </a:cu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69" tIns="54569" rIns="54569" bIns="54569" anchor="ctr"/>
          <a:lstStyle/>
          <a:p>
            <a:pPr algn="ctr">
              <a:spcBef>
                <a:spcPts val="0"/>
              </a:spcBef>
              <a:defRPr sz="2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02" name="Line"/>
          <p:cNvSpPr/>
          <p:nvPr/>
        </p:nvSpPr>
        <p:spPr>
          <a:xfrm flipV="1">
            <a:off x="9241646" y="3451423"/>
            <a:ext cx="959616" cy="60238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3" name="Line"/>
          <p:cNvSpPr/>
          <p:nvPr/>
        </p:nvSpPr>
        <p:spPr>
          <a:xfrm flipV="1">
            <a:off x="9978097" y="3948745"/>
            <a:ext cx="232686" cy="95109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4" name="Line"/>
          <p:cNvSpPr/>
          <p:nvPr/>
        </p:nvSpPr>
        <p:spPr>
          <a:xfrm flipH="1" flipV="1">
            <a:off x="7180736" y="4675184"/>
            <a:ext cx="4" cy="30920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5" name="Line"/>
          <p:cNvSpPr/>
          <p:nvPr/>
        </p:nvSpPr>
        <p:spPr>
          <a:xfrm flipH="1" flipV="1">
            <a:off x="7799150" y="4675184"/>
            <a:ext cx="4" cy="30920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6" name="Line"/>
          <p:cNvSpPr/>
          <p:nvPr/>
        </p:nvSpPr>
        <p:spPr>
          <a:xfrm flipH="1" flipV="1">
            <a:off x="8181007" y="4675184"/>
            <a:ext cx="4" cy="30920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7" name="Line"/>
          <p:cNvSpPr/>
          <p:nvPr/>
        </p:nvSpPr>
        <p:spPr>
          <a:xfrm flipH="1" flipV="1">
            <a:off x="7539133" y="4781924"/>
            <a:ext cx="3" cy="53780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8" name="Line"/>
          <p:cNvSpPr/>
          <p:nvPr/>
        </p:nvSpPr>
        <p:spPr>
          <a:xfrm flipV="1">
            <a:off x="10252068" y="4789551"/>
            <a:ext cx="101600" cy="23300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9" name="Line"/>
          <p:cNvSpPr/>
          <p:nvPr/>
        </p:nvSpPr>
        <p:spPr>
          <a:xfrm>
            <a:off x="3661409" y="1941240"/>
            <a:ext cx="2642" cy="39594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0" name="Line"/>
          <p:cNvSpPr/>
          <p:nvPr/>
        </p:nvSpPr>
        <p:spPr>
          <a:xfrm flipH="1">
            <a:off x="3989656" y="1807961"/>
            <a:ext cx="218395" cy="52972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1" name="Line"/>
          <p:cNvSpPr/>
          <p:nvPr/>
        </p:nvSpPr>
        <p:spPr>
          <a:xfrm flipH="1">
            <a:off x="4161912" y="1678264"/>
            <a:ext cx="820059" cy="677528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2" name="Line"/>
          <p:cNvSpPr/>
          <p:nvPr/>
        </p:nvSpPr>
        <p:spPr>
          <a:xfrm flipH="1">
            <a:off x="4990729" y="1812344"/>
            <a:ext cx="445817" cy="52920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3" name="Line"/>
          <p:cNvSpPr/>
          <p:nvPr/>
        </p:nvSpPr>
        <p:spPr>
          <a:xfrm flipH="1">
            <a:off x="5444826" y="1814224"/>
            <a:ext cx="570045" cy="54197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4" name="Line"/>
          <p:cNvSpPr/>
          <p:nvPr/>
        </p:nvSpPr>
        <p:spPr>
          <a:xfrm flipH="1">
            <a:off x="6033396" y="1820035"/>
            <a:ext cx="482630" cy="53163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5" name="Line"/>
          <p:cNvSpPr/>
          <p:nvPr/>
        </p:nvSpPr>
        <p:spPr>
          <a:xfrm flipH="1">
            <a:off x="3678080" y="3568684"/>
            <a:ext cx="1021251" cy="36085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6" name="Line"/>
          <p:cNvSpPr/>
          <p:nvPr/>
        </p:nvSpPr>
        <p:spPr>
          <a:xfrm flipV="1">
            <a:off x="5120801" y="2436372"/>
            <a:ext cx="1050346" cy="19373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7" name="Line"/>
          <p:cNvSpPr/>
          <p:nvPr/>
        </p:nvSpPr>
        <p:spPr>
          <a:xfrm flipV="1">
            <a:off x="6046192" y="2444473"/>
            <a:ext cx="426349" cy="13920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8" name="Line"/>
          <p:cNvSpPr/>
          <p:nvPr/>
        </p:nvSpPr>
        <p:spPr>
          <a:xfrm flipV="1">
            <a:off x="6746433" y="2428320"/>
            <a:ext cx="196621" cy="13653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9" name="Line"/>
          <p:cNvSpPr/>
          <p:nvPr/>
        </p:nvSpPr>
        <p:spPr>
          <a:xfrm flipH="1">
            <a:off x="4148321" y="4138355"/>
            <a:ext cx="770931" cy="166757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0" name="Line"/>
          <p:cNvSpPr/>
          <p:nvPr/>
        </p:nvSpPr>
        <p:spPr>
          <a:xfrm flipH="1" flipV="1">
            <a:off x="4932379" y="4537512"/>
            <a:ext cx="99579" cy="11807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1" name="Line"/>
          <p:cNvSpPr/>
          <p:nvPr/>
        </p:nvSpPr>
        <p:spPr>
          <a:xfrm flipH="1">
            <a:off x="4005476" y="5050323"/>
            <a:ext cx="2334" cy="89517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2" name="Line"/>
          <p:cNvSpPr/>
          <p:nvPr/>
        </p:nvSpPr>
        <p:spPr>
          <a:xfrm>
            <a:off x="6803076" y="5061654"/>
            <a:ext cx="967" cy="88392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3" name="Line"/>
          <p:cNvSpPr/>
          <p:nvPr/>
        </p:nvSpPr>
        <p:spPr>
          <a:xfrm flipV="1">
            <a:off x="6611249" y="5389914"/>
            <a:ext cx="266085" cy="20206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4" name="Line"/>
          <p:cNvSpPr/>
          <p:nvPr/>
        </p:nvSpPr>
        <p:spPr>
          <a:xfrm>
            <a:off x="4363818" y="5535793"/>
            <a:ext cx="29749" cy="17082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5" name="Multiple cursors/column selection with Alt + mouse drag."/>
          <p:cNvSpPr txBox="1"/>
          <p:nvPr/>
        </p:nvSpPr>
        <p:spPr>
          <a:xfrm>
            <a:off x="4597489" y="2913745"/>
            <a:ext cx="1885001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5F32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Multiple cursors/column selection with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Alt + mouse drag</a:t>
            </a:r>
            <a:r>
              <a:t>.</a:t>
            </a:r>
          </a:p>
        </p:txBody>
      </p:sp>
      <p:sp>
        <p:nvSpPr>
          <p:cNvPr id="226" name="Line"/>
          <p:cNvSpPr/>
          <p:nvPr/>
        </p:nvSpPr>
        <p:spPr>
          <a:xfrm flipH="1">
            <a:off x="4054311" y="3050888"/>
            <a:ext cx="589451" cy="4335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7" name="R tutorials"/>
          <p:cNvSpPr txBox="1"/>
          <p:nvPr/>
        </p:nvSpPr>
        <p:spPr>
          <a:xfrm>
            <a:off x="9884161" y="1448644"/>
            <a:ext cx="635293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R tutorials</a:t>
            </a:r>
          </a:p>
        </p:txBody>
      </p:sp>
      <p:sp>
        <p:nvSpPr>
          <p:cNvPr id="228" name="Line"/>
          <p:cNvSpPr/>
          <p:nvPr/>
        </p:nvSpPr>
        <p:spPr>
          <a:xfrm flipH="1">
            <a:off x="9382635" y="1670628"/>
            <a:ext cx="748155" cy="587186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9" name="Ctrl/Cmd + arrow-up to see history"/>
          <p:cNvSpPr txBox="1"/>
          <p:nvPr/>
        </p:nvSpPr>
        <p:spPr>
          <a:xfrm>
            <a:off x="4460735" y="5837520"/>
            <a:ext cx="1042867" cy="49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365C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Ctrl/Cmd +</a:t>
            </a:r>
            <a:r>
              <a:rPr sz="500">
                <a:latin typeface="Font Awesome 5 Free Regular"/>
                <a:ea typeface="Font Awesome 5 Free Regular"/>
                <a:cs typeface="Font Awesome 5 Free Regular"/>
                <a:sym typeface="Font Awesome 5 Free Regular"/>
              </a:rPr>
              <a:t> </a:t>
            </a:r>
            <a:r>
              <a:rPr sz="900">
                <a:latin typeface="Font Awesome 5 Free Solid"/>
                <a:ea typeface="Font Awesome 5 Free Solid"/>
                <a:cs typeface="Font Awesome 5 Free Solid"/>
                <a:sym typeface="Font Awesome 5 Free Solid"/>
              </a:rPr>
              <a:t>arrow-up</a:t>
            </a:r>
            <a:br>
              <a:rPr sz="900">
                <a:latin typeface="Font Awesome 5 Free Solid"/>
                <a:ea typeface="Font Awesome 5 Free Solid"/>
                <a:cs typeface="Font Awesome 5 Free Solid"/>
                <a:sym typeface="Font Awesome 5 Free Solid"/>
              </a:rPr>
            </a:br>
            <a:r>
              <a:t>to see history</a:t>
            </a:r>
          </a:p>
        </p:txBody>
      </p:sp>
      <p:sp>
        <p:nvSpPr>
          <p:cNvPr id="230" name="More file options"/>
          <p:cNvSpPr txBox="1"/>
          <p:nvPr/>
        </p:nvSpPr>
        <p:spPr>
          <a:xfrm>
            <a:off x="8973309" y="4625957"/>
            <a:ext cx="566001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365C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More file options</a:t>
            </a:r>
          </a:p>
        </p:txBody>
      </p:sp>
      <p:sp>
        <p:nvSpPr>
          <p:cNvPr id="231" name="Line"/>
          <p:cNvSpPr/>
          <p:nvPr/>
        </p:nvSpPr>
        <p:spPr>
          <a:xfrm flipH="1" flipV="1">
            <a:off x="8998202" y="4660272"/>
            <a:ext cx="285551" cy="40176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2" name="RStudio IDE : : CHEAT SHEET"/>
          <p:cNvSpPr txBox="1"/>
          <p:nvPr>
            <p:ph type="title"/>
          </p:nvPr>
        </p:nvSpPr>
        <p:spPr>
          <a:xfrm>
            <a:off x="275720" y="361176"/>
            <a:ext cx="10898131" cy="803348"/>
          </a:xfrm>
          <a:prstGeom prst="rect">
            <a:avLst/>
          </a:prstGeom>
        </p:spPr>
        <p:txBody>
          <a:bodyPr lIns="0" tIns="0" rIns="0" bIns="0" anchor="t"/>
          <a:lstStyle/>
          <a:p>
            <a:pPr/>
            <a:r>
              <a:t>RStudio IDE : : </a:t>
            </a:r>
            <a:r>
              <a:rPr b="1" sz="3300">
                <a:latin typeface="SourceSansPro-SemiBold"/>
                <a:ea typeface="SourceSansPro-SemiBold"/>
                <a:cs typeface="SourceSansPro-SemiBold"/>
                <a:sym typeface="SourceSansPro-SemiBold"/>
              </a:rPr>
              <a:t>CHEAT SHEET</a:t>
            </a:r>
            <a:r>
              <a:t> </a:t>
            </a:r>
          </a:p>
        </p:txBody>
      </p:sp>
      <p:sp>
        <p:nvSpPr>
          <p:cNvPr id="233" name="Line"/>
          <p:cNvSpPr/>
          <p:nvPr/>
        </p:nvSpPr>
        <p:spPr>
          <a:xfrm>
            <a:off x="3556000" y="1102907"/>
            <a:ext cx="3259978" cy="2"/>
          </a:xfrm>
          <a:prstGeom prst="line">
            <a:avLst/>
          </a:prstGeom>
          <a:ln w="6350">
            <a:solidFill>
              <a:srgbClr val="767C85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4" name="Line"/>
          <p:cNvSpPr/>
          <p:nvPr/>
        </p:nvSpPr>
        <p:spPr>
          <a:xfrm>
            <a:off x="2354307" y="10337513"/>
            <a:ext cx="11321196" cy="2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35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38822" y="9978473"/>
            <a:ext cx="1754523" cy="616479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ource Editor"/>
          <p:cNvSpPr txBox="1"/>
          <p:nvPr/>
        </p:nvSpPr>
        <p:spPr>
          <a:xfrm>
            <a:off x="3559164" y="1104900"/>
            <a:ext cx="179673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628DB5"/>
                </a:solidFill>
              </a:defRPr>
            </a:pPr>
            <a:r>
              <a:t>Source Editor</a:t>
            </a:r>
          </a:p>
        </p:txBody>
      </p:sp>
      <p:sp>
        <p:nvSpPr>
          <p:cNvPr id="237" name="RStudio® is a trademark of RStudio, PBC  •  CC BY SA  RStudio  •  info@rstudio.com  •  844-448-1212  •  rstudio.com  •  Learn more at rstudio.com  •  Font Awesome 5.15.3  •  RStudio IDE  1.4.1717  •  Updated:  2021-07"/>
          <p:cNvSpPr txBox="1"/>
          <p:nvPr/>
        </p:nvSpPr>
        <p:spPr>
          <a:xfrm>
            <a:off x="2353571" y="10340909"/>
            <a:ext cx="11322668" cy="2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>
                <a:solidFill>
                  <a:srgbClr val="000000"/>
                </a:solidFill>
              </a:defRPr>
            </a:pPr>
            <a:r>
              <a:t>RStudio® is a trademark of RStudio, PBC  •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3" invalidUrl="" action="" tgtFrame="" tooltip="" history="1" highlightClick="0" endSnd="0"/>
              </a:rPr>
              <a:t>CC BY SA</a:t>
            </a:r>
            <a:r>
              <a:t>  RStudio  •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4" invalidUrl="" action="" tgtFrame="" tooltip="" history="1" highlightClick="0" endSnd="0"/>
              </a:rPr>
              <a:t>info@rstudio.com</a:t>
            </a:r>
            <a:r>
              <a:t>  •  844-448-1212  •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5" invalidUrl="" action="" tgtFrame="" tooltip="" history="1" highlightClick="0" endSnd="0"/>
              </a:rPr>
              <a:t>rstudio.com</a:t>
            </a:r>
            <a:r>
              <a:t>  •  Learn more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 Bold"/>
                <a:ea typeface="Source Sans Pro Bold"/>
                <a:cs typeface="Source Sans Pro Bold"/>
                <a:sym typeface="Source Sans Pro Bold"/>
                <a:hlinkClick r:id="rId15" invalidUrl="" action="" tgtFrame="" tooltip="" history="1" highlightClick="0" endSnd="0"/>
              </a:rPr>
              <a:t>rstudio.com</a:t>
            </a:r>
            <a:r>
              <a:t>  •  Font Awesome 5.15.3  •  RStudio IDE  1.4.1717  •  Updated:  2021-07</a:t>
            </a:r>
          </a:p>
        </p:txBody>
      </p:sp>
      <p:grpSp>
        <p:nvGrpSpPr>
          <p:cNvPr id="251" name="Group"/>
          <p:cNvGrpSpPr/>
          <p:nvPr/>
        </p:nvGrpSpPr>
        <p:grpSpPr>
          <a:xfrm>
            <a:off x="3833929" y="6673516"/>
            <a:ext cx="2949344" cy="1027451"/>
            <a:chOff x="0" y="0"/>
            <a:chExt cx="2949343" cy="1027450"/>
          </a:xfrm>
        </p:grpSpPr>
        <p:sp>
          <p:nvSpPr>
            <p:cNvPr id="238" name="RStudio opens plots in a dedicated Plots pane"/>
            <p:cNvSpPr txBox="1"/>
            <p:nvPr/>
          </p:nvSpPr>
          <p:spPr>
            <a:xfrm>
              <a:off x="221726" y="0"/>
              <a:ext cx="2478955" cy="274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RStudio opens plots in a dedicated </a:t>
              </a:r>
              <a:r>
                <a:rPr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Plots</a:t>
              </a:r>
              <a:r>
                <a:t> pane</a:t>
              </a:r>
            </a:p>
          </p:txBody>
        </p:sp>
        <p:grpSp>
          <p:nvGrpSpPr>
            <p:cNvPr id="250" name="Group"/>
            <p:cNvGrpSpPr/>
            <p:nvPr/>
          </p:nvGrpSpPr>
          <p:grpSpPr>
            <a:xfrm>
              <a:off x="-1" y="256980"/>
              <a:ext cx="2949345" cy="770471"/>
              <a:chOff x="0" y="0"/>
              <a:chExt cx="2949343" cy="770469"/>
            </a:xfrm>
          </p:grpSpPr>
          <p:pic>
            <p:nvPicPr>
              <p:cNvPr id="239" name="Image" descr="Image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16014" y="0"/>
                <a:ext cx="2882903" cy="770470"/>
              </a:xfrm>
              <a:prstGeom prst="rect">
                <a:avLst/>
              </a:prstGeom>
              <a:ln w="6350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</p:pic>
          <p:sp>
            <p:nvSpPr>
              <p:cNvPr id="240" name="Navigate recent plots"/>
              <p:cNvSpPr txBox="1"/>
              <p:nvPr/>
            </p:nvSpPr>
            <p:spPr>
              <a:xfrm>
                <a:off x="0" y="256153"/>
                <a:ext cx="770068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Navigate recent plots</a:t>
                </a:r>
              </a:p>
            </p:txBody>
          </p:sp>
          <p:sp>
            <p:nvSpPr>
              <p:cNvPr id="241" name="Open in window"/>
              <p:cNvSpPr txBox="1"/>
              <p:nvPr/>
            </p:nvSpPr>
            <p:spPr>
              <a:xfrm>
                <a:off x="702385" y="244192"/>
                <a:ext cx="537870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Open in window</a:t>
                </a:r>
              </a:p>
            </p:txBody>
          </p:sp>
          <p:sp>
            <p:nvSpPr>
              <p:cNvPr id="242" name="Export plot"/>
              <p:cNvSpPr txBox="1"/>
              <p:nvPr/>
            </p:nvSpPr>
            <p:spPr>
              <a:xfrm>
                <a:off x="1252774" y="256153"/>
                <a:ext cx="486126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Bold"/>
                    <a:ea typeface="Source Sans Pro Bold"/>
                    <a:cs typeface="Source Sans Pro Bold"/>
                    <a:sym typeface="Source Sans Pro Bold"/>
                  </a:defRPr>
                </a:lvl1pPr>
              </a:lstStyle>
              <a:p>
                <a:pPr/>
                <a:r>
                  <a:t>Export plot</a:t>
                </a:r>
              </a:p>
            </p:txBody>
          </p:sp>
          <p:sp>
            <p:nvSpPr>
              <p:cNvPr id="243" name="Delete plot"/>
              <p:cNvSpPr txBox="1"/>
              <p:nvPr/>
            </p:nvSpPr>
            <p:spPr>
              <a:xfrm>
                <a:off x="1889458" y="249070"/>
                <a:ext cx="504599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Delete plot</a:t>
                </a:r>
              </a:p>
            </p:txBody>
          </p:sp>
          <p:sp>
            <p:nvSpPr>
              <p:cNvPr id="244" name="Delete all plots"/>
              <p:cNvSpPr txBox="1"/>
              <p:nvPr/>
            </p:nvSpPr>
            <p:spPr>
              <a:xfrm>
                <a:off x="2411474" y="256153"/>
                <a:ext cx="537870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Delete all plots</a:t>
                </a:r>
              </a:p>
            </p:txBody>
          </p:sp>
          <p:sp>
            <p:nvSpPr>
              <p:cNvPr id="245" name="Line"/>
              <p:cNvSpPr/>
              <p:nvPr/>
            </p:nvSpPr>
            <p:spPr>
              <a:xfrm flipH="1" flipV="1">
                <a:off x="148958" y="209199"/>
                <a:ext cx="4" cy="11343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6" name="Line"/>
              <p:cNvSpPr/>
              <p:nvPr/>
            </p:nvSpPr>
            <p:spPr>
              <a:xfrm flipH="1" flipV="1">
                <a:off x="479025" y="227386"/>
                <a:ext cx="257236" cy="15090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7" name="Line"/>
              <p:cNvSpPr/>
              <p:nvPr/>
            </p:nvSpPr>
            <p:spPr>
              <a:xfrm flipH="1" flipV="1">
                <a:off x="886447" y="214346"/>
                <a:ext cx="389361" cy="13820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8" name="Line"/>
              <p:cNvSpPr/>
              <p:nvPr/>
            </p:nvSpPr>
            <p:spPr>
              <a:xfrm flipH="1" flipV="1">
                <a:off x="1199877" y="190295"/>
                <a:ext cx="708831" cy="16297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9" name="Line"/>
              <p:cNvSpPr/>
              <p:nvPr/>
            </p:nvSpPr>
            <p:spPr>
              <a:xfrm flipH="1" flipV="1">
                <a:off x="1403081" y="178684"/>
                <a:ext cx="1039737" cy="18836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261" name="Group"/>
          <p:cNvGrpSpPr/>
          <p:nvPr/>
        </p:nvGrpSpPr>
        <p:grpSpPr>
          <a:xfrm>
            <a:off x="7078784" y="6660816"/>
            <a:ext cx="3098810" cy="1016408"/>
            <a:chOff x="0" y="0"/>
            <a:chExt cx="3098809" cy="1016406"/>
          </a:xfrm>
        </p:grpSpPr>
        <p:sp>
          <p:nvSpPr>
            <p:cNvPr id="252" name="RStudio opens documentation in a dedicated Help pane"/>
            <p:cNvSpPr txBox="1"/>
            <p:nvPr/>
          </p:nvSpPr>
          <p:spPr>
            <a:xfrm>
              <a:off x="0" y="0"/>
              <a:ext cx="3098810" cy="274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RStudio opens documentation in a dedicated </a:t>
              </a:r>
              <a:r>
                <a:rPr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Help</a:t>
              </a:r>
              <a:r>
                <a:t> pane</a:t>
              </a:r>
            </a:p>
          </p:txBody>
        </p:sp>
        <p:grpSp>
          <p:nvGrpSpPr>
            <p:cNvPr id="260" name="Group"/>
            <p:cNvGrpSpPr/>
            <p:nvPr/>
          </p:nvGrpSpPr>
          <p:grpSpPr>
            <a:xfrm>
              <a:off x="95374" y="266928"/>
              <a:ext cx="2904896" cy="749479"/>
              <a:chOff x="0" y="0"/>
              <a:chExt cx="2904895" cy="749478"/>
            </a:xfrm>
          </p:grpSpPr>
          <p:pic>
            <p:nvPicPr>
              <p:cNvPr id="253" name="Image" descr="Image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21990" y="0"/>
                <a:ext cx="2882906" cy="712249"/>
              </a:xfrm>
              <a:prstGeom prst="rect">
                <a:avLst/>
              </a:prstGeom>
              <a:ln w="6350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</p:pic>
          <p:sp>
            <p:nvSpPr>
              <p:cNvPr id="254" name="Home page of helpful links"/>
              <p:cNvSpPr txBox="1"/>
              <p:nvPr/>
            </p:nvSpPr>
            <p:spPr>
              <a:xfrm>
                <a:off x="0" y="337817"/>
                <a:ext cx="860644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Home page of helpful links </a:t>
                </a:r>
              </a:p>
            </p:txBody>
          </p:sp>
          <p:sp>
            <p:nvSpPr>
              <p:cNvPr id="255" name="Search within help file"/>
              <p:cNvSpPr txBox="1"/>
              <p:nvPr/>
            </p:nvSpPr>
            <p:spPr>
              <a:xfrm>
                <a:off x="998185" y="343158"/>
                <a:ext cx="860645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Search within help file</a:t>
                </a:r>
              </a:p>
            </p:txBody>
          </p:sp>
          <p:sp>
            <p:nvSpPr>
              <p:cNvPr id="256" name="Search for help file"/>
              <p:cNvSpPr txBox="1"/>
              <p:nvPr/>
            </p:nvSpPr>
            <p:spPr>
              <a:xfrm>
                <a:off x="1973090" y="343158"/>
                <a:ext cx="641845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Search for help file</a:t>
                </a:r>
              </a:p>
            </p:txBody>
          </p:sp>
          <p:sp>
            <p:nvSpPr>
              <p:cNvPr id="257" name="Line"/>
              <p:cNvSpPr/>
              <p:nvPr/>
            </p:nvSpPr>
            <p:spPr>
              <a:xfrm flipV="1">
                <a:off x="338939" y="208778"/>
                <a:ext cx="1489" cy="22605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8" name="Line"/>
              <p:cNvSpPr/>
              <p:nvPr/>
            </p:nvSpPr>
            <p:spPr>
              <a:xfrm flipH="1" flipV="1">
                <a:off x="947499" y="282053"/>
                <a:ext cx="99445" cy="20275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9" name="Line"/>
              <p:cNvSpPr/>
              <p:nvPr/>
            </p:nvSpPr>
            <p:spPr>
              <a:xfrm flipH="1" flipV="1">
                <a:off x="1909725" y="156727"/>
                <a:ext cx="88904" cy="28492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271" name="Group"/>
          <p:cNvGrpSpPr/>
          <p:nvPr/>
        </p:nvGrpSpPr>
        <p:grpSpPr>
          <a:xfrm>
            <a:off x="7142284" y="7814330"/>
            <a:ext cx="2992174" cy="1044485"/>
            <a:chOff x="0" y="0"/>
            <a:chExt cx="2992172" cy="1044484"/>
          </a:xfrm>
        </p:grpSpPr>
        <p:sp>
          <p:nvSpPr>
            <p:cNvPr id="262" name="Viewer pane displays HTML content, such as Shiny apps, RMarkdown reports, and interactive visualizations"/>
            <p:cNvSpPr txBox="1"/>
            <p:nvPr/>
          </p:nvSpPr>
          <p:spPr>
            <a:xfrm>
              <a:off x="0" y="0"/>
              <a:ext cx="2992173" cy="406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defRPr>
              </a:pPr>
              <a:r>
                <a:t>Viewer</a:t>
              </a:r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pane displays HTML content, such as Shiny apps, RMarkdown reports, and interactive visualizations</a:t>
              </a:r>
            </a:p>
          </p:txBody>
        </p:sp>
        <p:grpSp>
          <p:nvGrpSpPr>
            <p:cNvPr id="270" name="Group"/>
            <p:cNvGrpSpPr/>
            <p:nvPr/>
          </p:nvGrpSpPr>
          <p:grpSpPr>
            <a:xfrm>
              <a:off x="27159" y="403748"/>
              <a:ext cx="2949296" cy="640737"/>
              <a:chOff x="0" y="0"/>
              <a:chExt cx="2949295" cy="640735"/>
            </a:xfrm>
          </p:grpSpPr>
          <p:pic>
            <p:nvPicPr>
              <p:cNvPr id="263" name="Image" descr="Image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23736" y="0"/>
                <a:ext cx="2882905" cy="596466"/>
              </a:xfrm>
              <a:prstGeom prst="rect">
                <a:avLst/>
              </a:prstGeom>
              <a:ln w="6350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</p:pic>
          <p:sp>
            <p:nvSpPr>
              <p:cNvPr id="264" name="Stop Shiny app"/>
              <p:cNvSpPr txBox="1"/>
              <p:nvPr/>
            </p:nvSpPr>
            <p:spPr>
              <a:xfrm>
                <a:off x="0" y="234415"/>
                <a:ext cx="701109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Stop Shiny app</a:t>
                </a:r>
              </a:p>
            </p:txBody>
          </p:sp>
          <p:sp>
            <p:nvSpPr>
              <p:cNvPr id="265" name="Publish to shinyapps.io, rpubs, RSConnect, …"/>
              <p:cNvSpPr txBox="1"/>
              <p:nvPr/>
            </p:nvSpPr>
            <p:spPr>
              <a:xfrm>
                <a:off x="1016499" y="229812"/>
                <a:ext cx="1535218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Publish to shinyapps.io, rpubs, RSConnect, …</a:t>
                </a:r>
              </a:p>
            </p:txBody>
          </p:sp>
          <p:sp>
            <p:nvSpPr>
              <p:cNvPr id="266" name="Refresh"/>
              <p:cNvSpPr txBox="1"/>
              <p:nvPr/>
            </p:nvSpPr>
            <p:spPr>
              <a:xfrm>
                <a:off x="2444697" y="235496"/>
                <a:ext cx="504599" cy="274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Refresh </a:t>
                </a:r>
              </a:p>
            </p:txBody>
          </p:sp>
          <p:sp>
            <p:nvSpPr>
              <p:cNvPr id="267" name="Line"/>
              <p:cNvSpPr/>
              <p:nvPr/>
            </p:nvSpPr>
            <p:spPr>
              <a:xfrm flipH="1" flipV="1">
                <a:off x="80815" y="202132"/>
                <a:ext cx="1509" cy="9274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8" name="Line"/>
              <p:cNvSpPr/>
              <p:nvPr/>
            </p:nvSpPr>
            <p:spPr>
              <a:xfrm flipH="1" flipV="1">
                <a:off x="2848416" y="202611"/>
                <a:ext cx="4" cy="10073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9" name="Line"/>
              <p:cNvSpPr/>
              <p:nvPr/>
            </p:nvSpPr>
            <p:spPr>
              <a:xfrm flipV="1">
                <a:off x="1844165" y="179811"/>
                <a:ext cx="464252" cy="14798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72" name="Line"/>
          <p:cNvSpPr/>
          <p:nvPr/>
        </p:nvSpPr>
        <p:spPr>
          <a:xfrm flipH="1" flipV="1">
            <a:off x="3106601" y="5727401"/>
            <a:ext cx="4" cy="14878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3" name="Line"/>
          <p:cNvSpPr/>
          <p:nvPr/>
        </p:nvSpPr>
        <p:spPr>
          <a:xfrm>
            <a:off x="7112000" y="1102907"/>
            <a:ext cx="3149601" cy="2"/>
          </a:xfrm>
          <a:prstGeom prst="line">
            <a:avLst/>
          </a:prstGeom>
          <a:ln w="6350">
            <a:solidFill>
              <a:srgbClr val="767C85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4" name="Tab Panes"/>
          <p:cNvSpPr txBox="1"/>
          <p:nvPr/>
        </p:nvSpPr>
        <p:spPr>
          <a:xfrm>
            <a:off x="7115164" y="1104900"/>
            <a:ext cx="134905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628DB5"/>
                </a:solidFill>
              </a:defRPr>
            </a:pPr>
            <a:r>
              <a:t>Tab Panes</a:t>
            </a:r>
          </a:p>
        </p:txBody>
      </p:sp>
      <p:sp>
        <p:nvSpPr>
          <p:cNvPr id="275" name="Line"/>
          <p:cNvSpPr/>
          <p:nvPr/>
        </p:nvSpPr>
        <p:spPr>
          <a:xfrm flipV="1">
            <a:off x="319231" y="1104899"/>
            <a:ext cx="3075056" cy="3"/>
          </a:xfrm>
          <a:prstGeom prst="line">
            <a:avLst/>
          </a:prstGeom>
          <a:ln w="6350">
            <a:solidFill>
              <a:srgbClr val="767C85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6" name="Open Shiny, R Markdown, knitr, Sweave, LaTeX, .Rd files and more in Source Pane"/>
          <p:cNvSpPr txBox="1"/>
          <p:nvPr/>
        </p:nvSpPr>
        <p:spPr>
          <a:xfrm>
            <a:off x="1717206" y="1479655"/>
            <a:ext cx="1617166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Open Shiny, R Markdown, knitr, Sweave, LaTeX, .Rd files and more in Source Pane</a:t>
            </a:r>
          </a:p>
        </p:txBody>
      </p:sp>
      <p:grpSp>
        <p:nvGrpSpPr>
          <p:cNvPr id="281" name="Group"/>
          <p:cNvGrpSpPr/>
          <p:nvPr/>
        </p:nvGrpSpPr>
        <p:grpSpPr>
          <a:xfrm>
            <a:off x="1326663" y="1325603"/>
            <a:ext cx="384451" cy="627974"/>
            <a:chOff x="0" y="0"/>
            <a:chExt cx="384450" cy="627973"/>
          </a:xfrm>
        </p:grpSpPr>
        <p:sp>
          <p:nvSpPr>
            <p:cNvPr id="277" name="Polygon"/>
            <p:cNvSpPr/>
            <p:nvPr/>
          </p:nvSpPr>
          <p:spPr>
            <a:xfrm>
              <a:off x="9295" y="201721"/>
              <a:ext cx="365860" cy="42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3200">
                  <a:solidFill>
                    <a:srgbClr val="53585F"/>
                  </a:solidFill>
                </a:defRPr>
              </a:pPr>
            </a:p>
          </p:txBody>
        </p:sp>
        <p:sp>
          <p:nvSpPr>
            <p:cNvPr id="278" name="Circle"/>
            <p:cNvSpPr/>
            <p:nvPr/>
          </p:nvSpPr>
          <p:spPr>
            <a:xfrm>
              <a:off x="-1" y="0"/>
              <a:ext cx="384452" cy="384449"/>
            </a:xfrm>
            <a:prstGeom prst="ellipse">
              <a:avLst/>
            </a:prstGeom>
            <a:gradFill flip="none" rotWithShape="1">
              <a:gsLst>
                <a:gs pos="22124">
                  <a:srgbClr val="FFFFFF"/>
                </a:gs>
                <a:gs pos="60279">
                  <a:srgbClr val="FFFFFF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Polygon"/>
            <p:cNvSpPr/>
            <p:nvPr/>
          </p:nvSpPr>
          <p:spPr>
            <a:xfrm>
              <a:off x="6008" y="197926"/>
              <a:ext cx="372434" cy="430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3200">
                  <a:solidFill>
                    <a:srgbClr val="53585F"/>
                  </a:solidFill>
                </a:defRPr>
              </a:pPr>
            </a:p>
          </p:txBody>
        </p:sp>
        <p:pic>
          <p:nvPicPr>
            <p:cNvPr id="280" name="LaTeX_logo.png" descr="LaTeX_logo.png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0706" y="360402"/>
              <a:ext cx="323038" cy="134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3" name="Group"/>
          <p:cNvGrpSpPr/>
          <p:nvPr/>
        </p:nvGrpSpPr>
        <p:grpSpPr>
          <a:xfrm>
            <a:off x="438148" y="5134893"/>
            <a:ext cx="2933703" cy="1206350"/>
            <a:chOff x="0" y="0"/>
            <a:chExt cx="2933702" cy="1206348"/>
          </a:xfrm>
        </p:grpSpPr>
        <p:sp>
          <p:nvSpPr>
            <p:cNvPr id="282" name="RStudio recognizes that files named app.R, server.R, ui.R, and global.R belong to a shiny app"/>
            <p:cNvSpPr txBox="1"/>
            <p:nvPr/>
          </p:nvSpPr>
          <p:spPr>
            <a:xfrm>
              <a:off x="96167" y="0"/>
              <a:ext cx="2765240" cy="406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/>
            <a:p>
              <a:pPr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RStudio recognizes that files named </a:t>
              </a:r>
              <a:r>
                <a:rPr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app.R</a:t>
              </a:r>
              <a:r>
                <a:t>, </a:t>
              </a:r>
              <a:r>
                <a:rPr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server.R</a:t>
              </a:r>
              <a:r>
                <a:t>, </a:t>
              </a:r>
              <a:r>
                <a:rPr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ui.R</a:t>
              </a:r>
              <a:r>
                <a:t>, and </a:t>
              </a:r>
              <a:r>
                <a:rPr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global.R</a:t>
              </a:r>
              <a:r>
                <a:t> belong to a shiny app</a:t>
              </a:r>
            </a:p>
          </p:txBody>
        </p:sp>
        <p:grpSp>
          <p:nvGrpSpPr>
            <p:cNvPr id="292" name="Group"/>
            <p:cNvGrpSpPr/>
            <p:nvPr/>
          </p:nvGrpSpPr>
          <p:grpSpPr>
            <a:xfrm>
              <a:off x="0" y="386657"/>
              <a:ext cx="2933703" cy="819692"/>
              <a:chOff x="0" y="0"/>
              <a:chExt cx="2933702" cy="819690"/>
            </a:xfrm>
          </p:grpSpPr>
          <p:pic>
            <p:nvPicPr>
              <p:cNvPr id="283" name="Image" descr="Image"/>
              <p:cNvPicPr>
                <a:picLocks noChangeAspect="1"/>
              </p:cNvPicPr>
              <p:nvPr/>
            </p:nvPicPr>
            <p:blipFill>
              <a:blip r:embed="rId20">
                <a:extLst/>
              </a:blip>
              <a:stretch>
                <a:fillRect/>
              </a:stretch>
            </p:blipFill>
            <p:spPr>
              <a:xfrm>
                <a:off x="-1" y="-1"/>
                <a:ext cx="2882904" cy="819692"/>
              </a:xfrm>
              <a:prstGeom prst="rect">
                <a:avLst/>
              </a:prstGeom>
              <a:ln w="6350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</p:pic>
          <p:sp>
            <p:nvSpPr>
              <p:cNvPr id="284" name="Run app"/>
              <p:cNvSpPr txBox="1"/>
              <p:nvPr/>
            </p:nvSpPr>
            <p:spPr>
              <a:xfrm>
                <a:off x="610801" y="266556"/>
                <a:ext cx="381457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Run app</a:t>
                </a:r>
              </a:p>
            </p:txBody>
          </p:sp>
          <p:sp>
            <p:nvSpPr>
              <p:cNvPr id="285" name="Choose location to view app"/>
              <p:cNvSpPr txBox="1"/>
              <p:nvPr/>
            </p:nvSpPr>
            <p:spPr>
              <a:xfrm>
                <a:off x="961913" y="271012"/>
                <a:ext cx="672412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Choose location to view app</a:t>
                </a:r>
              </a:p>
            </p:txBody>
          </p:sp>
          <p:sp>
            <p:nvSpPr>
              <p:cNvPr id="286" name="Publish to shinyapps.io or server"/>
              <p:cNvSpPr txBox="1"/>
              <p:nvPr/>
            </p:nvSpPr>
            <p:spPr>
              <a:xfrm>
                <a:off x="1618654" y="271012"/>
                <a:ext cx="756327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Publish to shinyapps.io or server</a:t>
                </a:r>
              </a:p>
            </p:txBody>
          </p:sp>
          <p:sp>
            <p:nvSpPr>
              <p:cNvPr id="287" name="Manage publish accounts"/>
              <p:cNvSpPr txBox="1"/>
              <p:nvPr/>
            </p:nvSpPr>
            <p:spPr>
              <a:xfrm>
                <a:off x="2330900" y="271012"/>
                <a:ext cx="602803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Manage publish accounts</a:t>
                </a:r>
              </a:p>
            </p:txBody>
          </p:sp>
          <p:sp>
            <p:nvSpPr>
              <p:cNvPr id="288" name="Line"/>
              <p:cNvSpPr/>
              <p:nvPr/>
            </p:nvSpPr>
            <p:spPr>
              <a:xfrm flipV="1">
                <a:off x="2224723" y="199079"/>
                <a:ext cx="315042" cy="21392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9" name="Line"/>
              <p:cNvSpPr/>
              <p:nvPr/>
            </p:nvSpPr>
            <p:spPr>
              <a:xfrm flipV="1">
                <a:off x="1432704" y="202477"/>
                <a:ext cx="1010217" cy="18545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0" name="Line"/>
              <p:cNvSpPr/>
              <p:nvPr/>
            </p:nvSpPr>
            <p:spPr>
              <a:xfrm flipV="1">
                <a:off x="801141" y="176808"/>
                <a:ext cx="1277640" cy="19293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1" name="Line"/>
              <p:cNvSpPr/>
              <p:nvPr/>
            </p:nvSpPr>
            <p:spPr>
              <a:xfrm flipV="1">
                <a:off x="2666084" y="197208"/>
                <a:ext cx="3834" cy="183187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94" name="Documents and Apps"/>
          <p:cNvSpPr txBox="1"/>
          <p:nvPr/>
        </p:nvSpPr>
        <p:spPr>
          <a:xfrm>
            <a:off x="306209" y="1104900"/>
            <a:ext cx="282416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628DB5"/>
                </a:solidFill>
              </a:defRPr>
            </a:pPr>
            <a:r>
              <a:t>Documents and Apps</a:t>
            </a:r>
          </a:p>
        </p:txBody>
      </p:sp>
      <p:grpSp>
        <p:nvGrpSpPr>
          <p:cNvPr id="328" name="Group"/>
          <p:cNvGrpSpPr/>
          <p:nvPr/>
        </p:nvGrpSpPr>
        <p:grpSpPr>
          <a:xfrm>
            <a:off x="434973" y="1981607"/>
            <a:ext cx="3042941" cy="3084541"/>
            <a:chOff x="0" y="0"/>
            <a:chExt cx="3042939" cy="3084540"/>
          </a:xfrm>
        </p:grpSpPr>
        <p:sp>
          <p:nvSpPr>
            <p:cNvPr id="295" name="Access markdown guide at…"/>
            <p:cNvSpPr txBox="1"/>
            <p:nvPr/>
          </p:nvSpPr>
          <p:spPr>
            <a:xfrm>
              <a:off x="140728" y="2508040"/>
              <a:ext cx="2478956" cy="57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Access markdown guide at </a:t>
              </a:r>
            </a:p>
            <a:p>
              <a:pPr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defRPr>
              </a:pPr>
              <a:r>
                <a:t>Help &gt; Markdown Quick Reference</a:t>
              </a:r>
              <a:br/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See reverse side for more on </a:t>
              </a:r>
              <a:r>
                <a:t>Visual Editor</a:t>
              </a:r>
            </a:p>
          </p:txBody>
        </p:sp>
        <p:grpSp>
          <p:nvGrpSpPr>
            <p:cNvPr id="327" name="Group"/>
            <p:cNvGrpSpPr/>
            <p:nvPr/>
          </p:nvGrpSpPr>
          <p:grpSpPr>
            <a:xfrm>
              <a:off x="0" y="0"/>
              <a:ext cx="3042940" cy="2565208"/>
              <a:chOff x="0" y="0"/>
              <a:chExt cx="3042939" cy="2565207"/>
            </a:xfrm>
          </p:grpSpPr>
          <p:pic>
            <p:nvPicPr>
              <p:cNvPr id="296" name="Image" descr="Image"/>
              <p:cNvPicPr>
                <a:picLocks noChangeAspect="1"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0" y="556757"/>
                <a:ext cx="2882903" cy="2008451"/>
              </a:xfrm>
              <a:prstGeom prst="rect">
                <a:avLst/>
              </a:prstGeom>
              <a:ln w="6350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</p:pic>
          <p:sp>
            <p:nvSpPr>
              <p:cNvPr id="297" name="Check spelling"/>
              <p:cNvSpPr txBox="1"/>
              <p:nvPr/>
            </p:nvSpPr>
            <p:spPr>
              <a:xfrm>
                <a:off x="54568" y="0"/>
                <a:ext cx="537056" cy="406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Check spelling</a:t>
                </a:r>
              </a:p>
            </p:txBody>
          </p:sp>
          <p:sp>
            <p:nvSpPr>
              <p:cNvPr id="298" name="Render output"/>
              <p:cNvSpPr txBox="1"/>
              <p:nvPr/>
            </p:nvSpPr>
            <p:spPr>
              <a:xfrm>
                <a:off x="541083" y="0"/>
                <a:ext cx="498985" cy="406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Render output</a:t>
                </a:r>
              </a:p>
            </p:txBody>
          </p:sp>
          <p:sp>
            <p:nvSpPr>
              <p:cNvPr id="299" name="Choose output format"/>
              <p:cNvSpPr txBox="1"/>
              <p:nvPr/>
            </p:nvSpPr>
            <p:spPr>
              <a:xfrm>
                <a:off x="995977" y="4455"/>
                <a:ext cx="503836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Choose output format</a:t>
                </a:r>
              </a:p>
            </p:txBody>
          </p:sp>
          <p:sp>
            <p:nvSpPr>
              <p:cNvPr id="300" name="Configure render options"/>
              <p:cNvSpPr txBox="1"/>
              <p:nvPr/>
            </p:nvSpPr>
            <p:spPr>
              <a:xfrm>
                <a:off x="1449192" y="4455"/>
                <a:ext cx="621946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Configure render options</a:t>
                </a:r>
              </a:p>
            </p:txBody>
          </p:sp>
          <p:sp>
            <p:nvSpPr>
              <p:cNvPr id="301" name="Insert code chunk"/>
              <p:cNvSpPr txBox="1"/>
              <p:nvPr/>
            </p:nvSpPr>
            <p:spPr>
              <a:xfrm>
                <a:off x="2057642" y="4455"/>
                <a:ext cx="438290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Insert code chunk</a:t>
                </a:r>
              </a:p>
            </p:txBody>
          </p:sp>
          <p:sp>
            <p:nvSpPr>
              <p:cNvPr id="302" name="Jump to previous chunk"/>
              <p:cNvSpPr txBox="1"/>
              <p:nvPr/>
            </p:nvSpPr>
            <p:spPr>
              <a:xfrm>
                <a:off x="244888" y="926783"/>
                <a:ext cx="583059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Jump to previous chunk</a:t>
                </a:r>
              </a:p>
            </p:txBody>
          </p:sp>
          <p:sp>
            <p:nvSpPr>
              <p:cNvPr id="303" name="Jump to next chunk"/>
              <p:cNvSpPr txBox="1"/>
              <p:nvPr/>
            </p:nvSpPr>
            <p:spPr>
              <a:xfrm>
                <a:off x="765656" y="926783"/>
                <a:ext cx="537055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Jump to next chunk</a:t>
                </a:r>
              </a:p>
            </p:txBody>
          </p:sp>
          <p:sp>
            <p:nvSpPr>
              <p:cNvPr id="304" name="Run code"/>
              <p:cNvSpPr txBox="1"/>
              <p:nvPr/>
            </p:nvSpPr>
            <p:spPr>
              <a:xfrm>
                <a:off x="1330933" y="916623"/>
                <a:ext cx="398622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Run code</a:t>
                </a:r>
              </a:p>
            </p:txBody>
          </p:sp>
          <p:sp>
            <p:nvSpPr>
              <p:cNvPr id="305" name="Publish to server"/>
              <p:cNvSpPr txBox="1"/>
              <p:nvPr/>
            </p:nvSpPr>
            <p:spPr>
              <a:xfrm>
                <a:off x="2481769" y="130905"/>
                <a:ext cx="561171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Publish to server</a:t>
                </a:r>
              </a:p>
            </p:txBody>
          </p:sp>
          <p:sp>
            <p:nvSpPr>
              <p:cNvPr id="306" name="Show file outline"/>
              <p:cNvSpPr txBox="1"/>
              <p:nvPr/>
            </p:nvSpPr>
            <p:spPr>
              <a:xfrm>
                <a:off x="1790580" y="928209"/>
                <a:ext cx="583059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Show file outline</a:t>
                </a:r>
              </a:p>
            </p:txBody>
          </p:sp>
          <p:sp>
            <p:nvSpPr>
              <p:cNvPr id="307" name="Set knitr chunk options"/>
              <p:cNvSpPr txBox="1"/>
              <p:nvPr/>
            </p:nvSpPr>
            <p:spPr>
              <a:xfrm>
                <a:off x="1548337" y="1994190"/>
                <a:ext cx="602804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Set knitr chunk options</a:t>
                </a:r>
              </a:p>
            </p:txBody>
          </p:sp>
          <p:sp>
            <p:nvSpPr>
              <p:cNvPr id="308" name="Run this and all previous code chunks"/>
              <p:cNvSpPr txBox="1"/>
              <p:nvPr/>
            </p:nvSpPr>
            <p:spPr>
              <a:xfrm>
                <a:off x="1400541" y="1442158"/>
                <a:ext cx="768903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Run this and all previous code chunks</a:t>
                </a:r>
              </a:p>
            </p:txBody>
          </p:sp>
          <p:sp>
            <p:nvSpPr>
              <p:cNvPr id="309" name="Run this code chunk"/>
              <p:cNvSpPr txBox="1"/>
              <p:nvPr/>
            </p:nvSpPr>
            <p:spPr>
              <a:xfrm>
                <a:off x="2170943" y="1572852"/>
                <a:ext cx="729483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Run this code chunk</a:t>
                </a:r>
              </a:p>
            </p:txBody>
          </p:sp>
          <p:sp>
            <p:nvSpPr>
              <p:cNvPr id="310" name="Jump to section or chunk"/>
              <p:cNvSpPr txBox="1"/>
              <p:nvPr/>
            </p:nvSpPr>
            <p:spPr>
              <a:xfrm>
                <a:off x="378314" y="1629633"/>
                <a:ext cx="583059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Jump to section or chunk</a:t>
                </a:r>
              </a:p>
            </p:txBody>
          </p:sp>
          <p:sp>
            <p:nvSpPr>
              <p:cNvPr id="311" name="Line"/>
              <p:cNvSpPr/>
              <p:nvPr/>
            </p:nvSpPr>
            <p:spPr>
              <a:xfrm flipV="1">
                <a:off x="2125832" y="766173"/>
                <a:ext cx="457601" cy="26307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2" name="Line"/>
              <p:cNvSpPr/>
              <p:nvPr/>
            </p:nvSpPr>
            <p:spPr>
              <a:xfrm flipV="1">
                <a:off x="2416759" y="477150"/>
                <a:ext cx="280176" cy="202497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3" name="Line"/>
              <p:cNvSpPr/>
              <p:nvPr/>
            </p:nvSpPr>
            <p:spPr>
              <a:xfrm flipV="1">
                <a:off x="1554159" y="780980"/>
                <a:ext cx="524643" cy="23885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4" name="Line"/>
              <p:cNvSpPr/>
              <p:nvPr/>
            </p:nvSpPr>
            <p:spPr>
              <a:xfrm flipV="1">
                <a:off x="1001872" y="779843"/>
                <a:ext cx="880798" cy="24353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5" name="Line"/>
              <p:cNvSpPr/>
              <p:nvPr/>
            </p:nvSpPr>
            <p:spPr>
              <a:xfrm flipV="1">
                <a:off x="495065" y="779930"/>
                <a:ext cx="1257878" cy="23349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6" name="Line"/>
              <p:cNvSpPr/>
              <p:nvPr/>
            </p:nvSpPr>
            <p:spPr>
              <a:xfrm>
                <a:off x="384593" y="368527"/>
                <a:ext cx="234055" cy="30193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7" name="Line"/>
              <p:cNvSpPr/>
              <p:nvPr/>
            </p:nvSpPr>
            <p:spPr>
              <a:xfrm>
                <a:off x="724736" y="369610"/>
                <a:ext cx="234055" cy="30193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8" name="Line"/>
              <p:cNvSpPr/>
              <p:nvPr/>
            </p:nvSpPr>
            <p:spPr>
              <a:xfrm flipH="1">
                <a:off x="1158611" y="480965"/>
                <a:ext cx="4" cy="209035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9" name="Line"/>
              <p:cNvSpPr/>
              <p:nvPr/>
            </p:nvSpPr>
            <p:spPr>
              <a:xfrm flipH="1">
                <a:off x="1348116" y="490764"/>
                <a:ext cx="185853" cy="21758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0" name="Line"/>
              <p:cNvSpPr/>
              <p:nvPr/>
            </p:nvSpPr>
            <p:spPr>
              <a:xfrm flipH="1">
                <a:off x="1610541" y="485407"/>
                <a:ext cx="526265" cy="20944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1" name="Line"/>
              <p:cNvSpPr/>
              <p:nvPr/>
            </p:nvSpPr>
            <p:spPr>
              <a:xfrm flipH="1">
                <a:off x="644442" y="2091676"/>
                <a:ext cx="2" cy="44070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2" name="Line"/>
              <p:cNvSpPr/>
              <p:nvPr/>
            </p:nvSpPr>
            <p:spPr>
              <a:xfrm flipV="1">
                <a:off x="1976316" y="2184458"/>
                <a:ext cx="516543" cy="9377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3" name="Line"/>
              <p:cNvSpPr/>
              <p:nvPr/>
            </p:nvSpPr>
            <p:spPr>
              <a:xfrm>
                <a:off x="2040590" y="1924295"/>
                <a:ext cx="593534" cy="205897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4" name="Line"/>
              <p:cNvSpPr/>
              <p:nvPr/>
            </p:nvSpPr>
            <p:spPr>
              <a:xfrm>
                <a:off x="2635817" y="1936114"/>
                <a:ext cx="111409" cy="200307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5" name="Visual Editor (reverse side)"/>
              <p:cNvSpPr txBox="1"/>
              <p:nvPr/>
            </p:nvSpPr>
            <p:spPr>
              <a:xfrm>
                <a:off x="2381208" y="926981"/>
                <a:ext cx="516897" cy="6704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Visual Editor (reverse side)</a:t>
                </a:r>
              </a:p>
            </p:txBody>
          </p:sp>
          <p:sp>
            <p:nvSpPr>
              <p:cNvPr id="326" name="Line"/>
              <p:cNvSpPr/>
              <p:nvPr/>
            </p:nvSpPr>
            <p:spPr>
              <a:xfrm flipV="1">
                <a:off x="2565687" y="775338"/>
                <a:ext cx="235372" cy="23537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345" name="Group"/>
          <p:cNvGrpSpPr/>
          <p:nvPr/>
        </p:nvGrpSpPr>
        <p:grpSpPr>
          <a:xfrm>
            <a:off x="3833929" y="8021991"/>
            <a:ext cx="2901887" cy="1767587"/>
            <a:chOff x="0" y="0"/>
            <a:chExt cx="2901885" cy="1767585"/>
          </a:xfrm>
        </p:grpSpPr>
        <p:sp>
          <p:nvSpPr>
            <p:cNvPr id="329" name="GUI Package manager lists every installed package"/>
            <p:cNvSpPr txBox="1"/>
            <p:nvPr/>
          </p:nvSpPr>
          <p:spPr>
            <a:xfrm>
              <a:off x="102567" y="0"/>
              <a:ext cx="2717273" cy="274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GUI </a:t>
              </a:r>
              <a:r>
                <a:rPr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Package</a:t>
              </a:r>
              <a:r>
                <a:t> manager lists every installed package</a:t>
              </a:r>
            </a:p>
          </p:txBody>
        </p:sp>
        <p:grpSp>
          <p:nvGrpSpPr>
            <p:cNvPr id="344" name="Group"/>
            <p:cNvGrpSpPr/>
            <p:nvPr/>
          </p:nvGrpSpPr>
          <p:grpSpPr>
            <a:xfrm>
              <a:off x="0" y="262619"/>
              <a:ext cx="2901886" cy="1504967"/>
              <a:chOff x="0" y="0"/>
              <a:chExt cx="2901885" cy="1504965"/>
            </a:xfrm>
          </p:grpSpPr>
          <p:pic>
            <p:nvPicPr>
              <p:cNvPr id="330" name="Image" descr="Image"/>
              <p:cNvPicPr>
                <a:picLocks noChangeAspect="1"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18983" y="0"/>
                <a:ext cx="2882903" cy="1487816"/>
              </a:xfrm>
              <a:prstGeom prst="rect">
                <a:avLst/>
              </a:prstGeom>
              <a:ln w="6350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</p:pic>
          <p:sp>
            <p:nvSpPr>
              <p:cNvPr id="331" name="Click to load package with library(). Unclick to detach package with detach()."/>
              <p:cNvSpPr txBox="1"/>
              <p:nvPr/>
            </p:nvSpPr>
            <p:spPr>
              <a:xfrm>
                <a:off x="0" y="966565"/>
                <a:ext cx="1535217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r>
                  <a:t>Click to load package with </a:t>
                </a:r>
                <a:r>
                  <a:rPr>
                    <a:latin typeface="Source Sans Pro Bold"/>
                    <a:ea typeface="Source Sans Pro Bold"/>
                    <a:cs typeface="Source Sans Pro Bold"/>
                    <a:sym typeface="Source Sans Pro Bold"/>
                  </a:rPr>
                  <a:t>library()</a:t>
                </a:r>
                <a:r>
                  <a:t>.</a:t>
                </a:r>
                <a:r>
                  <a:rPr>
                    <a:latin typeface="Source Sans Pro Bold"/>
                    <a:ea typeface="Source Sans Pro Bold"/>
                    <a:cs typeface="Source Sans Pro Bold"/>
                    <a:sym typeface="Source Sans Pro Bold"/>
                  </a:rPr>
                  <a:t> </a:t>
                </a:r>
                <a:r>
                  <a:t>Unclick to detach package with </a:t>
                </a:r>
                <a:r>
                  <a:rPr>
                    <a:latin typeface="Source Sans Pro Bold"/>
                    <a:ea typeface="Source Sans Pro Bold"/>
                    <a:cs typeface="Source Sans Pro Bold"/>
                    <a:sym typeface="Source Sans Pro Bold"/>
                  </a:rPr>
                  <a:t>detach()</a:t>
                </a:r>
                <a:r>
                  <a:t>.</a:t>
                </a:r>
              </a:p>
            </p:txBody>
          </p:sp>
          <p:sp>
            <p:nvSpPr>
              <p:cNvPr id="332" name="Delete from library"/>
              <p:cNvSpPr txBox="1"/>
              <p:nvPr/>
            </p:nvSpPr>
            <p:spPr>
              <a:xfrm>
                <a:off x="2453875" y="965021"/>
                <a:ext cx="438955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Delete from library</a:t>
                </a:r>
              </a:p>
            </p:txBody>
          </p:sp>
          <p:sp>
            <p:nvSpPr>
              <p:cNvPr id="333" name="Install Packages"/>
              <p:cNvSpPr txBox="1"/>
              <p:nvPr/>
            </p:nvSpPr>
            <p:spPr>
              <a:xfrm>
                <a:off x="0" y="270826"/>
                <a:ext cx="603717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Install Packages</a:t>
                </a:r>
              </a:p>
            </p:txBody>
          </p:sp>
          <p:sp>
            <p:nvSpPr>
              <p:cNvPr id="334" name="Update Packages"/>
              <p:cNvSpPr txBox="1"/>
              <p:nvPr/>
            </p:nvSpPr>
            <p:spPr>
              <a:xfrm>
                <a:off x="600616" y="273582"/>
                <a:ext cx="603718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Update Packages</a:t>
                </a:r>
              </a:p>
            </p:txBody>
          </p:sp>
          <p:sp>
            <p:nvSpPr>
              <p:cNvPr id="335" name="Package version installed"/>
              <p:cNvSpPr txBox="1"/>
              <p:nvPr/>
            </p:nvSpPr>
            <p:spPr>
              <a:xfrm>
                <a:off x="1808626" y="939622"/>
                <a:ext cx="583943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Package version installed</a:t>
                </a:r>
              </a:p>
            </p:txBody>
          </p:sp>
          <p:sp>
            <p:nvSpPr>
              <p:cNvPr id="336" name="Line"/>
              <p:cNvSpPr/>
              <p:nvPr/>
            </p:nvSpPr>
            <p:spPr>
              <a:xfrm flipH="1" flipV="1">
                <a:off x="179102" y="210947"/>
                <a:ext cx="4" cy="140095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7" name="Line"/>
              <p:cNvSpPr/>
              <p:nvPr/>
            </p:nvSpPr>
            <p:spPr>
              <a:xfrm flipH="1" flipV="1">
                <a:off x="572533" y="217845"/>
                <a:ext cx="116962" cy="134427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8" name="Line"/>
              <p:cNvSpPr/>
              <p:nvPr/>
            </p:nvSpPr>
            <p:spPr>
              <a:xfrm flipV="1">
                <a:off x="2253825" y="918252"/>
                <a:ext cx="140968" cy="11683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9" name="Line"/>
              <p:cNvSpPr/>
              <p:nvPr/>
            </p:nvSpPr>
            <p:spPr>
              <a:xfrm flipV="1">
                <a:off x="2741111" y="904030"/>
                <a:ext cx="82384" cy="12392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pic>
            <p:nvPicPr>
              <p:cNvPr id="340" name="Image" descr="Image"/>
              <p:cNvPicPr>
                <a:picLocks noChangeAspect="1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23038" y="706285"/>
                <a:ext cx="2870203" cy="22692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41" name="Browse package site"/>
              <p:cNvSpPr txBox="1"/>
              <p:nvPr/>
            </p:nvSpPr>
            <p:spPr>
              <a:xfrm>
                <a:off x="2053717" y="283696"/>
                <a:ext cx="795185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Browse package site</a:t>
                </a:r>
              </a:p>
            </p:txBody>
          </p:sp>
          <p:sp>
            <p:nvSpPr>
              <p:cNvPr id="342" name="Line"/>
              <p:cNvSpPr/>
              <p:nvPr/>
            </p:nvSpPr>
            <p:spPr>
              <a:xfrm flipH="1" flipV="1">
                <a:off x="2585518" y="633823"/>
                <a:ext cx="142806" cy="126026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3" name="Line"/>
              <p:cNvSpPr/>
              <p:nvPr/>
            </p:nvSpPr>
            <p:spPr>
              <a:xfrm flipH="1" flipV="1">
                <a:off x="89492" y="928410"/>
                <a:ext cx="4" cy="10073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355" name="Group"/>
          <p:cNvGrpSpPr/>
          <p:nvPr/>
        </p:nvGrpSpPr>
        <p:grpSpPr>
          <a:xfrm>
            <a:off x="7132657" y="9045075"/>
            <a:ext cx="3031874" cy="1174439"/>
            <a:chOff x="0" y="0"/>
            <a:chExt cx="3031872" cy="1174438"/>
          </a:xfrm>
        </p:grpSpPr>
        <p:sp>
          <p:nvSpPr>
            <p:cNvPr id="346" name="View(&lt;data&gt;) opens spreadsheet like view of data set"/>
            <p:cNvSpPr txBox="1"/>
            <p:nvPr/>
          </p:nvSpPr>
          <p:spPr>
            <a:xfrm>
              <a:off x="0" y="0"/>
              <a:ext cx="3031873" cy="274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defRPr>
              </a:pPr>
              <a:r>
                <a:t>View(&lt;data&gt;) </a:t>
              </a:r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opens spreadsheet like view of data set</a:t>
              </a:r>
            </a:p>
          </p:txBody>
        </p:sp>
        <p:grpSp>
          <p:nvGrpSpPr>
            <p:cNvPr id="354" name="Group"/>
            <p:cNvGrpSpPr/>
            <p:nvPr/>
          </p:nvGrpSpPr>
          <p:grpSpPr>
            <a:xfrm>
              <a:off x="63491" y="257116"/>
              <a:ext cx="2901918" cy="917323"/>
              <a:chOff x="0" y="0"/>
              <a:chExt cx="2901916" cy="917321"/>
            </a:xfrm>
          </p:grpSpPr>
          <p:pic>
            <p:nvPicPr>
              <p:cNvPr id="347" name="Image" descr="Image"/>
              <p:cNvPicPr>
                <a:picLocks noChangeAspect="1"/>
              </p:cNvPicPr>
              <p:nvPr/>
            </p:nvPicPr>
            <p:blipFill>
              <a:blip r:embed="rId24">
                <a:extLst/>
              </a:blip>
              <a:stretch>
                <a:fillRect/>
              </a:stretch>
            </p:blipFill>
            <p:spPr>
              <a:xfrm>
                <a:off x="0" y="0"/>
                <a:ext cx="2882902" cy="463111"/>
              </a:xfrm>
              <a:prstGeom prst="rect">
                <a:avLst/>
              </a:prstGeom>
              <a:ln w="6350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</p:pic>
          <p:sp>
            <p:nvSpPr>
              <p:cNvPr id="348" name="Sort by values"/>
              <p:cNvSpPr txBox="1"/>
              <p:nvPr/>
            </p:nvSpPr>
            <p:spPr>
              <a:xfrm>
                <a:off x="1679885" y="501217"/>
                <a:ext cx="504599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Sort by values</a:t>
                </a:r>
              </a:p>
            </p:txBody>
          </p:sp>
          <p:sp>
            <p:nvSpPr>
              <p:cNvPr id="349" name="Filter rows by value or value range"/>
              <p:cNvSpPr txBox="1"/>
              <p:nvPr/>
            </p:nvSpPr>
            <p:spPr>
              <a:xfrm>
                <a:off x="276996" y="511001"/>
                <a:ext cx="1143453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Filter rows by value or value range</a:t>
                </a:r>
              </a:p>
            </p:txBody>
          </p:sp>
          <p:sp>
            <p:nvSpPr>
              <p:cNvPr id="350" name="Search for value"/>
              <p:cNvSpPr txBox="1"/>
              <p:nvPr/>
            </p:nvSpPr>
            <p:spPr>
              <a:xfrm>
                <a:off x="2317974" y="501217"/>
                <a:ext cx="583943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Search for value</a:t>
                </a:r>
              </a:p>
            </p:txBody>
          </p:sp>
          <p:sp>
            <p:nvSpPr>
              <p:cNvPr id="351" name="Line"/>
              <p:cNvSpPr/>
              <p:nvPr/>
            </p:nvSpPr>
            <p:spPr>
              <a:xfrm flipV="1">
                <a:off x="2483079" y="43688"/>
                <a:ext cx="547" cy="52761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2" name="Line"/>
              <p:cNvSpPr/>
              <p:nvPr/>
            </p:nvSpPr>
            <p:spPr>
              <a:xfrm flipH="1" flipV="1">
                <a:off x="541530" y="84636"/>
                <a:ext cx="4" cy="48700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3" name="Line"/>
              <p:cNvSpPr/>
              <p:nvPr/>
            </p:nvSpPr>
            <p:spPr>
              <a:xfrm flipH="1" flipV="1">
                <a:off x="1803064" y="186236"/>
                <a:ext cx="4" cy="38540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393" name="Group"/>
          <p:cNvGrpSpPr/>
          <p:nvPr/>
        </p:nvGrpSpPr>
        <p:grpSpPr>
          <a:xfrm>
            <a:off x="10555692" y="1752833"/>
            <a:ext cx="2978010" cy="2612709"/>
            <a:chOff x="0" y="0"/>
            <a:chExt cx="2978009" cy="2612707"/>
          </a:xfrm>
        </p:grpSpPr>
        <p:pic>
          <p:nvPicPr>
            <p:cNvPr id="356" name="gitIconLarge.png" descr="gitIconLarge.png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0" y="106334"/>
              <a:ext cx="381954" cy="4166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7" name="Turn on at Tools &gt; Project Options &gt; Git/SVN"/>
            <p:cNvSpPr txBox="1"/>
            <p:nvPr/>
          </p:nvSpPr>
          <p:spPr>
            <a:xfrm>
              <a:off x="427920" y="0"/>
              <a:ext cx="2491612" cy="274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/>
            <a:p>
              <a:pPr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Turn on at </a:t>
              </a:r>
              <a:r>
                <a:rPr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Tools &gt; Project Options &gt; Git/SVN</a:t>
              </a:r>
            </a:p>
          </p:txBody>
        </p:sp>
        <p:grpSp>
          <p:nvGrpSpPr>
            <p:cNvPr id="374" name="Group"/>
            <p:cNvGrpSpPr/>
            <p:nvPr/>
          </p:nvGrpSpPr>
          <p:grpSpPr>
            <a:xfrm>
              <a:off x="510002" y="155611"/>
              <a:ext cx="2327450" cy="419768"/>
              <a:chOff x="0" y="0"/>
              <a:chExt cx="2327449" cy="419766"/>
            </a:xfrm>
          </p:grpSpPr>
          <p:sp>
            <p:nvSpPr>
              <p:cNvPr id="358" name="Added…"/>
              <p:cNvSpPr txBox="1"/>
              <p:nvPr/>
            </p:nvSpPr>
            <p:spPr>
              <a:xfrm>
                <a:off x="0" y="0"/>
                <a:ext cx="2327450" cy="4197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3" spcCol="58186" anchor="ctr">
                <a:noAutofit/>
              </a:bodyPr>
              <a:lstStyle/>
              <a:p>
                <a:pPr marL="114300" indent="-114300">
                  <a:lnSpc>
                    <a:spcPct val="800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Char char="•"/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r>
                  <a:t>Added</a:t>
                </a:r>
              </a:p>
              <a:p>
                <a:pPr marL="114300" indent="-114300">
                  <a:lnSpc>
                    <a:spcPct val="800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Char char="•"/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r>
                  <a:t>Deleted</a:t>
                </a:r>
              </a:p>
              <a:p>
                <a:pPr marL="114300" indent="-114300">
                  <a:lnSpc>
                    <a:spcPct val="800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Char char="•"/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r>
                  <a:t>Modified</a:t>
                </a:r>
              </a:p>
              <a:p>
                <a:pPr marL="114300" indent="-114300">
                  <a:lnSpc>
                    <a:spcPct val="800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Char char="•"/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r>
                  <a:t>Renamed</a:t>
                </a:r>
              </a:p>
              <a:p>
                <a:pPr marL="114300" indent="-114300">
                  <a:lnSpc>
                    <a:spcPct val="800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Char char="•"/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r>
                  <a:t>Untracked</a:t>
                </a:r>
              </a:p>
            </p:txBody>
          </p:sp>
          <p:grpSp>
            <p:nvGrpSpPr>
              <p:cNvPr id="361" name="A"/>
              <p:cNvGrpSpPr/>
              <p:nvPr/>
            </p:nvGrpSpPr>
            <p:grpSpPr>
              <a:xfrm>
                <a:off x="6030" y="101964"/>
                <a:ext cx="104625" cy="127001"/>
                <a:chOff x="0" y="0"/>
                <a:chExt cx="104624" cy="127000"/>
              </a:xfrm>
            </p:grpSpPr>
            <p:sp>
              <p:nvSpPr>
                <p:cNvPr id="359" name="Rounded Rectangle"/>
                <p:cNvSpPr/>
                <p:nvPr/>
              </p:nvSpPr>
              <p:spPr>
                <a:xfrm>
                  <a:off x="0" y="11188"/>
                  <a:ext cx="104625" cy="104625"/>
                </a:xfrm>
                <a:prstGeom prst="roundRect">
                  <a:avLst>
                    <a:gd name="adj" fmla="val 15000"/>
                  </a:avLst>
                </a:prstGeom>
                <a:solidFill>
                  <a:srgbClr val="38D3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500">
                      <a:solidFill>
                        <a:srgbClr val="000000"/>
                      </a:solidFill>
                      <a:latin typeface="Source Sans Pro Bold"/>
                      <a:ea typeface="Source Sans Pro Bold"/>
                      <a:cs typeface="Source Sans Pro Bold"/>
                      <a:sym typeface="Source Sans Pro Bold"/>
                    </a:defRPr>
                  </a:pPr>
                </a:p>
              </p:txBody>
            </p:sp>
            <p:sp>
              <p:nvSpPr>
                <p:cNvPr id="360" name="A"/>
                <p:cNvSpPr txBox="1"/>
                <p:nvPr/>
              </p:nvSpPr>
              <p:spPr>
                <a:xfrm>
                  <a:off x="4595" y="0"/>
                  <a:ext cx="95434" cy="127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>
                    <a:lnSpc>
                      <a:spcPct val="80000"/>
                    </a:lnSpc>
                    <a:spcBef>
                      <a:spcPts val="0"/>
                    </a:spcBef>
                    <a:defRPr sz="500">
                      <a:solidFill>
                        <a:srgbClr val="000000"/>
                      </a:solidFill>
                      <a:latin typeface="Source Sans Pro Bold"/>
                      <a:ea typeface="Source Sans Pro Bold"/>
                      <a:cs typeface="Source Sans Pro Bold"/>
                      <a:sym typeface="Source Sans Pro Bold"/>
                    </a:defRPr>
                  </a:lvl1pPr>
                </a:lstStyle>
                <a:p>
                  <a:pPr/>
                  <a:r>
                    <a:t>A</a:t>
                  </a:r>
                </a:p>
              </p:txBody>
            </p:sp>
          </p:grpSp>
          <p:grpSp>
            <p:nvGrpSpPr>
              <p:cNvPr id="364" name="D"/>
              <p:cNvGrpSpPr/>
              <p:nvPr/>
            </p:nvGrpSpPr>
            <p:grpSpPr>
              <a:xfrm>
                <a:off x="6030" y="241602"/>
                <a:ext cx="104625" cy="127001"/>
                <a:chOff x="0" y="0"/>
                <a:chExt cx="104624" cy="127000"/>
              </a:xfrm>
            </p:grpSpPr>
            <p:sp>
              <p:nvSpPr>
                <p:cNvPr id="362" name="Rounded Rectangle"/>
                <p:cNvSpPr/>
                <p:nvPr/>
              </p:nvSpPr>
              <p:spPr>
                <a:xfrm>
                  <a:off x="0" y="11188"/>
                  <a:ext cx="104625" cy="104625"/>
                </a:xfrm>
                <a:prstGeom prst="roundRect">
                  <a:avLst>
                    <a:gd name="adj" fmla="val 15000"/>
                  </a:avLst>
                </a:prstGeom>
                <a:solidFill>
                  <a:srgbClr val="FF26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500">
                      <a:solidFill>
                        <a:srgbClr val="000000"/>
                      </a:solidFill>
                      <a:latin typeface="Source Sans Pro Bold"/>
                      <a:ea typeface="Source Sans Pro Bold"/>
                      <a:cs typeface="Source Sans Pro Bold"/>
                      <a:sym typeface="Source Sans Pro Bold"/>
                    </a:defRPr>
                  </a:pPr>
                </a:p>
              </p:txBody>
            </p:sp>
            <p:sp>
              <p:nvSpPr>
                <p:cNvPr id="363" name="D"/>
                <p:cNvSpPr txBox="1"/>
                <p:nvPr/>
              </p:nvSpPr>
              <p:spPr>
                <a:xfrm>
                  <a:off x="4595" y="0"/>
                  <a:ext cx="95434" cy="127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>
                    <a:lnSpc>
                      <a:spcPct val="80000"/>
                    </a:lnSpc>
                    <a:spcBef>
                      <a:spcPts val="0"/>
                    </a:spcBef>
                    <a:defRPr sz="500">
                      <a:solidFill>
                        <a:srgbClr val="000000"/>
                      </a:solidFill>
                      <a:latin typeface="Source Sans Pro Bold"/>
                      <a:ea typeface="Source Sans Pro Bold"/>
                      <a:cs typeface="Source Sans Pro Bold"/>
                      <a:sym typeface="Source Sans Pro Bold"/>
                    </a:defRPr>
                  </a:lvl1pPr>
                </a:lstStyle>
                <a:p>
                  <a:pPr/>
                  <a:r>
                    <a:t>D</a:t>
                  </a:r>
                </a:p>
              </p:txBody>
            </p:sp>
          </p:grpSp>
          <p:grpSp>
            <p:nvGrpSpPr>
              <p:cNvPr id="367" name="M"/>
              <p:cNvGrpSpPr/>
              <p:nvPr/>
            </p:nvGrpSpPr>
            <p:grpSpPr>
              <a:xfrm>
                <a:off x="784873" y="101964"/>
                <a:ext cx="104625" cy="127001"/>
                <a:chOff x="0" y="0"/>
                <a:chExt cx="104623" cy="127000"/>
              </a:xfrm>
            </p:grpSpPr>
            <p:sp>
              <p:nvSpPr>
                <p:cNvPr id="365" name="Rounded Rectangle"/>
                <p:cNvSpPr/>
                <p:nvPr/>
              </p:nvSpPr>
              <p:spPr>
                <a:xfrm>
                  <a:off x="0" y="11188"/>
                  <a:ext cx="104624" cy="104625"/>
                </a:xfrm>
                <a:prstGeom prst="roundRect">
                  <a:avLst>
                    <a:gd name="adj" fmla="val 15000"/>
                  </a:avLst>
                </a:prstGeom>
                <a:solidFill>
                  <a:srgbClr val="417D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500">
                      <a:solidFill>
                        <a:srgbClr val="000000"/>
                      </a:solidFill>
                      <a:latin typeface="Source Sans Pro Bold"/>
                      <a:ea typeface="Source Sans Pro Bold"/>
                      <a:cs typeface="Source Sans Pro Bold"/>
                      <a:sym typeface="Source Sans Pro Bold"/>
                    </a:defRPr>
                  </a:pPr>
                </a:p>
              </p:txBody>
            </p:sp>
            <p:sp>
              <p:nvSpPr>
                <p:cNvPr id="366" name="M"/>
                <p:cNvSpPr txBox="1"/>
                <p:nvPr/>
              </p:nvSpPr>
              <p:spPr>
                <a:xfrm>
                  <a:off x="4595" y="0"/>
                  <a:ext cx="95433" cy="127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>
                    <a:lnSpc>
                      <a:spcPct val="80000"/>
                    </a:lnSpc>
                    <a:spcBef>
                      <a:spcPts val="0"/>
                    </a:spcBef>
                    <a:defRPr sz="500">
                      <a:solidFill>
                        <a:srgbClr val="000000"/>
                      </a:solidFill>
                      <a:latin typeface="Source Sans Pro Bold"/>
                      <a:ea typeface="Source Sans Pro Bold"/>
                      <a:cs typeface="Source Sans Pro Bold"/>
                      <a:sym typeface="Source Sans Pro Bold"/>
                    </a:defRPr>
                  </a:lvl1pPr>
                </a:lstStyle>
                <a:p>
                  <a:pPr/>
                  <a:r>
                    <a:t>M</a:t>
                  </a:r>
                </a:p>
              </p:txBody>
            </p:sp>
          </p:grpSp>
          <p:grpSp>
            <p:nvGrpSpPr>
              <p:cNvPr id="370" name="R"/>
              <p:cNvGrpSpPr/>
              <p:nvPr/>
            </p:nvGrpSpPr>
            <p:grpSpPr>
              <a:xfrm>
                <a:off x="784873" y="241602"/>
                <a:ext cx="104625" cy="127001"/>
                <a:chOff x="0" y="0"/>
                <a:chExt cx="104623" cy="127000"/>
              </a:xfrm>
            </p:grpSpPr>
            <p:sp>
              <p:nvSpPr>
                <p:cNvPr id="368" name="Rounded Rectangle"/>
                <p:cNvSpPr/>
                <p:nvPr/>
              </p:nvSpPr>
              <p:spPr>
                <a:xfrm>
                  <a:off x="0" y="11188"/>
                  <a:ext cx="104624" cy="104625"/>
                </a:xfrm>
                <a:prstGeom prst="roundRect">
                  <a:avLst>
                    <a:gd name="adj" fmla="val 15000"/>
                  </a:avLst>
                </a:prstGeom>
                <a:solidFill>
                  <a:srgbClr val="AB27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500">
                      <a:solidFill>
                        <a:srgbClr val="000000"/>
                      </a:solidFill>
                      <a:latin typeface="Source Sans Pro Bold"/>
                      <a:ea typeface="Source Sans Pro Bold"/>
                      <a:cs typeface="Source Sans Pro Bold"/>
                      <a:sym typeface="Source Sans Pro Bold"/>
                    </a:defRPr>
                  </a:pPr>
                </a:p>
              </p:txBody>
            </p:sp>
            <p:sp>
              <p:nvSpPr>
                <p:cNvPr id="369" name="R"/>
                <p:cNvSpPr txBox="1"/>
                <p:nvPr/>
              </p:nvSpPr>
              <p:spPr>
                <a:xfrm>
                  <a:off x="4595" y="0"/>
                  <a:ext cx="95433" cy="127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>
                    <a:lnSpc>
                      <a:spcPct val="80000"/>
                    </a:lnSpc>
                    <a:spcBef>
                      <a:spcPts val="0"/>
                    </a:spcBef>
                    <a:defRPr sz="500">
                      <a:solidFill>
                        <a:srgbClr val="000000"/>
                      </a:solidFill>
                      <a:latin typeface="Source Sans Pro Bold"/>
                      <a:ea typeface="Source Sans Pro Bold"/>
                      <a:cs typeface="Source Sans Pro Bold"/>
                      <a:sym typeface="Source Sans Pro Bold"/>
                    </a:defRPr>
                  </a:lvl1pPr>
                </a:lstStyle>
                <a:p>
                  <a:pPr/>
                  <a:r>
                    <a:t>R</a:t>
                  </a:r>
                </a:p>
              </p:txBody>
            </p:sp>
          </p:grpSp>
          <p:grpSp>
            <p:nvGrpSpPr>
              <p:cNvPr id="373" name="?"/>
              <p:cNvGrpSpPr/>
              <p:nvPr/>
            </p:nvGrpSpPr>
            <p:grpSpPr>
              <a:xfrm>
                <a:off x="1576417" y="146383"/>
                <a:ext cx="104624" cy="127001"/>
                <a:chOff x="0" y="0"/>
                <a:chExt cx="104623" cy="127000"/>
              </a:xfrm>
            </p:grpSpPr>
            <p:sp>
              <p:nvSpPr>
                <p:cNvPr id="371" name="Rounded Rectangle"/>
                <p:cNvSpPr/>
                <p:nvPr/>
              </p:nvSpPr>
              <p:spPr>
                <a:xfrm>
                  <a:off x="0" y="11188"/>
                  <a:ext cx="104624" cy="104625"/>
                </a:xfrm>
                <a:prstGeom prst="roundRect">
                  <a:avLst>
                    <a:gd name="adj" fmla="val 15000"/>
                  </a:avLst>
                </a:prstGeom>
                <a:solidFill>
                  <a:srgbClr val="FFD3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500">
                      <a:solidFill>
                        <a:srgbClr val="000000"/>
                      </a:solidFill>
                      <a:latin typeface="Source Sans Pro Bold"/>
                      <a:ea typeface="Source Sans Pro Bold"/>
                      <a:cs typeface="Source Sans Pro Bold"/>
                      <a:sym typeface="Source Sans Pro Bold"/>
                    </a:defRPr>
                  </a:pPr>
                </a:p>
              </p:txBody>
            </p:sp>
            <p:sp>
              <p:nvSpPr>
                <p:cNvPr id="372" name="?"/>
                <p:cNvSpPr txBox="1"/>
                <p:nvPr/>
              </p:nvSpPr>
              <p:spPr>
                <a:xfrm>
                  <a:off x="4595" y="0"/>
                  <a:ext cx="95433" cy="127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>
                    <a:lnSpc>
                      <a:spcPct val="80000"/>
                    </a:lnSpc>
                    <a:spcBef>
                      <a:spcPts val="0"/>
                    </a:spcBef>
                    <a:defRPr sz="500">
                      <a:solidFill>
                        <a:srgbClr val="000000"/>
                      </a:solidFill>
                      <a:latin typeface="Source Sans Pro Bold"/>
                      <a:ea typeface="Source Sans Pro Bold"/>
                      <a:cs typeface="Source Sans Pro Bold"/>
                      <a:sym typeface="Source Sans Pro Bold"/>
                    </a:defRPr>
                  </a:lvl1pPr>
                </a:lstStyle>
                <a:p>
                  <a:pPr/>
                  <a:r>
                    <a:t>?</a:t>
                  </a:r>
                </a:p>
              </p:txBody>
            </p:sp>
          </p:grpSp>
        </p:grpSp>
        <p:grpSp>
          <p:nvGrpSpPr>
            <p:cNvPr id="392" name="Group"/>
            <p:cNvGrpSpPr/>
            <p:nvPr/>
          </p:nvGrpSpPr>
          <p:grpSpPr>
            <a:xfrm>
              <a:off x="25353" y="558502"/>
              <a:ext cx="2952657" cy="2054206"/>
              <a:chOff x="0" y="0"/>
              <a:chExt cx="2952655" cy="2054204"/>
            </a:xfrm>
          </p:grpSpPr>
          <p:pic>
            <p:nvPicPr>
              <p:cNvPr id="375" name="Image" descr="Image"/>
              <p:cNvPicPr>
                <a:picLocks noChangeAspect="1"/>
              </p:cNvPicPr>
              <p:nvPr/>
            </p:nvPicPr>
            <p:blipFill>
              <a:blip r:embed="rId26">
                <a:extLst/>
              </a:blip>
              <a:stretch>
                <a:fillRect/>
              </a:stretch>
            </p:blipFill>
            <p:spPr>
              <a:xfrm>
                <a:off x="39451" y="1187097"/>
                <a:ext cx="2882906" cy="867108"/>
              </a:xfrm>
              <a:prstGeom prst="rect">
                <a:avLst/>
              </a:prstGeom>
              <a:ln w="6350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</p:pic>
          <p:sp>
            <p:nvSpPr>
              <p:cNvPr id="376" name="Stage files:"/>
              <p:cNvSpPr txBox="1"/>
              <p:nvPr/>
            </p:nvSpPr>
            <p:spPr>
              <a:xfrm>
                <a:off x="0" y="12413"/>
                <a:ext cx="486022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Stage files:</a:t>
                </a:r>
              </a:p>
            </p:txBody>
          </p:sp>
          <p:sp>
            <p:nvSpPr>
              <p:cNvPr id="377" name="Show file diff to view file differences"/>
              <p:cNvSpPr txBox="1"/>
              <p:nvPr/>
            </p:nvSpPr>
            <p:spPr>
              <a:xfrm>
                <a:off x="116407" y="940981"/>
                <a:ext cx="2134823" cy="274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Show file diff to view file differences</a:t>
                </a:r>
              </a:p>
            </p:txBody>
          </p:sp>
          <p:sp>
            <p:nvSpPr>
              <p:cNvPr id="378" name="Current branch"/>
              <p:cNvSpPr txBox="1"/>
              <p:nvPr/>
            </p:nvSpPr>
            <p:spPr>
              <a:xfrm>
                <a:off x="2221551" y="974"/>
                <a:ext cx="504492" cy="406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Current branch</a:t>
                </a:r>
              </a:p>
            </p:txBody>
          </p:sp>
          <p:pic>
            <p:nvPicPr>
              <p:cNvPr id="379" name="Image" descr="Image"/>
              <p:cNvPicPr>
                <a:picLocks noChangeAspect="1"/>
              </p:cNvPicPr>
              <p:nvPr/>
            </p:nvPicPr>
            <p:blipFill>
              <a:blip r:embed="rId27">
                <a:extLst/>
              </a:blip>
              <a:stretch>
                <a:fillRect/>
              </a:stretch>
            </p:blipFill>
            <p:spPr>
              <a:xfrm>
                <a:off x="39451" y="441418"/>
                <a:ext cx="2882906" cy="506257"/>
              </a:xfrm>
              <a:prstGeom prst="rect">
                <a:avLst/>
              </a:prstGeom>
              <a:ln w="6350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</p:pic>
          <p:sp>
            <p:nvSpPr>
              <p:cNvPr id="380" name="Line"/>
              <p:cNvSpPr/>
              <p:nvPr/>
            </p:nvSpPr>
            <p:spPr>
              <a:xfrm flipH="1" flipV="1">
                <a:off x="243008" y="623310"/>
                <a:ext cx="4" cy="36107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1" name="Line"/>
              <p:cNvSpPr/>
              <p:nvPr/>
            </p:nvSpPr>
            <p:spPr>
              <a:xfrm flipV="1">
                <a:off x="165543" y="377627"/>
                <a:ext cx="6471" cy="379897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2" name="Commit staged files"/>
              <p:cNvSpPr txBox="1"/>
              <p:nvPr/>
            </p:nvSpPr>
            <p:spPr>
              <a:xfrm>
                <a:off x="435180" y="9233"/>
                <a:ext cx="700961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Commit staged files</a:t>
                </a:r>
              </a:p>
            </p:txBody>
          </p:sp>
          <p:sp>
            <p:nvSpPr>
              <p:cNvPr id="383" name="Line"/>
              <p:cNvSpPr/>
              <p:nvPr/>
            </p:nvSpPr>
            <p:spPr>
              <a:xfrm flipH="1">
                <a:off x="522934" y="379598"/>
                <a:ext cx="84880" cy="19077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4" name="Push/Pull  to remote"/>
              <p:cNvSpPr txBox="1"/>
              <p:nvPr/>
            </p:nvSpPr>
            <p:spPr>
              <a:xfrm>
                <a:off x="1098402" y="0"/>
                <a:ext cx="668720" cy="406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Push/Pull  to remote</a:t>
                </a:r>
              </a:p>
            </p:txBody>
          </p:sp>
          <p:sp>
            <p:nvSpPr>
              <p:cNvPr id="385" name="Line"/>
              <p:cNvSpPr/>
              <p:nvPr/>
            </p:nvSpPr>
            <p:spPr>
              <a:xfrm flipH="1">
                <a:off x="947419" y="352967"/>
                <a:ext cx="368325" cy="21595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6" name="View History"/>
              <p:cNvSpPr txBox="1"/>
              <p:nvPr/>
            </p:nvSpPr>
            <p:spPr>
              <a:xfrm>
                <a:off x="1746330" y="18558"/>
                <a:ext cx="504491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View History</a:t>
                </a:r>
              </a:p>
            </p:txBody>
          </p:sp>
          <p:sp>
            <p:nvSpPr>
              <p:cNvPr id="387" name="Line"/>
              <p:cNvSpPr/>
              <p:nvPr/>
            </p:nvSpPr>
            <p:spPr>
              <a:xfrm flipH="1">
                <a:off x="1250472" y="364223"/>
                <a:ext cx="687490" cy="21884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8" name="Line"/>
              <p:cNvSpPr/>
              <p:nvPr/>
            </p:nvSpPr>
            <p:spPr>
              <a:xfrm flipV="1">
                <a:off x="2452813" y="356242"/>
                <a:ext cx="2780" cy="21412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9" name="Line"/>
              <p:cNvSpPr/>
              <p:nvPr/>
            </p:nvSpPr>
            <p:spPr>
              <a:xfrm>
                <a:off x="1432506" y="670812"/>
                <a:ext cx="96795" cy="120055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0" name="Open shell to type commands"/>
              <p:cNvSpPr txBox="1"/>
              <p:nvPr/>
            </p:nvSpPr>
            <p:spPr>
              <a:xfrm>
                <a:off x="1286069" y="717761"/>
                <a:ext cx="1666587" cy="274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69" tIns="54569" rIns="54569" bIns="54569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300"/>
                  </a:spcBef>
                  <a:defRPr sz="100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lvl1pPr>
              </a:lstStyle>
              <a:p>
                <a:pPr/>
                <a:r>
                  <a:t>Open shell to type commands</a:t>
                </a:r>
              </a:p>
            </p:txBody>
          </p:sp>
          <p:sp>
            <p:nvSpPr>
              <p:cNvPr id="391" name="Line"/>
              <p:cNvSpPr/>
              <p:nvPr/>
            </p:nvSpPr>
            <p:spPr>
              <a:xfrm flipH="1" flipV="1">
                <a:off x="1912377" y="1140101"/>
                <a:ext cx="4" cy="78283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94" name="Line"/>
          <p:cNvSpPr/>
          <p:nvPr/>
        </p:nvSpPr>
        <p:spPr>
          <a:xfrm>
            <a:off x="10521908" y="1104900"/>
            <a:ext cx="1078194" cy="0"/>
          </a:xfrm>
          <a:prstGeom prst="line">
            <a:avLst/>
          </a:prstGeom>
          <a:ln w="6350">
            <a:solidFill>
              <a:srgbClr val="767C85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5" name="Version…"/>
          <p:cNvSpPr txBox="1"/>
          <p:nvPr/>
        </p:nvSpPr>
        <p:spPr>
          <a:xfrm>
            <a:off x="10516444" y="1107439"/>
            <a:ext cx="1007111" cy="731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628DB5"/>
                </a:solidFill>
              </a:defRPr>
            </a:pPr>
            <a:r>
              <a:t>Version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628DB5"/>
                </a:solidFill>
              </a:defRPr>
            </a:pPr>
            <a:r>
              <a:t>Control</a:t>
            </a:r>
          </a:p>
        </p:txBody>
      </p:sp>
      <p:sp>
        <p:nvSpPr>
          <p:cNvPr id="396" name="Line"/>
          <p:cNvSpPr/>
          <p:nvPr/>
        </p:nvSpPr>
        <p:spPr>
          <a:xfrm>
            <a:off x="314002" y="6581775"/>
            <a:ext cx="3087757" cy="0"/>
          </a:xfrm>
          <a:prstGeom prst="line">
            <a:avLst/>
          </a:prstGeom>
          <a:ln w="6350">
            <a:solidFill>
              <a:srgbClr val="767C85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7" name="Package Development"/>
          <p:cNvSpPr txBox="1"/>
          <p:nvPr/>
        </p:nvSpPr>
        <p:spPr>
          <a:xfrm>
            <a:off x="306209" y="6584843"/>
            <a:ext cx="296386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628DB5"/>
                </a:solidFill>
              </a:defRPr>
            </a:pPr>
            <a:r>
              <a:t>Package Development</a:t>
            </a:r>
          </a:p>
        </p:txBody>
      </p:sp>
      <p:sp>
        <p:nvSpPr>
          <p:cNvPr id="398" name="Roxygen guide at Help &gt; Roxygen Quick Reference…"/>
          <p:cNvSpPr txBox="1"/>
          <p:nvPr/>
        </p:nvSpPr>
        <p:spPr>
          <a:xfrm>
            <a:off x="317738" y="7643408"/>
            <a:ext cx="3078042" cy="50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>
              <a:spcBef>
                <a:spcPts val="5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Roxygen guide at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Help &gt; Roxygen Quick Reference </a:t>
            </a:r>
            <a:endParaRPr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>
              <a:spcBef>
                <a:spcPts val="5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See package information in the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Build Tab</a:t>
            </a:r>
          </a:p>
        </p:txBody>
      </p:sp>
      <p:sp>
        <p:nvSpPr>
          <p:cNvPr id="399" name="Create a new package with File &gt; New Project &gt; New Directory &gt; R Package…"/>
          <p:cNvSpPr txBox="1"/>
          <p:nvPr/>
        </p:nvSpPr>
        <p:spPr>
          <a:xfrm>
            <a:off x="712823" y="6933389"/>
            <a:ext cx="2724262" cy="733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Create a new package with</a:t>
            </a:r>
            <a:br/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File &gt; New Project &gt; New Directory &gt; R Package</a:t>
            </a:r>
            <a:endParaRPr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Enable roxygen documentation with</a:t>
            </a:r>
            <a:br/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Tools &gt; Project Options &gt; Build Tools</a:t>
            </a:r>
          </a:p>
        </p:txBody>
      </p:sp>
      <p:grpSp>
        <p:nvGrpSpPr>
          <p:cNvPr id="414" name="Group"/>
          <p:cNvGrpSpPr/>
          <p:nvPr/>
        </p:nvGrpSpPr>
        <p:grpSpPr>
          <a:xfrm>
            <a:off x="438148" y="8136084"/>
            <a:ext cx="2965570" cy="1661778"/>
            <a:chOff x="0" y="0"/>
            <a:chExt cx="2965568" cy="1661777"/>
          </a:xfrm>
        </p:grpSpPr>
        <p:pic>
          <p:nvPicPr>
            <p:cNvPr id="400" name="Image" descr="Image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0" y="406286"/>
              <a:ext cx="2882902" cy="1230097"/>
            </a:xfrm>
            <a:prstGeom prst="rect">
              <a:avLst/>
            </a:prstGeom>
            <a:ln w="6350" cap="flat">
              <a:solidFill>
                <a:srgbClr val="767C85"/>
              </a:solidFill>
              <a:prstDash val="solid"/>
              <a:miter lim="400000"/>
            </a:ln>
            <a:effectLst/>
          </p:spPr>
        </p:pic>
        <p:sp>
          <p:nvSpPr>
            <p:cNvPr id="401" name="Install package and restart R"/>
            <p:cNvSpPr txBox="1"/>
            <p:nvPr/>
          </p:nvSpPr>
          <p:spPr>
            <a:xfrm>
              <a:off x="39157" y="3500"/>
              <a:ext cx="917235" cy="406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Install package and restart R</a:t>
              </a:r>
            </a:p>
          </p:txBody>
        </p:sp>
        <p:sp>
          <p:nvSpPr>
            <p:cNvPr id="402" name="Run R CMD check"/>
            <p:cNvSpPr txBox="1"/>
            <p:nvPr/>
          </p:nvSpPr>
          <p:spPr>
            <a:xfrm>
              <a:off x="39157" y="732097"/>
              <a:ext cx="672411" cy="406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Run R CMD check</a:t>
              </a:r>
            </a:p>
          </p:txBody>
        </p:sp>
        <p:sp>
          <p:nvSpPr>
            <p:cNvPr id="403" name="Run devtools::load_all() and reload changes"/>
            <p:cNvSpPr txBox="1"/>
            <p:nvPr/>
          </p:nvSpPr>
          <p:spPr>
            <a:xfrm>
              <a:off x="1344212" y="0"/>
              <a:ext cx="1486855" cy="406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Run devtools::load_all() and reload changes</a:t>
              </a:r>
            </a:p>
          </p:txBody>
        </p:sp>
        <p:sp>
          <p:nvSpPr>
            <p:cNvPr id="404" name="Customize package build options"/>
            <p:cNvSpPr txBox="1"/>
            <p:nvPr/>
          </p:nvSpPr>
          <p:spPr>
            <a:xfrm>
              <a:off x="52566" y="1123377"/>
              <a:ext cx="840326" cy="53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Customize package build options</a:t>
              </a:r>
            </a:p>
          </p:txBody>
        </p:sp>
        <p:sp>
          <p:nvSpPr>
            <p:cNvPr id="405" name="Run package tests"/>
            <p:cNvSpPr txBox="1"/>
            <p:nvPr/>
          </p:nvSpPr>
          <p:spPr>
            <a:xfrm>
              <a:off x="2293158" y="1108099"/>
              <a:ext cx="672411" cy="53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Run package tests</a:t>
              </a:r>
            </a:p>
          </p:txBody>
        </p:sp>
        <p:sp>
          <p:nvSpPr>
            <p:cNvPr id="406" name="Clear output and rebuild"/>
            <p:cNvSpPr txBox="1"/>
            <p:nvPr/>
          </p:nvSpPr>
          <p:spPr>
            <a:xfrm>
              <a:off x="2162994" y="643196"/>
              <a:ext cx="756328" cy="406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Clear output and rebuild</a:t>
              </a:r>
            </a:p>
          </p:txBody>
        </p:sp>
        <p:sp>
          <p:nvSpPr>
            <p:cNvPr id="407" name="Line"/>
            <p:cNvSpPr/>
            <p:nvPr/>
          </p:nvSpPr>
          <p:spPr>
            <a:xfrm>
              <a:off x="558772" y="336957"/>
              <a:ext cx="2" cy="20997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08" name="Line"/>
            <p:cNvSpPr/>
            <p:nvPr/>
          </p:nvSpPr>
          <p:spPr>
            <a:xfrm flipH="1">
              <a:off x="1478785" y="355786"/>
              <a:ext cx="2" cy="33461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09" name="Line"/>
            <p:cNvSpPr/>
            <p:nvPr/>
          </p:nvSpPr>
          <p:spPr>
            <a:xfrm flipH="1">
              <a:off x="711275" y="618028"/>
              <a:ext cx="162606" cy="23609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10" name="Line"/>
            <p:cNvSpPr/>
            <p:nvPr/>
          </p:nvSpPr>
          <p:spPr>
            <a:xfrm>
              <a:off x="695574" y="922835"/>
              <a:ext cx="398936" cy="19713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11" name="Line"/>
            <p:cNvSpPr/>
            <p:nvPr/>
          </p:nvSpPr>
          <p:spPr>
            <a:xfrm>
              <a:off x="544541" y="1545462"/>
              <a:ext cx="585023" cy="114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12" name="Line"/>
            <p:cNvSpPr/>
            <p:nvPr/>
          </p:nvSpPr>
          <p:spPr>
            <a:xfrm flipH="1" flipV="1">
              <a:off x="2072537" y="994908"/>
              <a:ext cx="257756" cy="25827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13" name="Line"/>
            <p:cNvSpPr/>
            <p:nvPr/>
          </p:nvSpPr>
          <p:spPr>
            <a:xfrm flipV="1">
              <a:off x="1863733" y="852132"/>
              <a:ext cx="336034" cy="1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415" name="Use debug(), browser(), or a breakpoint and execute your code to open the debugger mode."/>
          <p:cNvSpPr txBox="1"/>
          <p:nvPr/>
        </p:nvSpPr>
        <p:spPr>
          <a:xfrm>
            <a:off x="10572794" y="4935516"/>
            <a:ext cx="3007305" cy="297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Use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debug(),</a:t>
            </a:r>
            <a:r>
              <a:t>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browser(), </a:t>
            </a:r>
            <a:r>
              <a:t>or a breakpoint and execute your code to open the debugger mode.</a:t>
            </a:r>
          </a:p>
        </p:txBody>
      </p:sp>
      <p:sp>
        <p:nvSpPr>
          <p:cNvPr id="416" name="Line"/>
          <p:cNvSpPr/>
          <p:nvPr/>
        </p:nvSpPr>
        <p:spPr>
          <a:xfrm>
            <a:off x="10530241" y="4511195"/>
            <a:ext cx="3117778" cy="2"/>
          </a:xfrm>
          <a:prstGeom prst="line">
            <a:avLst/>
          </a:prstGeom>
          <a:ln w="6350">
            <a:solidFill>
              <a:srgbClr val="767C85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17" name="Debug Mode"/>
          <p:cNvSpPr txBox="1"/>
          <p:nvPr/>
        </p:nvSpPr>
        <p:spPr>
          <a:xfrm>
            <a:off x="10517220" y="4511195"/>
            <a:ext cx="167386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628DB5"/>
                </a:solidFill>
              </a:defRPr>
            </a:pPr>
            <a:r>
              <a:t>Debug Mode</a:t>
            </a:r>
          </a:p>
        </p:txBody>
      </p:sp>
      <p:grpSp>
        <p:nvGrpSpPr>
          <p:cNvPr id="429" name="Group"/>
          <p:cNvGrpSpPr/>
          <p:nvPr/>
        </p:nvGrpSpPr>
        <p:grpSpPr>
          <a:xfrm>
            <a:off x="10487510" y="6553312"/>
            <a:ext cx="3338810" cy="2535792"/>
            <a:chOff x="0" y="0"/>
            <a:chExt cx="3338808" cy="2535790"/>
          </a:xfrm>
        </p:grpSpPr>
        <p:sp>
          <p:nvSpPr>
            <p:cNvPr id="418" name="Examine variables in executing environment"/>
            <p:cNvSpPr txBox="1"/>
            <p:nvPr/>
          </p:nvSpPr>
          <p:spPr>
            <a:xfrm>
              <a:off x="1270966" y="1986850"/>
              <a:ext cx="1079759" cy="53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Examine variables in executing environment</a:t>
              </a:r>
            </a:p>
          </p:txBody>
        </p:sp>
        <p:sp>
          <p:nvSpPr>
            <p:cNvPr id="419" name="Click next to line number to add/remove a breakpoint."/>
            <p:cNvSpPr txBox="1"/>
            <p:nvPr/>
          </p:nvSpPr>
          <p:spPr>
            <a:xfrm>
              <a:off x="42377" y="0"/>
              <a:ext cx="1534886" cy="406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Click next to line number to add/remove a breakpoint.</a:t>
              </a:r>
            </a:p>
          </p:txBody>
        </p:sp>
        <p:sp>
          <p:nvSpPr>
            <p:cNvPr id="420" name="Select function in traceback to debug"/>
            <p:cNvSpPr txBox="1"/>
            <p:nvPr/>
          </p:nvSpPr>
          <p:spPr>
            <a:xfrm>
              <a:off x="2312458" y="1997390"/>
              <a:ext cx="918844" cy="53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Select function in traceback to debug</a:t>
              </a:r>
            </a:p>
          </p:txBody>
        </p:sp>
        <p:sp>
          <p:nvSpPr>
            <p:cNvPr id="421" name="Highlighted line shows where execution has paused"/>
            <p:cNvSpPr txBox="1"/>
            <p:nvPr/>
          </p:nvSpPr>
          <p:spPr>
            <a:xfrm>
              <a:off x="1672223" y="4231"/>
              <a:ext cx="1666586" cy="406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Highlighted line shows where execution has paused</a:t>
              </a:r>
            </a:p>
          </p:txBody>
        </p:sp>
        <p:sp>
          <p:nvSpPr>
            <p:cNvPr id="422" name="Run commands in environment where execution has paused"/>
            <p:cNvSpPr txBox="1"/>
            <p:nvPr/>
          </p:nvSpPr>
          <p:spPr>
            <a:xfrm>
              <a:off x="0" y="1995050"/>
              <a:ext cx="1260045" cy="53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Run commands in environment where execution has paused</a:t>
              </a:r>
            </a:p>
          </p:txBody>
        </p:sp>
        <p:pic>
          <p:nvPicPr>
            <p:cNvPr id="423" name="Screen Shot 2015-12-28 at 4.51.15 PM.png" descr="Screen Shot 2015-12-28 at 4.51.15 PM.png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31943" y="433364"/>
              <a:ext cx="2881551" cy="1560954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424" name="Line"/>
            <p:cNvSpPr/>
            <p:nvPr/>
          </p:nvSpPr>
          <p:spPr>
            <a:xfrm flipH="1">
              <a:off x="188198" y="352399"/>
              <a:ext cx="474712" cy="35796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25" name="Line"/>
            <p:cNvSpPr/>
            <p:nvPr/>
          </p:nvSpPr>
          <p:spPr>
            <a:xfrm flipV="1">
              <a:off x="1242744" y="351874"/>
              <a:ext cx="805793" cy="50053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26" name="Line"/>
            <p:cNvSpPr/>
            <p:nvPr/>
          </p:nvSpPr>
          <p:spPr>
            <a:xfrm flipV="1">
              <a:off x="414741" y="1932887"/>
              <a:ext cx="38113" cy="16386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27" name="Line"/>
            <p:cNvSpPr/>
            <p:nvPr/>
          </p:nvSpPr>
          <p:spPr>
            <a:xfrm flipV="1">
              <a:off x="1658863" y="987824"/>
              <a:ext cx="197216" cy="11033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28" name="Line"/>
            <p:cNvSpPr/>
            <p:nvPr/>
          </p:nvSpPr>
          <p:spPr>
            <a:xfrm flipH="1" flipV="1">
              <a:off x="2398996" y="1428894"/>
              <a:ext cx="90466" cy="65917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40" name="Group"/>
          <p:cNvGrpSpPr/>
          <p:nvPr/>
        </p:nvGrpSpPr>
        <p:grpSpPr>
          <a:xfrm>
            <a:off x="10523329" y="9332623"/>
            <a:ext cx="3157003" cy="1006725"/>
            <a:chOff x="0" y="0"/>
            <a:chExt cx="3157001" cy="1006723"/>
          </a:xfrm>
        </p:grpSpPr>
        <p:pic>
          <p:nvPicPr>
            <p:cNvPr id="430" name="Image" descr="Image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8268" y="0"/>
              <a:ext cx="2882903" cy="437848"/>
            </a:xfrm>
            <a:prstGeom prst="rect">
              <a:avLst/>
            </a:prstGeom>
            <a:ln w="6350" cap="flat">
              <a:solidFill>
                <a:srgbClr val="53585F"/>
              </a:solidFill>
              <a:prstDash val="solid"/>
              <a:miter lim="400000"/>
            </a:ln>
            <a:effectLst/>
          </p:spPr>
        </p:pic>
        <p:sp>
          <p:nvSpPr>
            <p:cNvPr id="431" name="Step through code one line at a time"/>
            <p:cNvSpPr txBox="1"/>
            <p:nvPr/>
          </p:nvSpPr>
          <p:spPr>
            <a:xfrm>
              <a:off x="0" y="468323"/>
              <a:ext cx="810101" cy="53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Step through code one line at a time</a:t>
              </a:r>
            </a:p>
          </p:txBody>
        </p:sp>
        <p:sp>
          <p:nvSpPr>
            <p:cNvPr id="432" name="Step into and out of functions to run"/>
            <p:cNvSpPr txBox="1"/>
            <p:nvPr/>
          </p:nvSpPr>
          <p:spPr>
            <a:xfrm>
              <a:off x="849714" y="468323"/>
              <a:ext cx="924637" cy="53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Step into and out of functions to run</a:t>
              </a:r>
            </a:p>
          </p:txBody>
        </p:sp>
        <p:sp>
          <p:nvSpPr>
            <p:cNvPr id="433" name="Resume execution"/>
            <p:cNvSpPr txBox="1"/>
            <p:nvPr/>
          </p:nvSpPr>
          <p:spPr>
            <a:xfrm>
              <a:off x="1839902" y="476466"/>
              <a:ext cx="641787" cy="406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Resume execution</a:t>
              </a:r>
            </a:p>
          </p:txBody>
        </p:sp>
        <p:sp>
          <p:nvSpPr>
            <p:cNvPr id="434" name="Quit debug mode"/>
            <p:cNvSpPr txBox="1"/>
            <p:nvPr/>
          </p:nvSpPr>
          <p:spPr>
            <a:xfrm>
              <a:off x="2432939" y="476466"/>
              <a:ext cx="724063" cy="406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Quit debug mode</a:t>
              </a:r>
            </a:p>
          </p:txBody>
        </p:sp>
        <p:sp>
          <p:nvSpPr>
            <p:cNvPr id="435" name="Line"/>
            <p:cNvSpPr/>
            <p:nvPr/>
          </p:nvSpPr>
          <p:spPr>
            <a:xfrm flipV="1">
              <a:off x="444577" y="404376"/>
              <a:ext cx="47286" cy="14879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36" name="Line"/>
            <p:cNvSpPr/>
            <p:nvPr/>
          </p:nvSpPr>
          <p:spPr>
            <a:xfrm flipH="1" flipV="1">
              <a:off x="919919" y="407302"/>
              <a:ext cx="65104" cy="14513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37" name="Line"/>
            <p:cNvSpPr/>
            <p:nvPr/>
          </p:nvSpPr>
          <p:spPr>
            <a:xfrm flipV="1">
              <a:off x="1176008" y="406145"/>
              <a:ext cx="48987" cy="14776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38" name="Line"/>
            <p:cNvSpPr/>
            <p:nvPr/>
          </p:nvSpPr>
          <p:spPr>
            <a:xfrm flipH="1" flipV="1">
              <a:off x="1928348" y="407096"/>
              <a:ext cx="47145" cy="14568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39" name="Line"/>
            <p:cNvSpPr/>
            <p:nvPr/>
          </p:nvSpPr>
          <p:spPr>
            <a:xfrm flipH="1" flipV="1">
              <a:off x="2588095" y="406520"/>
              <a:ext cx="2744" cy="14200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46" name="Group"/>
          <p:cNvGrpSpPr/>
          <p:nvPr/>
        </p:nvGrpSpPr>
        <p:grpSpPr>
          <a:xfrm>
            <a:off x="10618899" y="5216085"/>
            <a:ext cx="2882901" cy="1246864"/>
            <a:chOff x="0" y="0"/>
            <a:chExt cx="2882900" cy="1246863"/>
          </a:xfrm>
        </p:grpSpPr>
        <p:pic>
          <p:nvPicPr>
            <p:cNvPr id="441" name="Image" descr="Image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0" y="549137"/>
              <a:ext cx="2882901" cy="697727"/>
            </a:xfrm>
            <a:prstGeom prst="rect">
              <a:avLst/>
            </a:prstGeom>
            <a:ln w="6350" cap="flat">
              <a:solidFill>
                <a:srgbClr val="53585F"/>
              </a:solidFill>
              <a:prstDash val="solid"/>
              <a:miter lim="400000"/>
            </a:ln>
            <a:effectLst/>
          </p:spPr>
        </p:pic>
        <p:sp>
          <p:nvSpPr>
            <p:cNvPr id="442" name="Open traceback to examine the functions that R called before the error occurred"/>
            <p:cNvSpPr txBox="1"/>
            <p:nvPr/>
          </p:nvSpPr>
          <p:spPr>
            <a:xfrm>
              <a:off x="1259790" y="0"/>
              <a:ext cx="1535074" cy="538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Open traceback to examine the functions that R called before the error occurred</a:t>
              </a:r>
            </a:p>
          </p:txBody>
        </p:sp>
        <p:sp>
          <p:nvSpPr>
            <p:cNvPr id="443" name="Launch debugger mode from origin of error"/>
            <p:cNvSpPr txBox="1"/>
            <p:nvPr/>
          </p:nvSpPr>
          <p:spPr>
            <a:xfrm>
              <a:off x="157270" y="0"/>
              <a:ext cx="1044276" cy="538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defRPr sz="1000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Launch debugger mode from origin of error</a:t>
              </a:r>
            </a:p>
          </p:txBody>
        </p:sp>
        <p:sp>
          <p:nvSpPr>
            <p:cNvPr id="444" name="Line"/>
            <p:cNvSpPr/>
            <p:nvPr/>
          </p:nvSpPr>
          <p:spPr>
            <a:xfrm>
              <a:off x="830942" y="373675"/>
              <a:ext cx="1134496" cy="78335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45" name="Line"/>
            <p:cNvSpPr/>
            <p:nvPr/>
          </p:nvSpPr>
          <p:spPr>
            <a:xfrm>
              <a:off x="2004412" y="487047"/>
              <a:ext cx="93609" cy="48994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447" name="View memory usage"/>
          <p:cNvSpPr txBox="1"/>
          <p:nvPr/>
        </p:nvSpPr>
        <p:spPr>
          <a:xfrm>
            <a:off x="9352760" y="1452802"/>
            <a:ext cx="635293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View memory usage</a:t>
            </a:r>
          </a:p>
        </p:txBody>
      </p:sp>
      <p:sp>
        <p:nvSpPr>
          <p:cNvPr id="448" name="Line"/>
          <p:cNvSpPr/>
          <p:nvPr/>
        </p:nvSpPr>
        <p:spPr>
          <a:xfrm flipH="1">
            <a:off x="8535557" y="1931445"/>
            <a:ext cx="898398" cy="427096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49" name="Line"/>
          <p:cNvSpPr/>
          <p:nvPr/>
        </p:nvSpPr>
        <p:spPr>
          <a:xfrm flipH="1">
            <a:off x="4640119" y="3789183"/>
            <a:ext cx="519906" cy="30489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50" name="Image" descr="Image"/>
          <p:cNvPicPr>
            <a:picLocks noChangeAspect="1"/>
          </p:cNvPicPr>
          <p:nvPr/>
        </p:nvPicPr>
        <p:blipFill>
          <a:blip r:embed="rId32">
            <a:extLst/>
          </a:blip>
          <a:stretch>
            <a:fillRect/>
          </a:stretch>
        </p:blipFill>
        <p:spPr>
          <a:xfrm>
            <a:off x="315836" y="7074689"/>
            <a:ext cx="389317" cy="451381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R Markdown Build Log"/>
          <p:cNvSpPr txBox="1"/>
          <p:nvPr/>
        </p:nvSpPr>
        <p:spPr>
          <a:xfrm>
            <a:off x="5310451" y="5883240"/>
            <a:ext cx="762002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365C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R Markdown Build Log</a:t>
            </a:r>
          </a:p>
        </p:txBody>
      </p:sp>
      <p:sp>
        <p:nvSpPr>
          <p:cNvPr id="452" name="Line"/>
          <p:cNvSpPr/>
          <p:nvPr/>
        </p:nvSpPr>
        <p:spPr>
          <a:xfrm>
            <a:off x="4800532" y="5395386"/>
            <a:ext cx="548419" cy="631282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53" name="Run scripts in separate sessions"/>
          <p:cNvSpPr txBox="1"/>
          <p:nvPr/>
        </p:nvSpPr>
        <p:spPr>
          <a:xfrm>
            <a:off x="5187896" y="5507111"/>
            <a:ext cx="1007112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365C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Run scripts in separate sessions</a:t>
            </a:r>
          </a:p>
        </p:txBody>
      </p:sp>
      <p:sp>
        <p:nvSpPr>
          <p:cNvPr id="454" name="Line"/>
          <p:cNvSpPr/>
          <p:nvPr/>
        </p:nvSpPr>
        <p:spPr>
          <a:xfrm>
            <a:off x="5227218" y="5403124"/>
            <a:ext cx="170220" cy="198517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79033" y="8503628"/>
            <a:ext cx="3759203" cy="1230470"/>
          </a:xfrm>
          <a:prstGeom prst="rect">
            <a:avLst/>
          </a:prstGeom>
          <a:ln w="6350">
            <a:solidFill>
              <a:srgbClr val="53585F"/>
            </a:solidFill>
            <a:miter lim="400000"/>
          </a:ln>
        </p:spPr>
      </p:pic>
      <p:pic>
        <p:nvPicPr>
          <p:cNvPr id="4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0010" y="5297511"/>
            <a:ext cx="6896308" cy="4634229"/>
          </a:xfrm>
          <a:prstGeom prst="rect">
            <a:avLst/>
          </a:prstGeom>
          <a:ln w="6350">
            <a:solidFill>
              <a:srgbClr val="767C85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  <p:grpSp>
        <p:nvGrpSpPr>
          <p:cNvPr id="475" name="Group"/>
          <p:cNvGrpSpPr/>
          <p:nvPr/>
        </p:nvGrpSpPr>
        <p:grpSpPr>
          <a:xfrm>
            <a:off x="8383486" y="-1013162"/>
            <a:ext cx="6157897" cy="3553964"/>
            <a:chOff x="0" y="51032"/>
            <a:chExt cx="6157895" cy="3553962"/>
          </a:xfrm>
        </p:grpSpPr>
        <p:grpSp>
          <p:nvGrpSpPr>
            <p:cNvPr id="473" name="Group"/>
            <p:cNvGrpSpPr/>
            <p:nvPr/>
          </p:nvGrpSpPr>
          <p:grpSpPr>
            <a:xfrm>
              <a:off x="23292" y="51032"/>
              <a:ext cx="6134604" cy="2980094"/>
              <a:chOff x="0" y="51032"/>
              <a:chExt cx="6134603" cy="2980093"/>
            </a:xfrm>
          </p:grpSpPr>
          <p:sp>
            <p:nvSpPr>
              <p:cNvPr id="458" name="Triangle"/>
              <p:cNvSpPr/>
              <p:nvPr/>
            </p:nvSpPr>
            <p:spPr>
              <a:xfrm rot="1800000">
                <a:off x="1177378" y="304285"/>
                <a:ext cx="1319511" cy="1143862"/>
              </a:xfrm>
              <a:prstGeom prst="triangle">
                <a:avLst/>
              </a:prstGeom>
              <a:solidFill>
                <a:srgbClr val="83AAD7"/>
              </a:solidFill>
              <a:ln w="3175" cap="flat">
                <a:solidFill>
                  <a:srgbClr val="83AAD7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59" name="Circle"/>
              <p:cNvSpPr/>
              <p:nvPr/>
            </p:nvSpPr>
            <p:spPr>
              <a:xfrm flipH="1">
                <a:off x="1550783" y="838358"/>
                <a:ext cx="422091" cy="422091"/>
              </a:xfrm>
              <a:prstGeom prst="ellipse">
                <a:avLst/>
              </a:prstGeom>
              <a:solidFill>
                <a:srgbClr val="B6D5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0" name="Circle"/>
              <p:cNvSpPr/>
              <p:nvPr/>
            </p:nvSpPr>
            <p:spPr>
              <a:xfrm flipH="1">
                <a:off x="0" y="819779"/>
                <a:ext cx="422090" cy="422090"/>
              </a:xfrm>
              <a:prstGeom prst="ellipse">
                <a:avLst/>
              </a:prstGeom>
              <a:solidFill>
                <a:srgbClr val="83AAD7">
                  <a:alpha val="5045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1" name="Triangle"/>
              <p:cNvSpPr/>
              <p:nvPr/>
            </p:nvSpPr>
            <p:spPr>
              <a:xfrm rot="19800000">
                <a:off x="2896975" y="973389"/>
                <a:ext cx="1319511" cy="1143862"/>
              </a:xfrm>
              <a:prstGeom prst="triangle">
                <a:avLst/>
              </a:prstGeom>
              <a:solidFill>
                <a:srgbClr val="B6D5F0"/>
              </a:solidFill>
              <a:ln w="6350" cap="flat">
                <a:solidFill>
                  <a:srgbClr val="BBD4ED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2" name="Triangle"/>
              <p:cNvSpPr/>
              <p:nvPr/>
            </p:nvSpPr>
            <p:spPr>
              <a:xfrm rot="1800000">
                <a:off x="3470361" y="1634010"/>
                <a:ext cx="1319512" cy="1143863"/>
              </a:xfrm>
              <a:prstGeom prst="triangle">
                <a:avLst/>
              </a:prstGeom>
              <a:solidFill>
                <a:srgbClr val="83AAD7"/>
              </a:solidFill>
              <a:ln w="6350" cap="flat">
                <a:solidFill>
                  <a:srgbClr val="83AAD7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3" name="Circle"/>
              <p:cNvSpPr/>
              <p:nvPr/>
            </p:nvSpPr>
            <p:spPr>
              <a:xfrm flipH="1">
                <a:off x="3461023" y="1507462"/>
                <a:ext cx="422091" cy="422091"/>
              </a:xfrm>
              <a:prstGeom prst="ellipse">
                <a:avLst/>
              </a:prstGeom>
              <a:solidFill>
                <a:srgbClr val="83AA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4" name="Circle"/>
              <p:cNvSpPr/>
              <p:nvPr/>
            </p:nvSpPr>
            <p:spPr>
              <a:xfrm flipH="1">
                <a:off x="3843766" y="2168083"/>
                <a:ext cx="422091" cy="422091"/>
              </a:xfrm>
              <a:prstGeom prst="ellipse">
                <a:avLst/>
              </a:prstGeom>
              <a:solidFill>
                <a:srgbClr val="B6D5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5" name="Triangle"/>
              <p:cNvSpPr/>
              <p:nvPr/>
            </p:nvSpPr>
            <p:spPr>
              <a:xfrm rot="1800000">
                <a:off x="3470361" y="312963"/>
                <a:ext cx="1319512" cy="1143863"/>
              </a:xfrm>
              <a:prstGeom prst="triangle">
                <a:avLst/>
              </a:prstGeom>
              <a:solidFill>
                <a:srgbClr val="83AAD7"/>
              </a:solidFill>
              <a:ln w="6350" cap="flat">
                <a:solidFill>
                  <a:srgbClr val="83AAD7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6" name="Circle"/>
              <p:cNvSpPr/>
              <p:nvPr/>
            </p:nvSpPr>
            <p:spPr>
              <a:xfrm flipH="1">
                <a:off x="3843766" y="847037"/>
                <a:ext cx="422091" cy="422091"/>
              </a:xfrm>
              <a:prstGeom prst="ellipse">
                <a:avLst/>
              </a:prstGeom>
              <a:solidFill>
                <a:srgbClr val="B6D5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7" name="Triangle"/>
              <p:cNvSpPr/>
              <p:nvPr/>
            </p:nvSpPr>
            <p:spPr>
              <a:xfrm rot="19800000">
                <a:off x="4044132" y="318647"/>
                <a:ext cx="1319512" cy="1143863"/>
              </a:xfrm>
              <a:prstGeom prst="triangle">
                <a:avLst/>
              </a:prstGeom>
              <a:solidFill>
                <a:srgbClr val="B6D5F0"/>
              </a:solidFill>
              <a:ln w="6350" cap="flat">
                <a:solidFill>
                  <a:srgbClr val="BBD4ED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8" name="Circle"/>
              <p:cNvSpPr/>
              <p:nvPr/>
            </p:nvSpPr>
            <p:spPr>
              <a:xfrm flipH="1">
                <a:off x="4608181" y="852721"/>
                <a:ext cx="422091" cy="422091"/>
              </a:xfrm>
              <a:prstGeom prst="ellipse">
                <a:avLst/>
              </a:prstGeom>
              <a:solidFill>
                <a:srgbClr val="83AA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9" name="Triangle"/>
              <p:cNvSpPr/>
              <p:nvPr/>
            </p:nvSpPr>
            <p:spPr>
              <a:xfrm rot="1800000">
                <a:off x="4617518" y="979269"/>
                <a:ext cx="1319511" cy="1143863"/>
              </a:xfrm>
              <a:prstGeom prst="triangle">
                <a:avLst/>
              </a:prstGeom>
              <a:solidFill>
                <a:srgbClr val="83AAD7"/>
              </a:solidFill>
              <a:ln w="6350" cap="flat">
                <a:solidFill>
                  <a:srgbClr val="83AAD7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70" name="Circle"/>
              <p:cNvSpPr/>
              <p:nvPr/>
            </p:nvSpPr>
            <p:spPr>
              <a:xfrm flipH="1">
                <a:off x="4990923" y="1513342"/>
                <a:ext cx="422091" cy="422091"/>
              </a:xfrm>
              <a:prstGeom prst="ellipse">
                <a:avLst/>
              </a:prstGeom>
              <a:solidFill>
                <a:srgbClr val="B6D5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71" name="Triangle"/>
              <p:cNvSpPr/>
              <p:nvPr/>
            </p:nvSpPr>
            <p:spPr>
              <a:xfrm rot="19800000">
                <a:off x="1751149" y="309969"/>
                <a:ext cx="1319512" cy="1143862"/>
              </a:xfrm>
              <a:prstGeom prst="triangle">
                <a:avLst/>
              </a:prstGeom>
              <a:solidFill>
                <a:srgbClr val="B6D5F0"/>
              </a:solidFill>
              <a:ln w="6350" cap="flat">
                <a:solidFill>
                  <a:srgbClr val="BBD4ED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72" name="Circle"/>
              <p:cNvSpPr/>
              <p:nvPr/>
            </p:nvSpPr>
            <p:spPr>
              <a:xfrm flipH="1">
                <a:off x="2315198" y="844042"/>
                <a:ext cx="422091" cy="422091"/>
              </a:xfrm>
              <a:prstGeom prst="ellipse">
                <a:avLst/>
              </a:prstGeom>
              <a:solidFill>
                <a:srgbClr val="83AA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474" name="Rectangle"/>
            <p:cNvSpPr/>
            <p:nvPr/>
          </p:nvSpPr>
          <p:spPr>
            <a:xfrm>
              <a:off x="0" y="1038072"/>
              <a:ext cx="5593306" cy="2566923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20382">
                  <a:srgbClr val="FFFFFF">
                    <a:alpha val="45796"/>
                  </a:srgbClr>
                </a:gs>
                <a:gs pos="35803">
                  <a:srgbClr val="FFFFFF">
                    <a:alpha val="72898"/>
                  </a:srgbClr>
                </a:gs>
                <a:gs pos="55434">
                  <a:srgbClr val="FFFFFF"/>
                </a:gs>
              </a:gsLst>
              <a:path path="circle">
                <a:fillToRect l="119636" t="37721" r="-19636" b="62278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</a:p>
          </p:txBody>
        </p:sp>
      </p:grpSp>
      <p:graphicFrame>
        <p:nvGraphicFramePr>
          <p:cNvPr id="476" name="Table"/>
          <p:cNvGraphicFramePr/>
          <p:nvPr/>
        </p:nvGraphicFramePr>
        <p:xfrm>
          <a:off x="312721" y="1085254"/>
          <a:ext cx="4429618" cy="319664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69679"/>
                <a:gridCol w="1133683"/>
                <a:gridCol w="1226256"/>
              </a:tblGrid>
              <a:tr h="184323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solidFill>
                            <a:srgbClr val="729ED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RUN CODE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b="1" sz="1200">
                          <a:solidFill>
                            <a:srgbClr val="729ED0"/>
                          </a:solidFill>
                          <a:latin typeface="SourceSansPro-SemiBold"/>
                          <a:ea typeface="SourceSansPro-SemiBold"/>
                          <a:cs typeface="SourceSansPro-SemiBold"/>
                          <a:sym typeface="SourceSansPro-SemiBold"/>
                        </a:rPr>
                        <a:t>Windows/Linux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b="1" sz="1200">
                          <a:solidFill>
                            <a:srgbClr val="729ED0"/>
                          </a:solidFill>
                          <a:latin typeface="SourceSansPro-SemiBold"/>
                          <a:ea typeface="SourceSansPro-SemiBold"/>
                          <a:cs typeface="SourceSansPro-SemiBold"/>
                          <a:sym typeface="SourceSansPro-SemiBold"/>
                        </a:rPr>
                        <a:t>Mac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84323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sym typeface="Source Sans Pro Regular"/>
                        </a:rPr>
                        <a:t>Search command history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80000"/>
                        </a:lnSpc>
                        <a:defRPr sz="1200">
                          <a:sym typeface="Source Sans Pro Regular"/>
                        </a:defRPr>
                      </a:pPr>
                      <a:r>
                        <a:t>Ctrl+</a:t>
                      </a:r>
                      <a:r>
                        <a:rPr sz="1100">
                          <a:latin typeface="Font Awesome 5 Free Solid"/>
                          <a:ea typeface="Font Awesome 5 Free Solid"/>
                          <a:cs typeface="Font Awesome 5 Free Solid"/>
                          <a:sym typeface="Font Awesome 5 Free Solid"/>
                        </a:rPr>
                        <a:t>arrow-up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80000"/>
                        </a:lnSpc>
                        <a:defRPr sz="1200">
                          <a:sym typeface="Source Sans Pro Regular"/>
                        </a:defRPr>
                      </a:pPr>
                      <a:r>
                        <a:t>Cmd+</a:t>
                      </a:r>
                      <a:r>
                        <a:rPr sz="1100">
                          <a:latin typeface="Font Awesome 5 Free Solid"/>
                          <a:ea typeface="Font Awesome 5 Free Solid"/>
                          <a:cs typeface="Font Awesome 5 Free Solid"/>
                          <a:sym typeface="Font Awesome 5 Free Solid"/>
                        </a:rPr>
                        <a:t>arrow-up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84323">
                <a:tc>
                  <a:txBody>
                    <a:bodyPr/>
                    <a:lstStyle/>
                    <a:p>
                      <a:pPr algn="l" defTabSz="914400">
                        <a:lnSpc>
                          <a:spcPct val="80000"/>
                        </a:lnSpc>
                      </a:pPr>
                      <a:r>
                        <a:rPr sz="1200">
                          <a:sym typeface="Source Sans Pro Regular"/>
                        </a:rPr>
                        <a:t>Interrupt current command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80000"/>
                        </a:lnSpc>
                      </a:pPr>
                      <a:r>
                        <a:rPr sz="1200">
                          <a:sym typeface="Source Sans Pro Regular"/>
                        </a:rPr>
                        <a:t>Esc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80000"/>
                        </a:lnSpc>
                      </a:pPr>
                      <a:r>
                        <a:rPr sz="1200">
                          <a:sym typeface="Source Sans Pro Regular"/>
                        </a:rPr>
                        <a:t>Esc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84323">
                <a:tc>
                  <a:txBody>
                    <a:bodyPr/>
                    <a:lstStyle/>
                    <a:p>
                      <a:pPr algn="l" defTabSz="914400">
                        <a:lnSpc>
                          <a:spcPct val="80000"/>
                        </a:lnSpc>
                      </a:pPr>
                      <a:r>
                        <a:rPr sz="1200">
                          <a:sym typeface="Source Sans Pro Regular"/>
                        </a:rPr>
                        <a:t>Clear console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sym typeface="Source Sans Pro Regular"/>
                        </a:rPr>
                        <a:t>Ctrl+L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80000"/>
                        </a:lnSpc>
                      </a:pPr>
                      <a:r>
                        <a:rPr sz="1200">
                          <a:sym typeface="Source Sans Pro Regular"/>
                        </a:rPr>
                        <a:t>Ctrl+L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77" name="Line"/>
          <p:cNvSpPr/>
          <p:nvPr/>
        </p:nvSpPr>
        <p:spPr>
          <a:xfrm>
            <a:off x="2354307" y="10337513"/>
            <a:ext cx="11321196" cy="2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7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8822" y="9978473"/>
            <a:ext cx="1754523" cy="616479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RStudio® is a trademark of RStudio, PBC  •  CC BY SA  RStudio  •  info@rstudio.com  •  844-448-1212  •  rstudio.com  •  Learn more at rstudio.com  •  Font Awesome 5.15.3  •  RStudio IDE  1.4.1717  •  Updated:  2021-07"/>
          <p:cNvSpPr txBox="1"/>
          <p:nvPr/>
        </p:nvSpPr>
        <p:spPr>
          <a:xfrm>
            <a:off x="2353571" y="10340909"/>
            <a:ext cx="11322668" cy="2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>
                <a:solidFill>
                  <a:srgbClr val="000000"/>
                </a:solidFill>
              </a:defRPr>
            </a:pPr>
            <a:r>
              <a:t>RStudio® is a trademark of RStudio, PBC  •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CC BY SA</a:t>
            </a:r>
            <a:r>
              <a:t>  RStudio  •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info@rstudio.com</a:t>
            </a:r>
            <a:r>
              <a:t>  •  844-448-1212  •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rstudio.com</a:t>
            </a:r>
            <a:r>
              <a:t>  •  Learn more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 Bold"/>
                <a:ea typeface="Source Sans Pro Bold"/>
                <a:cs typeface="Source Sans Pro Bold"/>
                <a:sym typeface="Source Sans Pro Bold"/>
                <a:hlinkClick r:id="rId7" invalidUrl="" action="" tgtFrame="" tooltip="" history="1" highlightClick="0" endSnd="0"/>
              </a:rPr>
              <a:t>rstudio.com</a:t>
            </a:r>
            <a:r>
              <a:t>  •  Font Awesome 5.15.3  •  RStudio IDE  1.4.1717  •  Updated:  2021-07</a:t>
            </a:r>
          </a:p>
        </p:txBody>
      </p:sp>
      <p:sp>
        <p:nvSpPr>
          <p:cNvPr id="480" name="Extend the open source server with a  commercial license, support, and more:"/>
          <p:cNvSpPr txBox="1"/>
          <p:nvPr/>
        </p:nvSpPr>
        <p:spPr>
          <a:xfrm>
            <a:off x="9440778" y="1640552"/>
            <a:ext cx="2985898" cy="33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defRPr sz="11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Extend the open source server with a </a:t>
            </a:r>
            <a:br/>
            <a:r>
              <a:t>commercial license, support, and more:</a:t>
            </a:r>
          </a:p>
        </p:txBody>
      </p:sp>
      <p:sp>
        <p:nvSpPr>
          <p:cNvPr id="481" name="open and run multiple R sessions at once…"/>
          <p:cNvSpPr txBox="1"/>
          <p:nvPr/>
        </p:nvSpPr>
        <p:spPr>
          <a:xfrm>
            <a:off x="9440777" y="2056237"/>
            <a:ext cx="4416923" cy="136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101600" indent="-10160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SzPct val="124000"/>
              <a:buChar char="•"/>
              <a:defRPr sz="11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open and run multiple R sessions at once</a:t>
            </a:r>
          </a:p>
          <a:p>
            <a:pPr marL="101600" indent="-10160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SzPct val="124000"/>
              <a:buChar char="•"/>
              <a:defRPr sz="11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tune your resources to improve performance</a:t>
            </a:r>
          </a:p>
          <a:p>
            <a:pPr marL="101600" indent="-10160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SzPct val="124000"/>
              <a:buChar char="•"/>
              <a:defRPr sz="11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administrative tools for managing user sessions</a:t>
            </a:r>
          </a:p>
          <a:p>
            <a:pPr marL="101600" indent="-10160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SzPct val="124000"/>
              <a:buChar char="•"/>
              <a:defRPr sz="11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collaborate real-time with others in shared projects</a:t>
            </a:r>
          </a:p>
          <a:p>
            <a:pPr marL="101600" indent="-10160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SzPct val="124000"/>
              <a:buChar char="•"/>
              <a:defRPr sz="11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switch easily from one version of R to a different version</a:t>
            </a:r>
          </a:p>
          <a:p>
            <a:pPr marL="101600" indent="-10160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SzPct val="124000"/>
              <a:buChar char="•"/>
              <a:defRPr spc="-11" sz="11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integrate with your authentication, authorization, and audit practices</a:t>
            </a:r>
          </a:p>
          <a:p>
            <a:pPr marL="101600" indent="-10160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SzPct val="124000"/>
              <a:buChar char="•"/>
              <a:defRPr spc="-11" sz="11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work in the RStudio IDE, JupyterLab, Jupyter Notebooks, or VS Code</a:t>
            </a:r>
          </a:p>
        </p:txBody>
      </p:sp>
      <p:sp>
        <p:nvSpPr>
          <p:cNvPr id="482" name="Download a free 45 day evaluation at…"/>
          <p:cNvSpPr txBox="1"/>
          <p:nvPr/>
        </p:nvSpPr>
        <p:spPr>
          <a:xfrm>
            <a:off x="9440777" y="3486366"/>
            <a:ext cx="4194976" cy="375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 sz="11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Download a free 45 day evaluation at 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 sz="1100" u="sng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www.rstudio.com/products/workbench/evaluation/</a:t>
            </a:r>
            <a:r>
              <a:rPr u="none"/>
              <a:t> </a:t>
            </a:r>
          </a:p>
        </p:txBody>
      </p:sp>
      <p:sp>
        <p:nvSpPr>
          <p:cNvPr id="483" name="WHY RSTUDIO WORKBENCH?"/>
          <p:cNvSpPr txBox="1"/>
          <p:nvPr/>
        </p:nvSpPr>
        <p:spPr>
          <a:xfrm>
            <a:off x="9440777" y="1415054"/>
            <a:ext cx="1940409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WHY RSTUDIO WORKBENCH?</a:t>
            </a:r>
          </a:p>
        </p:txBody>
      </p:sp>
      <p:sp>
        <p:nvSpPr>
          <p:cNvPr id="484" name="Line"/>
          <p:cNvSpPr/>
          <p:nvPr/>
        </p:nvSpPr>
        <p:spPr>
          <a:xfrm>
            <a:off x="312720" y="630816"/>
            <a:ext cx="8847640" cy="2"/>
          </a:xfrm>
          <a:prstGeom prst="line">
            <a:avLst/>
          </a:prstGeom>
          <a:ln w="6350">
            <a:solidFill>
              <a:srgbClr val="767C85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85" name="Keyboard Shortcuts"/>
          <p:cNvSpPr txBox="1"/>
          <p:nvPr/>
        </p:nvSpPr>
        <p:spPr>
          <a:xfrm>
            <a:off x="312720" y="643516"/>
            <a:ext cx="263366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628DB5"/>
                </a:solidFill>
              </a:defRPr>
            </a:pPr>
            <a:r>
              <a:t>Keyboard Shortcuts</a:t>
            </a:r>
          </a:p>
        </p:txBody>
      </p:sp>
      <p:graphicFrame>
        <p:nvGraphicFramePr>
          <p:cNvPr id="486" name="Table"/>
          <p:cNvGraphicFramePr/>
          <p:nvPr/>
        </p:nvGraphicFramePr>
        <p:xfrm>
          <a:off x="4819682" y="1085254"/>
          <a:ext cx="4416919" cy="139313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56979"/>
                <a:gridCol w="1133683"/>
                <a:gridCol w="1226256"/>
              </a:tblGrid>
              <a:tr h="184504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solidFill>
                            <a:srgbClr val="729ED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DOCUMENTS AND APPS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200">
                          <a:solidFill>
                            <a:srgbClr val="729ED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200">
                          <a:solidFill>
                            <a:srgbClr val="729ED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84504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Knit Document (knitr)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Ctrl+Shift+K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Cmd+Shift+K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84504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Insert chunk (Sweave &amp; Knitr)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Ctrl+Alt+I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Cmd+Option+I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84504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Run from start to current line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Ctrl+Alt+B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Cmd+Option+B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7" name="RStudio…"/>
          <p:cNvSpPr txBox="1"/>
          <p:nvPr/>
        </p:nvSpPr>
        <p:spPr>
          <a:xfrm>
            <a:off x="9440778" y="643516"/>
            <a:ext cx="1525906" cy="731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628DB5"/>
                </a:solidFill>
              </a:defRPr>
            </a:pPr>
            <a:r>
              <a:t>RStudio 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628DB5"/>
                </a:solidFill>
              </a:defRPr>
            </a:pPr>
            <a:r>
              <a:t>Workbench</a:t>
            </a:r>
          </a:p>
        </p:txBody>
      </p:sp>
      <p:sp>
        <p:nvSpPr>
          <p:cNvPr id="488" name="Line"/>
          <p:cNvSpPr/>
          <p:nvPr/>
        </p:nvSpPr>
        <p:spPr>
          <a:xfrm>
            <a:off x="312720" y="4587614"/>
            <a:ext cx="8847640" cy="2"/>
          </a:xfrm>
          <a:prstGeom prst="line">
            <a:avLst/>
          </a:prstGeom>
          <a:ln w="6350">
            <a:solidFill>
              <a:srgbClr val="767C85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89" name="Visual Editor"/>
          <p:cNvSpPr txBox="1"/>
          <p:nvPr/>
        </p:nvSpPr>
        <p:spPr>
          <a:xfrm>
            <a:off x="312720" y="4600314"/>
            <a:ext cx="166814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628DB5"/>
                </a:solidFill>
              </a:defRPr>
            </a:pPr>
            <a:r>
              <a:t>Visual Editor</a:t>
            </a:r>
          </a:p>
        </p:txBody>
      </p:sp>
      <p:sp>
        <p:nvSpPr>
          <p:cNvPr id="490" name="Share Projects"/>
          <p:cNvSpPr txBox="1"/>
          <p:nvPr/>
        </p:nvSpPr>
        <p:spPr>
          <a:xfrm>
            <a:off x="9440777" y="3876509"/>
            <a:ext cx="191643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628DB5"/>
                </a:solidFill>
              </a:defRPr>
            </a:pPr>
            <a:r>
              <a:t>Share Projects</a:t>
            </a:r>
          </a:p>
        </p:txBody>
      </p:sp>
      <p:sp>
        <p:nvSpPr>
          <p:cNvPr id="491" name="Share Project with Collaborators"/>
          <p:cNvSpPr txBox="1"/>
          <p:nvPr/>
        </p:nvSpPr>
        <p:spPr>
          <a:xfrm>
            <a:off x="11049151" y="6267703"/>
            <a:ext cx="1067150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Share Project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with Collaborators</a:t>
            </a:r>
          </a:p>
        </p:txBody>
      </p:sp>
      <p:sp>
        <p:nvSpPr>
          <p:cNvPr id="492" name="Active shared collaborators"/>
          <p:cNvSpPr txBox="1"/>
          <p:nvPr/>
        </p:nvSpPr>
        <p:spPr>
          <a:xfrm>
            <a:off x="11187593" y="5397134"/>
            <a:ext cx="859550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Active shared collaborators</a:t>
            </a:r>
          </a:p>
        </p:txBody>
      </p:sp>
      <p:sp>
        <p:nvSpPr>
          <p:cNvPr id="493" name="Select…"/>
          <p:cNvSpPr txBox="1"/>
          <p:nvPr/>
        </p:nvSpPr>
        <p:spPr>
          <a:xfrm>
            <a:off x="12631040" y="6068245"/>
            <a:ext cx="641030" cy="44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Select 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R Version</a:t>
            </a:r>
          </a:p>
        </p:txBody>
      </p:sp>
      <p:sp>
        <p:nvSpPr>
          <p:cNvPr id="494" name="Start new R Session in current  project"/>
          <p:cNvSpPr txBox="1"/>
          <p:nvPr/>
        </p:nvSpPr>
        <p:spPr>
          <a:xfrm>
            <a:off x="11187593" y="4600975"/>
            <a:ext cx="1198201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Start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new R Session</a:t>
            </a:r>
            <a:r>
              <a:t> in current  project </a:t>
            </a:r>
          </a:p>
        </p:txBody>
      </p:sp>
      <p:sp>
        <p:nvSpPr>
          <p:cNvPr id="495" name="Close R Session in project"/>
          <p:cNvSpPr txBox="1"/>
          <p:nvPr/>
        </p:nvSpPr>
        <p:spPr>
          <a:xfrm>
            <a:off x="12485755" y="4585115"/>
            <a:ext cx="931601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Close R Session in project </a:t>
            </a:r>
          </a:p>
        </p:txBody>
      </p:sp>
      <p:pic>
        <p:nvPicPr>
          <p:cNvPr id="496" name="Screen Shot 2015-12-24 at 9.06.41 AM.png" descr="Screen Shot 2015-12-24 at 9.06.41 AM.png"/>
          <p:cNvPicPr>
            <a:picLocks noChangeAspect="1"/>
          </p:cNvPicPr>
          <p:nvPr/>
        </p:nvPicPr>
        <p:blipFill>
          <a:blip r:embed="rId9">
            <a:extLst/>
          </a:blip>
          <a:srcRect l="73134" t="10784" r="5414" b="83325"/>
          <a:stretch>
            <a:fillRect/>
          </a:stretch>
        </p:blipFill>
        <p:spPr>
          <a:xfrm>
            <a:off x="11206660" y="5053048"/>
            <a:ext cx="1666894" cy="358958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</p:spPr>
      </p:pic>
      <p:pic>
        <p:nvPicPr>
          <p:cNvPr id="497" name="Screen Shot 2015-12-24 at 9.13.10 AM.png" descr="Screen Shot 2015-12-24 at 9.13.10 AM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2346427" y="5411978"/>
            <a:ext cx="888477" cy="600322"/>
          </a:xfrm>
          <a:prstGeom prst="rect">
            <a:avLst/>
          </a:prstGeom>
          <a:ln w="6350">
            <a:solidFill>
              <a:srgbClr val="53585F"/>
            </a:solidFill>
            <a:miter lim="400000"/>
          </a:ln>
        </p:spPr>
      </p:pic>
      <p:pic>
        <p:nvPicPr>
          <p:cNvPr id="498" name="Screen Shot 2015-12-24 at 9.12.51 AM.png" descr="Screen Shot 2015-12-24 at 9.12.51 AM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641533" y="5429106"/>
            <a:ext cx="1192174" cy="1359585"/>
          </a:xfrm>
          <a:prstGeom prst="rect">
            <a:avLst/>
          </a:prstGeom>
          <a:ln w="6350">
            <a:solidFill>
              <a:srgbClr val="53585F"/>
            </a:solidFill>
            <a:miter lim="400000"/>
          </a:ln>
        </p:spPr>
      </p:pic>
      <p:grpSp>
        <p:nvGrpSpPr>
          <p:cNvPr id="501" name="J"/>
          <p:cNvGrpSpPr/>
          <p:nvPr/>
        </p:nvGrpSpPr>
        <p:grpSpPr>
          <a:xfrm>
            <a:off x="11465120" y="5121499"/>
            <a:ext cx="103881" cy="127001"/>
            <a:chOff x="0" y="0"/>
            <a:chExt cx="103879" cy="127000"/>
          </a:xfrm>
        </p:grpSpPr>
        <p:sp>
          <p:nvSpPr>
            <p:cNvPr id="499" name="Rounded Rectangle"/>
            <p:cNvSpPr/>
            <p:nvPr/>
          </p:nvSpPr>
          <p:spPr>
            <a:xfrm>
              <a:off x="0" y="11560"/>
              <a:ext cx="103880" cy="103880"/>
            </a:xfrm>
            <a:prstGeom prst="roundRect">
              <a:avLst>
                <a:gd name="adj" fmla="val 15000"/>
              </a:avLst>
            </a:prstGeom>
            <a:solidFill>
              <a:srgbClr val="70BF41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600">
                  <a:solidFill>
                    <a:srgbClr val="00000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defRPr>
              </a:pPr>
            </a:p>
          </p:txBody>
        </p:sp>
        <p:sp>
          <p:nvSpPr>
            <p:cNvPr id="500" name="J"/>
            <p:cNvSpPr txBox="1"/>
            <p:nvPr/>
          </p:nvSpPr>
          <p:spPr>
            <a:xfrm>
              <a:off x="4564" y="0"/>
              <a:ext cx="94752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 sz="600">
                  <a:solidFill>
                    <a:srgbClr val="00000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defRPr>
              </a:lvl1pPr>
            </a:lstStyle>
            <a:p>
              <a:pPr/>
              <a:r>
                <a:t>J</a:t>
              </a:r>
            </a:p>
          </p:txBody>
        </p:sp>
      </p:grpSp>
      <p:grpSp>
        <p:nvGrpSpPr>
          <p:cNvPr id="504" name="H"/>
          <p:cNvGrpSpPr/>
          <p:nvPr/>
        </p:nvGrpSpPr>
        <p:grpSpPr>
          <a:xfrm>
            <a:off x="11350494" y="5121499"/>
            <a:ext cx="103880" cy="127001"/>
            <a:chOff x="0" y="0"/>
            <a:chExt cx="103879" cy="127000"/>
          </a:xfrm>
        </p:grpSpPr>
        <p:sp>
          <p:nvSpPr>
            <p:cNvPr id="502" name="Rounded Rectangle"/>
            <p:cNvSpPr/>
            <p:nvPr/>
          </p:nvSpPr>
          <p:spPr>
            <a:xfrm>
              <a:off x="0" y="11560"/>
              <a:ext cx="103880" cy="103880"/>
            </a:xfrm>
            <a:prstGeom prst="roundRect">
              <a:avLst>
                <a:gd name="adj" fmla="val 15000"/>
              </a:avLst>
            </a:prstGeom>
            <a:solidFill>
              <a:srgbClr val="F38F18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600">
                  <a:solidFill>
                    <a:srgbClr val="00000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defRPr>
              </a:pPr>
            </a:p>
          </p:txBody>
        </p:sp>
        <p:sp>
          <p:nvSpPr>
            <p:cNvPr id="503" name="H"/>
            <p:cNvSpPr txBox="1"/>
            <p:nvPr/>
          </p:nvSpPr>
          <p:spPr>
            <a:xfrm>
              <a:off x="4564" y="0"/>
              <a:ext cx="94752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 sz="600">
                  <a:solidFill>
                    <a:srgbClr val="00000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507" name="T"/>
          <p:cNvGrpSpPr/>
          <p:nvPr/>
        </p:nvGrpSpPr>
        <p:grpSpPr>
          <a:xfrm>
            <a:off x="11234597" y="5121499"/>
            <a:ext cx="103881" cy="127001"/>
            <a:chOff x="0" y="0"/>
            <a:chExt cx="103879" cy="127000"/>
          </a:xfrm>
        </p:grpSpPr>
        <p:sp>
          <p:nvSpPr>
            <p:cNvPr id="505" name="Rounded Rectangle"/>
            <p:cNvSpPr/>
            <p:nvPr/>
          </p:nvSpPr>
          <p:spPr>
            <a:xfrm>
              <a:off x="0" y="11560"/>
              <a:ext cx="103880" cy="103880"/>
            </a:xfrm>
            <a:prstGeom prst="roundRect">
              <a:avLst>
                <a:gd name="adj" fmla="val 15000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600">
                  <a:solidFill>
                    <a:srgbClr val="00000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defRPr>
              </a:pPr>
            </a:p>
          </p:txBody>
        </p:sp>
        <p:sp>
          <p:nvSpPr>
            <p:cNvPr id="506" name="T"/>
            <p:cNvSpPr txBox="1"/>
            <p:nvPr/>
          </p:nvSpPr>
          <p:spPr>
            <a:xfrm>
              <a:off x="4564" y="0"/>
              <a:ext cx="94752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 sz="600">
                  <a:solidFill>
                    <a:srgbClr val="00000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defRPr>
              </a:lvl1pPr>
            </a:lstStyle>
            <a:p>
              <a:pPr/>
              <a:r>
                <a:t>T</a:t>
              </a:r>
            </a:p>
          </p:txBody>
        </p:sp>
      </p:grpSp>
      <p:sp>
        <p:nvSpPr>
          <p:cNvPr id="508" name="Line"/>
          <p:cNvSpPr/>
          <p:nvPr/>
        </p:nvSpPr>
        <p:spPr>
          <a:xfrm>
            <a:off x="11407663" y="5305876"/>
            <a:ext cx="5720" cy="16806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9" name="Line"/>
          <p:cNvSpPr/>
          <p:nvPr/>
        </p:nvSpPr>
        <p:spPr>
          <a:xfrm>
            <a:off x="12216138" y="4912135"/>
            <a:ext cx="353069" cy="23133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0" name="Line"/>
          <p:cNvSpPr/>
          <p:nvPr/>
        </p:nvSpPr>
        <p:spPr>
          <a:xfrm flipH="1">
            <a:off x="12750007" y="5018097"/>
            <a:ext cx="36159" cy="161527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1" name="Line"/>
          <p:cNvSpPr/>
          <p:nvPr/>
        </p:nvSpPr>
        <p:spPr>
          <a:xfrm flipH="1" flipV="1">
            <a:off x="12845257" y="5349514"/>
            <a:ext cx="26654" cy="794972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2" name="Name of current project"/>
          <p:cNvSpPr txBox="1"/>
          <p:nvPr/>
        </p:nvSpPr>
        <p:spPr>
          <a:xfrm>
            <a:off x="11761775" y="5759160"/>
            <a:ext cx="570735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Name of current project</a:t>
            </a:r>
          </a:p>
        </p:txBody>
      </p:sp>
      <p:sp>
        <p:nvSpPr>
          <p:cNvPr id="513" name="Line"/>
          <p:cNvSpPr/>
          <p:nvPr/>
        </p:nvSpPr>
        <p:spPr>
          <a:xfrm flipV="1">
            <a:off x="12045339" y="5413349"/>
            <a:ext cx="3609" cy="382774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4" name="RStudio saves the call history, workspace, and working directory associated with a project. It reloads each when you re-open a project."/>
          <p:cNvSpPr txBox="1"/>
          <p:nvPr/>
        </p:nvSpPr>
        <p:spPr>
          <a:xfrm>
            <a:off x="9440778" y="4478620"/>
            <a:ext cx="1654619" cy="693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RStudio saves the call history, workspace, and working directory associated with a project. It reloads each when you re-open a project. </a:t>
            </a:r>
          </a:p>
        </p:txBody>
      </p:sp>
      <p:sp>
        <p:nvSpPr>
          <p:cNvPr id="515" name="File &gt; New Project"/>
          <p:cNvSpPr txBox="1"/>
          <p:nvPr/>
        </p:nvSpPr>
        <p:spPr>
          <a:xfrm>
            <a:off x="9443418" y="4307080"/>
            <a:ext cx="1109414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pPr/>
            <a:r>
              <a:t>File &gt; New Project</a:t>
            </a:r>
          </a:p>
        </p:txBody>
      </p:sp>
      <p:sp>
        <p:nvSpPr>
          <p:cNvPr id="516" name="Check spelling"/>
          <p:cNvSpPr txBox="1"/>
          <p:nvPr/>
        </p:nvSpPr>
        <p:spPr>
          <a:xfrm>
            <a:off x="2178642" y="4843828"/>
            <a:ext cx="537056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Check spelling</a:t>
            </a:r>
          </a:p>
        </p:txBody>
      </p:sp>
      <p:sp>
        <p:nvSpPr>
          <p:cNvPr id="517" name="Render output"/>
          <p:cNvSpPr txBox="1"/>
          <p:nvPr/>
        </p:nvSpPr>
        <p:spPr>
          <a:xfrm>
            <a:off x="2686324" y="4838407"/>
            <a:ext cx="498986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Render output</a:t>
            </a:r>
          </a:p>
        </p:txBody>
      </p:sp>
      <p:sp>
        <p:nvSpPr>
          <p:cNvPr id="518" name="Choose output format"/>
          <p:cNvSpPr txBox="1"/>
          <p:nvPr/>
        </p:nvSpPr>
        <p:spPr>
          <a:xfrm>
            <a:off x="3259752" y="4715216"/>
            <a:ext cx="503835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Choose output format</a:t>
            </a:r>
          </a:p>
        </p:txBody>
      </p:sp>
      <p:sp>
        <p:nvSpPr>
          <p:cNvPr id="519" name="Choose output location"/>
          <p:cNvSpPr txBox="1"/>
          <p:nvPr/>
        </p:nvSpPr>
        <p:spPr>
          <a:xfrm>
            <a:off x="3920440" y="4718547"/>
            <a:ext cx="537055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Choose output location</a:t>
            </a:r>
          </a:p>
        </p:txBody>
      </p:sp>
      <p:sp>
        <p:nvSpPr>
          <p:cNvPr id="520" name="Insert code chunk"/>
          <p:cNvSpPr txBox="1"/>
          <p:nvPr/>
        </p:nvSpPr>
        <p:spPr>
          <a:xfrm>
            <a:off x="4749560" y="4716514"/>
            <a:ext cx="438291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Insert code chunk</a:t>
            </a:r>
          </a:p>
        </p:txBody>
      </p:sp>
      <p:sp>
        <p:nvSpPr>
          <p:cNvPr id="521" name="Jump to previous chunk"/>
          <p:cNvSpPr txBox="1"/>
          <p:nvPr/>
        </p:nvSpPr>
        <p:spPr>
          <a:xfrm>
            <a:off x="5461968" y="4714571"/>
            <a:ext cx="583059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Jump to previous chunk</a:t>
            </a:r>
          </a:p>
        </p:txBody>
      </p:sp>
      <p:sp>
        <p:nvSpPr>
          <p:cNvPr id="522" name="Jump to next chunk"/>
          <p:cNvSpPr txBox="1"/>
          <p:nvPr/>
        </p:nvSpPr>
        <p:spPr>
          <a:xfrm>
            <a:off x="6008725" y="4714571"/>
            <a:ext cx="537055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Jump to next chunk</a:t>
            </a:r>
          </a:p>
        </p:txBody>
      </p:sp>
      <p:sp>
        <p:nvSpPr>
          <p:cNvPr id="523" name="Run selected lines"/>
          <p:cNvSpPr txBox="1"/>
          <p:nvPr/>
        </p:nvSpPr>
        <p:spPr>
          <a:xfrm>
            <a:off x="6508288" y="4714288"/>
            <a:ext cx="570735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Run selected lines</a:t>
            </a:r>
          </a:p>
        </p:txBody>
      </p:sp>
      <p:sp>
        <p:nvSpPr>
          <p:cNvPr id="524" name="Publish to server"/>
          <p:cNvSpPr txBox="1"/>
          <p:nvPr/>
        </p:nvSpPr>
        <p:spPr>
          <a:xfrm>
            <a:off x="7090306" y="4843828"/>
            <a:ext cx="561170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Publish to server</a:t>
            </a:r>
          </a:p>
        </p:txBody>
      </p:sp>
      <p:sp>
        <p:nvSpPr>
          <p:cNvPr id="525" name="Show file outline"/>
          <p:cNvSpPr txBox="1"/>
          <p:nvPr/>
        </p:nvSpPr>
        <p:spPr>
          <a:xfrm>
            <a:off x="7715770" y="4838407"/>
            <a:ext cx="583060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Show file outline</a:t>
            </a:r>
          </a:p>
        </p:txBody>
      </p:sp>
      <p:sp>
        <p:nvSpPr>
          <p:cNvPr id="526" name="Set knitr chunk options"/>
          <p:cNvSpPr txBox="1"/>
          <p:nvPr/>
        </p:nvSpPr>
        <p:spPr>
          <a:xfrm>
            <a:off x="5546668" y="8715143"/>
            <a:ext cx="602804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Set knitr chunk options</a:t>
            </a:r>
          </a:p>
        </p:txBody>
      </p:sp>
      <p:sp>
        <p:nvSpPr>
          <p:cNvPr id="527" name="Run this and all previous code chunks"/>
          <p:cNvSpPr txBox="1"/>
          <p:nvPr/>
        </p:nvSpPr>
        <p:spPr>
          <a:xfrm>
            <a:off x="6146386" y="8597285"/>
            <a:ext cx="768903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Run this and all previous code chunks</a:t>
            </a:r>
          </a:p>
        </p:txBody>
      </p:sp>
      <p:sp>
        <p:nvSpPr>
          <p:cNvPr id="528" name="Run this code chunk"/>
          <p:cNvSpPr txBox="1"/>
          <p:nvPr/>
        </p:nvSpPr>
        <p:spPr>
          <a:xfrm>
            <a:off x="7069187" y="9079663"/>
            <a:ext cx="729483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Run this code chunk</a:t>
            </a:r>
          </a:p>
        </p:txBody>
      </p:sp>
      <p:sp>
        <p:nvSpPr>
          <p:cNvPr id="529" name="Line"/>
          <p:cNvSpPr/>
          <p:nvPr/>
        </p:nvSpPr>
        <p:spPr>
          <a:xfrm>
            <a:off x="2869976" y="5208018"/>
            <a:ext cx="234055" cy="301933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30" name="Line"/>
          <p:cNvSpPr/>
          <p:nvPr/>
        </p:nvSpPr>
        <p:spPr>
          <a:xfrm flipH="1">
            <a:off x="3422384" y="5212358"/>
            <a:ext cx="29341" cy="328102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31" name="Line"/>
          <p:cNvSpPr/>
          <p:nvPr/>
        </p:nvSpPr>
        <p:spPr>
          <a:xfrm flipH="1">
            <a:off x="3717764" y="5221749"/>
            <a:ext cx="404707" cy="340386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32" name="Line"/>
          <p:cNvSpPr/>
          <p:nvPr/>
        </p:nvSpPr>
        <p:spPr>
          <a:xfrm>
            <a:off x="4950204" y="5208197"/>
            <a:ext cx="586034" cy="299206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33" name="Line"/>
          <p:cNvSpPr/>
          <p:nvPr/>
        </p:nvSpPr>
        <p:spPr>
          <a:xfrm>
            <a:off x="5846197" y="9216258"/>
            <a:ext cx="324548" cy="127737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34" name="Back to Source Editor (front page)"/>
          <p:cNvSpPr txBox="1"/>
          <p:nvPr/>
        </p:nvSpPr>
        <p:spPr>
          <a:xfrm>
            <a:off x="8327201" y="5122293"/>
            <a:ext cx="851427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Back to Source Editor (front page)</a:t>
            </a:r>
          </a:p>
        </p:txBody>
      </p:sp>
      <p:sp>
        <p:nvSpPr>
          <p:cNvPr id="535" name="Line"/>
          <p:cNvSpPr/>
          <p:nvPr/>
        </p:nvSpPr>
        <p:spPr>
          <a:xfrm flipH="1">
            <a:off x="6205561" y="5198548"/>
            <a:ext cx="3" cy="297934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36" name="Line"/>
          <p:cNvSpPr/>
          <p:nvPr/>
        </p:nvSpPr>
        <p:spPr>
          <a:xfrm>
            <a:off x="5731042" y="5186955"/>
            <a:ext cx="234054" cy="301933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37" name="Line"/>
          <p:cNvSpPr/>
          <p:nvPr/>
        </p:nvSpPr>
        <p:spPr>
          <a:xfrm flipH="1">
            <a:off x="6725774" y="5198548"/>
            <a:ext cx="4" cy="297934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38" name="Line"/>
          <p:cNvSpPr/>
          <p:nvPr/>
        </p:nvSpPr>
        <p:spPr>
          <a:xfrm flipH="1">
            <a:off x="7273283" y="5202482"/>
            <a:ext cx="67268" cy="32647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39" name="Line"/>
          <p:cNvSpPr/>
          <p:nvPr/>
        </p:nvSpPr>
        <p:spPr>
          <a:xfrm flipH="1">
            <a:off x="7637457" y="5178500"/>
            <a:ext cx="257820" cy="342138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40" name="Line"/>
          <p:cNvSpPr/>
          <p:nvPr/>
        </p:nvSpPr>
        <p:spPr>
          <a:xfrm flipH="1">
            <a:off x="8069705" y="5414933"/>
            <a:ext cx="274035" cy="14112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41" name="File outline"/>
          <p:cNvSpPr txBox="1"/>
          <p:nvPr/>
        </p:nvSpPr>
        <p:spPr>
          <a:xfrm>
            <a:off x="8158829" y="5977347"/>
            <a:ext cx="729483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File outline</a:t>
            </a:r>
          </a:p>
        </p:txBody>
      </p:sp>
      <p:sp>
        <p:nvSpPr>
          <p:cNvPr id="542" name="Line"/>
          <p:cNvSpPr/>
          <p:nvPr/>
        </p:nvSpPr>
        <p:spPr>
          <a:xfrm flipV="1">
            <a:off x="7838919" y="6110414"/>
            <a:ext cx="351971" cy="8108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43" name="Jump to chunk or header"/>
          <p:cNvSpPr txBox="1"/>
          <p:nvPr/>
        </p:nvSpPr>
        <p:spPr>
          <a:xfrm>
            <a:off x="330739" y="9245066"/>
            <a:ext cx="943609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Jump to chunk or header</a:t>
            </a:r>
          </a:p>
        </p:txBody>
      </p:sp>
      <p:sp>
        <p:nvSpPr>
          <p:cNvPr id="544" name="Line"/>
          <p:cNvSpPr/>
          <p:nvPr/>
        </p:nvSpPr>
        <p:spPr>
          <a:xfrm>
            <a:off x="626251" y="9625414"/>
            <a:ext cx="589333" cy="235372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45" name="Line"/>
          <p:cNvSpPr/>
          <p:nvPr/>
        </p:nvSpPr>
        <p:spPr>
          <a:xfrm flipH="1">
            <a:off x="6459561" y="9088783"/>
            <a:ext cx="4" cy="18363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46" name="Line"/>
          <p:cNvSpPr/>
          <p:nvPr/>
        </p:nvSpPr>
        <p:spPr>
          <a:xfrm flipV="1">
            <a:off x="6730693" y="9366647"/>
            <a:ext cx="351971" cy="8108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47" name="Add/Edit attributes"/>
          <p:cNvSpPr txBox="1"/>
          <p:nvPr/>
        </p:nvSpPr>
        <p:spPr>
          <a:xfrm>
            <a:off x="7172529" y="7812873"/>
            <a:ext cx="729482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Add/Edit attributes</a:t>
            </a:r>
          </a:p>
        </p:txBody>
      </p:sp>
      <p:sp>
        <p:nvSpPr>
          <p:cNvPr id="548" name="Line"/>
          <p:cNvSpPr/>
          <p:nvPr/>
        </p:nvSpPr>
        <p:spPr>
          <a:xfrm flipV="1">
            <a:off x="6967759" y="8011980"/>
            <a:ext cx="224970" cy="8107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49" name="Block format"/>
          <p:cNvSpPr txBox="1"/>
          <p:nvPr/>
        </p:nvSpPr>
        <p:spPr>
          <a:xfrm>
            <a:off x="534015" y="5380243"/>
            <a:ext cx="537057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Block format</a:t>
            </a:r>
          </a:p>
        </p:txBody>
      </p:sp>
      <p:sp>
        <p:nvSpPr>
          <p:cNvPr id="550" name="Insert verbatim code"/>
          <p:cNvSpPr txBox="1"/>
          <p:nvPr/>
        </p:nvSpPr>
        <p:spPr>
          <a:xfrm>
            <a:off x="2551365" y="6779809"/>
            <a:ext cx="768903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Insert verbatim code</a:t>
            </a:r>
          </a:p>
        </p:txBody>
      </p:sp>
      <p:sp>
        <p:nvSpPr>
          <p:cNvPr id="551" name="Clear formatting"/>
          <p:cNvSpPr txBox="1"/>
          <p:nvPr/>
        </p:nvSpPr>
        <p:spPr>
          <a:xfrm>
            <a:off x="2923032" y="6479366"/>
            <a:ext cx="667729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Clear formatting</a:t>
            </a:r>
          </a:p>
        </p:txBody>
      </p:sp>
      <p:sp>
        <p:nvSpPr>
          <p:cNvPr id="552" name="Lists and block quotes"/>
          <p:cNvSpPr txBox="1"/>
          <p:nvPr/>
        </p:nvSpPr>
        <p:spPr>
          <a:xfrm>
            <a:off x="3318938" y="6036179"/>
            <a:ext cx="570276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Lists and block quotes</a:t>
            </a:r>
          </a:p>
        </p:txBody>
      </p:sp>
      <p:sp>
        <p:nvSpPr>
          <p:cNvPr id="553" name="Links"/>
          <p:cNvSpPr txBox="1"/>
          <p:nvPr/>
        </p:nvSpPr>
        <p:spPr>
          <a:xfrm>
            <a:off x="3878429" y="6085833"/>
            <a:ext cx="438291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Links</a:t>
            </a:r>
          </a:p>
        </p:txBody>
      </p:sp>
      <p:sp>
        <p:nvSpPr>
          <p:cNvPr id="554" name="Citations"/>
          <p:cNvSpPr txBox="1"/>
          <p:nvPr/>
        </p:nvSpPr>
        <p:spPr>
          <a:xfrm>
            <a:off x="4266441" y="6081565"/>
            <a:ext cx="570276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Citations</a:t>
            </a:r>
          </a:p>
        </p:txBody>
      </p:sp>
      <p:sp>
        <p:nvSpPr>
          <p:cNvPr id="555" name="Images"/>
          <p:cNvSpPr txBox="1"/>
          <p:nvPr/>
        </p:nvSpPr>
        <p:spPr>
          <a:xfrm>
            <a:off x="4830929" y="6082835"/>
            <a:ext cx="503835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Images</a:t>
            </a:r>
          </a:p>
        </p:txBody>
      </p:sp>
      <p:sp>
        <p:nvSpPr>
          <p:cNvPr id="556" name="More formatting"/>
          <p:cNvSpPr txBox="1"/>
          <p:nvPr/>
        </p:nvSpPr>
        <p:spPr>
          <a:xfrm>
            <a:off x="5036880" y="6292774"/>
            <a:ext cx="667728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More formatting</a:t>
            </a:r>
          </a:p>
        </p:txBody>
      </p:sp>
      <p:sp>
        <p:nvSpPr>
          <p:cNvPr id="557" name="Insert blocks, citations, equations, and special characters"/>
          <p:cNvSpPr txBox="1"/>
          <p:nvPr/>
        </p:nvSpPr>
        <p:spPr>
          <a:xfrm>
            <a:off x="5832092" y="6104655"/>
            <a:ext cx="890321" cy="802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Insert blocks, citations, equations, and special characters</a:t>
            </a:r>
          </a:p>
        </p:txBody>
      </p:sp>
      <p:sp>
        <p:nvSpPr>
          <p:cNvPr id="558" name="Insert and edit tables"/>
          <p:cNvSpPr txBox="1"/>
          <p:nvPr/>
        </p:nvSpPr>
        <p:spPr>
          <a:xfrm>
            <a:off x="7112765" y="6280984"/>
            <a:ext cx="667729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Insert and edit tables</a:t>
            </a:r>
          </a:p>
        </p:txBody>
      </p:sp>
      <p:sp>
        <p:nvSpPr>
          <p:cNvPr id="559" name="Line"/>
          <p:cNvSpPr/>
          <p:nvPr/>
        </p:nvSpPr>
        <p:spPr>
          <a:xfrm>
            <a:off x="700943" y="5746644"/>
            <a:ext cx="485515" cy="127739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0" name="Line"/>
          <p:cNvSpPr/>
          <p:nvPr/>
        </p:nvSpPr>
        <p:spPr>
          <a:xfrm flipH="1">
            <a:off x="2777094" y="5935140"/>
            <a:ext cx="119548" cy="867478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1" name="Line"/>
          <p:cNvSpPr/>
          <p:nvPr/>
        </p:nvSpPr>
        <p:spPr>
          <a:xfrm>
            <a:off x="3195403" y="5911598"/>
            <a:ext cx="2" cy="613387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2" name="Line"/>
          <p:cNvSpPr/>
          <p:nvPr/>
        </p:nvSpPr>
        <p:spPr>
          <a:xfrm flipH="1">
            <a:off x="3560614" y="5925272"/>
            <a:ext cx="196237" cy="196237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3" name="Line"/>
          <p:cNvSpPr/>
          <p:nvPr/>
        </p:nvSpPr>
        <p:spPr>
          <a:xfrm flipH="1">
            <a:off x="4065394" y="5926894"/>
            <a:ext cx="139775" cy="249839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4" name="Line"/>
          <p:cNvSpPr/>
          <p:nvPr/>
        </p:nvSpPr>
        <p:spPr>
          <a:xfrm flipH="1">
            <a:off x="4488474" y="5928247"/>
            <a:ext cx="4" cy="20903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5" name="Line"/>
          <p:cNvSpPr/>
          <p:nvPr/>
        </p:nvSpPr>
        <p:spPr>
          <a:xfrm>
            <a:off x="4800148" y="5923955"/>
            <a:ext cx="171742" cy="223108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6" name="Line"/>
          <p:cNvSpPr/>
          <p:nvPr/>
        </p:nvSpPr>
        <p:spPr>
          <a:xfrm flipH="1">
            <a:off x="5407216" y="5902847"/>
            <a:ext cx="2" cy="528729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7" name="Line"/>
          <p:cNvSpPr/>
          <p:nvPr/>
        </p:nvSpPr>
        <p:spPr>
          <a:xfrm>
            <a:off x="5780635" y="5917598"/>
            <a:ext cx="234055" cy="301933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8" name="Line"/>
          <p:cNvSpPr/>
          <p:nvPr/>
        </p:nvSpPr>
        <p:spPr>
          <a:xfrm>
            <a:off x="6424495" y="5914287"/>
            <a:ext cx="723791" cy="537827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9" name="Line"/>
          <p:cNvSpPr/>
          <p:nvPr/>
        </p:nvSpPr>
        <p:spPr>
          <a:xfrm flipH="1">
            <a:off x="2446361" y="5211248"/>
            <a:ext cx="3" cy="297934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70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948137" y="3206804"/>
            <a:ext cx="2168674" cy="865492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Search for keyboard shortcuts with Tools &gt; Show Command Palette or Ctrl/Cmd + Shift + P."/>
          <p:cNvSpPr txBox="1"/>
          <p:nvPr/>
        </p:nvSpPr>
        <p:spPr>
          <a:xfrm>
            <a:off x="7022071" y="2659546"/>
            <a:ext cx="1970006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</a:defRPr>
            </a:pPr>
            <a:r>
              <a:t>Search for keyboard shortcuts with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Tools &gt; Show</a:t>
            </a:r>
            <a:r>
              <a:t>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Command Palette </a:t>
            </a:r>
            <a:r>
              <a:t>or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Ctrl/Cmd + Shift + P</a:t>
            </a:r>
            <a:r>
              <a:t>.</a:t>
            </a:r>
          </a:p>
        </p:txBody>
      </p:sp>
      <p:pic>
        <p:nvPicPr>
          <p:cNvPr id="572" name="Image" descr="Image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837991" y="3249653"/>
            <a:ext cx="1901673" cy="1072639"/>
          </a:xfrm>
          <a:prstGeom prst="rect">
            <a:avLst/>
          </a:prstGeom>
          <a:ln w="12700">
            <a:miter lim="400000"/>
          </a:ln>
        </p:spPr>
      </p:pic>
      <p:sp>
        <p:nvSpPr>
          <p:cNvPr id="573" name="View the Keyboard Shortcut Quick Reference with Tools &gt; Keyboard Shortcuts or Alt/Option + Shift + K"/>
          <p:cNvSpPr txBox="1"/>
          <p:nvPr/>
        </p:nvSpPr>
        <p:spPr>
          <a:xfrm>
            <a:off x="4762527" y="2659546"/>
            <a:ext cx="2094887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</a:defRPr>
            </a:pPr>
            <a:r>
              <a:t>View the Keyboard Shortcut Quick Reference with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Tools &gt; Keyboard Shortcuts </a:t>
            </a:r>
            <a:r>
              <a:t>or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Alt/Option + Shift + K</a:t>
            </a:r>
          </a:p>
        </p:txBody>
      </p:sp>
      <p:pic>
        <p:nvPicPr>
          <p:cNvPr id="574" name="Image" descr="Image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2306300" y="203200"/>
            <a:ext cx="1371600" cy="1590261"/>
          </a:xfrm>
          <a:prstGeom prst="rect">
            <a:avLst/>
          </a:prstGeom>
          <a:ln w="12700">
            <a:miter lim="400000"/>
          </a:ln>
        </p:spPr>
      </p:pic>
      <p:sp>
        <p:nvSpPr>
          <p:cNvPr id="575" name="Line"/>
          <p:cNvSpPr/>
          <p:nvPr/>
        </p:nvSpPr>
        <p:spPr>
          <a:xfrm flipH="1" flipV="1">
            <a:off x="10507006" y="5934709"/>
            <a:ext cx="569887" cy="494752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76" name="Line"/>
          <p:cNvSpPr/>
          <p:nvPr/>
        </p:nvSpPr>
        <p:spPr>
          <a:xfrm flipH="1">
            <a:off x="11422808" y="5793021"/>
            <a:ext cx="6419" cy="51908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77" name="Run Remote Jobs"/>
          <p:cNvSpPr txBox="1"/>
          <p:nvPr/>
        </p:nvSpPr>
        <p:spPr>
          <a:xfrm>
            <a:off x="9428078" y="6971190"/>
            <a:ext cx="232505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628DB5"/>
                </a:solidFill>
              </a:defRPr>
            </a:pPr>
            <a:r>
              <a:t>Run Remote Jobs</a:t>
            </a:r>
          </a:p>
        </p:txBody>
      </p:sp>
      <p:sp>
        <p:nvSpPr>
          <p:cNvPr id="578" name="Run R on remote clusters (Kubernetes/Slurm) via the Job Launcher"/>
          <p:cNvSpPr txBox="1"/>
          <p:nvPr/>
        </p:nvSpPr>
        <p:spPr>
          <a:xfrm>
            <a:off x="9440778" y="7423938"/>
            <a:ext cx="1754585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300"/>
              </a:spcBef>
              <a:defRPr sz="11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Run R on remote clusters (Kubernetes/Slurm) via the Job Launcher</a:t>
            </a:r>
          </a:p>
        </p:txBody>
      </p:sp>
      <p:pic>
        <p:nvPicPr>
          <p:cNvPr id="579" name="Image" descr="Image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2005171" y="7427113"/>
            <a:ext cx="1317215" cy="820031"/>
          </a:xfrm>
          <a:prstGeom prst="rect">
            <a:avLst/>
          </a:prstGeom>
          <a:ln w="6350">
            <a:solidFill>
              <a:srgbClr val="53585F"/>
            </a:solidFill>
            <a:miter lim="400000"/>
          </a:ln>
        </p:spPr>
      </p:pic>
      <p:sp>
        <p:nvSpPr>
          <p:cNvPr id="580" name="Launch a job"/>
          <p:cNvSpPr txBox="1"/>
          <p:nvPr/>
        </p:nvSpPr>
        <p:spPr>
          <a:xfrm>
            <a:off x="10856762" y="7966859"/>
            <a:ext cx="859550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Launch a job</a:t>
            </a:r>
          </a:p>
        </p:txBody>
      </p:sp>
      <p:sp>
        <p:nvSpPr>
          <p:cNvPr id="581" name="Line"/>
          <p:cNvSpPr/>
          <p:nvPr/>
        </p:nvSpPr>
        <p:spPr>
          <a:xfrm flipV="1">
            <a:off x="11615305" y="8007125"/>
            <a:ext cx="369299" cy="95287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82" name="Monitor launcher jobs"/>
          <p:cNvSpPr txBox="1"/>
          <p:nvPr/>
        </p:nvSpPr>
        <p:spPr>
          <a:xfrm>
            <a:off x="9796284" y="7951274"/>
            <a:ext cx="943609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Monitor launcher jobs</a:t>
            </a:r>
          </a:p>
        </p:txBody>
      </p:sp>
      <p:sp>
        <p:nvSpPr>
          <p:cNvPr id="583" name="Line"/>
          <p:cNvSpPr/>
          <p:nvPr/>
        </p:nvSpPr>
        <p:spPr>
          <a:xfrm>
            <a:off x="10572557" y="8257041"/>
            <a:ext cx="571088" cy="28879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84" name="Run launcher jobs remotely"/>
          <p:cNvSpPr txBox="1"/>
          <p:nvPr/>
        </p:nvSpPr>
        <p:spPr>
          <a:xfrm>
            <a:off x="10861217" y="9734284"/>
            <a:ext cx="943608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Run launcher jobs remotely</a:t>
            </a:r>
          </a:p>
        </p:txBody>
      </p:sp>
      <p:sp>
        <p:nvSpPr>
          <p:cNvPr id="585" name="Line"/>
          <p:cNvSpPr/>
          <p:nvPr/>
        </p:nvSpPr>
        <p:spPr>
          <a:xfrm flipV="1">
            <a:off x="11650057" y="9647686"/>
            <a:ext cx="591969" cy="311943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pPr/>
          </a:p>
        </p:txBody>
      </p:sp>
      <p:graphicFrame>
        <p:nvGraphicFramePr>
          <p:cNvPr id="586" name="Table"/>
          <p:cNvGraphicFramePr/>
          <p:nvPr/>
        </p:nvGraphicFramePr>
        <p:xfrm>
          <a:off x="312721" y="1942803"/>
          <a:ext cx="4429618" cy="319664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69679"/>
                <a:gridCol w="1133683"/>
                <a:gridCol w="1226256"/>
              </a:tblGrid>
              <a:tr h="171623">
                <a:tc>
                  <a:txBody>
                    <a:bodyPr/>
                    <a:lstStyle/>
                    <a:p>
                      <a:pPr lvl="1" algn="l">
                        <a:lnSpc>
                          <a:spcPct val="80000"/>
                        </a:lnSpc>
                        <a:spcBef>
                          <a:spcPts val="200"/>
                        </a:spcBef>
                        <a:defRPr sz="1200">
                          <a:solidFill>
                            <a:srgbClr val="729ED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r>
                        <a:t>NAVIGATE CODE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80000"/>
                        </a:lnSpc>
                        <a:defRPr sz="1200">
                          <a:solidFill>
                            <a:srgbClr val="729ED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80000"/>
                        </a:lnSpc>
                        <a:defRPr sz="1200">
                          <a:solidFill>
                            <a:srgbClr val="729ED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84323">
                <a:tc>
                  <a:txBody>
                    <a:bodyPr/>
                    <a:lstStyle/>
                    <a:p>
                      <a:pPr algn="l" defTabSz="914400">
                        <a:lnSpc>
                          <a:spcPct val="80000"/>
                        </a:lnSpc>
                      </a:pPr>
                      <a:r>
                        <a:rPr sz="1200">
                          <a:sym typeface="Source Sans Pro Regular"/>
                        </a:rPr>
                        <a:t>Go to File/Function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sym typeface="Source Sans Pro Regular"/>
                        </a:rPr>
                        <a:t>Ctrl+.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80000"/>
                        </a:lnSpc>
                      </a:pPr>
                      <a:r>
                        <a:rPr sz="1200">
                          <a:sym typeface="Source Sans Pro Regular"/>
                        </a:rPr>
                        <a:t>Ctrl+.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87" name="Table"/>
          <p:cNvGraphicFramePr/>
          <p:nvPr/>
        </p:nvGraphicFramePr>
        <p:xfrm>
          <a:off x="312721" y="2370650"/>
          <a:ext cx="4429618" cy="319664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69679"/>
                <a:gridCol w="1133683"/>
                <a:gridCol w="1226256"/>
              </a:tblGrid>
              <a:tr h="171623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solidFill>
                            <a:srgbClr val="729ED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WRITE CODE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80000"/>
                        </a:lnSpc>
                        <a:defRPr sz="1200">
                          <a:solidFill>
                            <a:srgbClr val="729ED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80000"/>
                        </a:lnSpc>
                        <a:defRPr sz="1200">
                          <a:solidFill>
                            <a:srgbClr val="729ED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49423">
                <a:tc>
                  <a:txBody>
                    <a:bodyPr/>
                    <a:lstStyle/>
                    <a:p>
                      <a:pPr algn="l" defTabSz="914400">
                        <a:lnSpc>
                          <a:spcPct val="80000"/>
                        </a:lnSpc>
                      </a:pPr>
                      <a:r>
                        <a:rPr sz="1200">
                          <a:sym typeface="Source Sans Pro Regular"/>
                        </a:rPr>
                        <a:t>Attempt completion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sym typeface="Source Sans Pro Regular"/>
                        </a:rPr>
                        <a:t>Tab or Ctrl+Space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80000"/>
                        </a:lnSpc>
                      </a:pPr>
                      <a:r>
                        <a:rPr sz="1200">
                          <a:sym typeface="Source Sans Pro Regular"/>
                        </a:rPr>
                        <a:t>Tab or      Ctrl+Space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84323">
                <a:tc>
                  <a:txBody>
                    <a:bodyPr/>
                    <a:lstStyle/>
                    <a:p>
                      <a:pPr algn="l" defTabSz="914400">
                        <a:lnSpc>
                          <a:spcPct val="80000"/>
                        </a:lnSpc>
                        <a:defRPr sz="1200">
                          <a:sym typeface="Source Sans Pro Regular"/>
                        </a:defRPr>
                      </a:pPr>
                      <a:r>
                        <a:t>Insert </a:t>
                      </a:r>
                      <a:r>
                        <a:rPr sz="11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&lt;-</a:t>
                      </a:r>
                      <a:r>
                        <a:t> (assignment operator)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sym typeface="Source Sans Pro Regular"/>
                        </a:rPr>
                        <a:t>Alt+-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80000"/>
                        </a:lnSpc>
                      </a:pPr>
                      <a:r>
                        <a:rPr sz="1200">
                          <a:sym typeface="Source Sans Pro Regular"/>
                        </a:rPr>
                        <a:t>Option+-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84323">
                <a:tc>
                  <a:txBody>
                    <a:bodyPr/>
                    <a:lstStyle/>
                    <a:p>
                      <a:pPr algn="l" defTabSz="914400">
                        <a:lnSpc>
                          <a:spcPct val="80000"/>
                        </a:lnSpc>
                      </a:pPr>
                      <a:r>
                        <a:rPr sz="1200">
                          <a:sym typeface="Source Sans Pro Regular"/>
                        </a:rPr>
                        <a:t>Insert %&gt;% (pipe operator)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sym typeface="Source Sans Pro Regular"/>
                        </a:rPr>
                        <a:t>Ctrl+Shift+M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80000"/>
                        </a:lnSpc>
                      </a:pPr>
                      <a:r>
                        <a:rPr sz="1200">
                          <a:sym typeface="Source Sans Pro Regular"/>
                        </a:rPr>
                        <a:t>Cmd+Shift+M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84323">
                <a:tc>
                  <a:txBody>
                    <a:bodyPr/>
                    <a:lstStyle/>
                    <a:p>
                      <a:pPr algn="l" defTabSz="914400">
                        <a:lnSpc>
                          <a:spcPct val="80000"/>
                        </a:lnSpc>
                      </a:pPr>
                      <a:r>
                        <a:rPr sz="1200">
                          <a:sym typeface="Source Sans Pro Regular"/>
                        </a:rPr>
                        <a:t>(Un)Comment selection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80000"/>
                        </a:lnSpc>
                      </a:pPr>
                      <a:r>
                        <a:rPr sz="1200">
                          <a:sym typeface="Source Sans Pro Regular"/>
                        </a:rPr>
                        <a:t>Ctrl+Shift+C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80000"/>
                        </a:lnSpc>
                      </a:pPr>
                      <a:r>
                        <a:rPr sz="1200">
                          <a:sym typeface="Source Sans Pro Regular"/>
                        </a:rPr>
                        <a:t>Cmd+Shift+C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88" name="Table"/>
          <p:cNvGraphicFramePr/>
          <p:nvPr/>
        </p:nvGraphicFramePr>
        <p:xfrm>
          <a:off x="312721" y="3739960"/>
          <a:ext cx="4429618" cy="319664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69679"/>
                <a:gridCol w="1133683"/>
                <a:gridCol w="1226256"/>
              </a:tblGrid>
              <a:tr h="171623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solidFill>
                            <a:srgbClr val="729ED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MAKE PACKAGES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b="1" sz="1200">
                          <a:solidFill>
                            <a:srgbClr val="729ED0"/>
                          </a:solidFill>
                          <a:latin typeface="SourceSansPro-SemiBold"/>
                          <a:ea typeface="SourceSansPro-SemiBold"/>
                          <a:cs typeface="SourceSansPro-SemiBold"/>
                          <a:sym typeface="SourceSansPro-SemiBold"/>
                        </a:rPr>
                        <a:t>Windows/Linux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b="1" sz="1200">
                          <a:solidFill>
                            <a:srgbClr val="729ED0"/>
                          </a:solidFill>
                          <a:latin typeface="SourceSansPro-SemiBold"/>
                          <a:ea typeface="SourceSansPro-SemiBold"/>
                          <a:cs typeface="SourceSansPro-SemiBold"/>
                          <a:sym typeface="SourceSansPro-SemiBold"/>
                        </a:rPr>
                        <a:t>Mac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84323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Load All (devtools)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Ctrl+Shift+L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Cmd+Shift+L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84323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Test Package (Desktop)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sym typeface="Source Sans Pro Regular"/>
                        </a:rPr>
                        <a:t>Ctrl+Shift+T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Cmd+Shift+T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84323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Document Package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Ctrl+Shift+D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Cmd+Shift+D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89" name="Table"/>
          <p:cNvGraphicFramePr/>
          <p:nvPr/>
        </p:nvGraphicFramePr>
        <p:xfrm>
          <a:off x="4819682" y="1979914"/>
          <a:ext cx="4416919" cy="139312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56979"/>
                <a:gridCol w="1133683"/>
                <a:gridCol w="1226256"/>
              </a:tblGrid>
              <a:tr h="184504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solidFill>
                            <a:srgbClr val="729ED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MORE SHORTCUTS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200">
                          <a:solidFill>
                            <a:srgbClr val="729ED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200">
                          <a:solidFill>
                            <a:srgbClr val="729ED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84504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Keyboard Shortcuts Help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Alt+Shift+K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Option+Shift+K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84504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Show Command Palette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Ctrl+Shift+P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ym typeface="Source Sans Pro Regular"/>
                        </a:rPr>
                        <a:t>Cmd+Shift+P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4C4C4C"/>
      </a:dk1>
      <a:lt1>
        <a:srgbClr val="FFFFFF"/>
      </a:lt1>
      <a:dk2>
        <a:srgbClr val="A7A7A7"/>
      </a:dk2>
      <a:lt2>
        <a:srgbClr val="535353"/>
      </a:lt2>
      <a:accent1>
        <a:srgbClr val="57769A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69" tIns="54569" rIns="54569" bIns="54569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4C4C4C"/>
            </a:solidFill>
            <a:effectLst/>
            <a:uFillTx/>
            <a:latin typeface="Source Sans Pro Regular"/>
            <a:ea typeface="Source Sans Pro Regular"/>
            <a:cs typeface="Source Sans Pro Regular"/>
            <a:sym typeface="Source Sans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69" tIns="54569" rIns="54569" bIns="54569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4C4C4C"/>
            </a:solidFill>
            <a:effectLst/>
            <a:uFillTx/>
            <a:latin typeface="Source Sans Pro Regular"/>
            <a:ea typeface="Source Sans Pro Regular"/>
            <a:cs typeface="Source Sans Pro Regular"/>
            <a:sym typeface="Source Sans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7769A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69" tIns="54569" rIns="54569" bIns="54569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4C4C4C"/>
            </a:solidFill>
            <a:effectLst/>
            <a:uFillTx/>
            <a:latin typeface="Source Sans Pro Regular"/>
            <a:ea typeface="Source Sans Pro Regular"/>
            <a:cs typeface="Source Sans Pro Regular"/>
            <a:sym typeface="Source Sans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69" tIns="54569" rIns="54569" bIns="54569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4C4C4C"/>
            </a:solidFill>
            <a:effectLst/>
            <a:uFillTx/>
            <a:latin typeface="Source Sans Pro Regular"/>
            <a:ea typeface="Source Sans Pro Regular"/>
            <a:cs typeface="Source Sans Pro Regular"/>
            <a:sym typeface="Source Sans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