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Source Sans Pro Bold"/>
        <a:ea typeface="Source Sans Pro Bold"/>
        <a:cs typeface="Source Sans Pro Bold"/>
        <a:sym typeface="Source Sans Pro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64E"/>
    <a:srgbClr val="F7D38B"/>
    <a:srgbClr val="FFF4A9"/>
    <a:srgbClr val="FAE196"/>
    <a:srgbClr val="B2D283"/>
    <a:srgbClr val="4D7647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Pro Regular"/>
          <a:ea typeface="Source Sans Pro Regular"/>
          <a:cs typeface="Source Sans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64" d="100"/>
          <a:sy n="64" d="100"/>
        </p:scale>
        <p:origin x="2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1pPr>
    <a:lvl2pPr indent="228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2pPr>
    <a:lvl3pPr indent="457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3pPr>
    <a:lvl4pPr indent="685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4pPr>
    <a:lvl5pPr indent="9144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5pPr>
    <a:lvl6pPr indent="11430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6pPr>
    <a:lvl7pPr indent="13716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7pPr>
    <a:lvl8pPr indent="16002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8pPr>
    <a:lvl9pPr indent="1828800" defTabSz="457200" latinLnBrk="0">
      <a:lnSpc>
        <a:spcPct val="125000"/>
      </a:lnSpc>
      <a:defRPr sz="26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2" indent="-123472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6" y="840878"/>
            <a:ext cx="10504786" cy="70068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1" y="840878"/>
            <a:ext cx="13274230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 b="1">
                <a:latin typeface="SourceSansPro-SemiBold"/>
                <a:ea typeface="SourceSansPro-SemiBold"/>
                <a:cs typeface="SourceSansPro-SemiBold"/>
                <a:sym typeface="SourceSansPro-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chemeClr val="accent6"/>
                </a:solidFill>
              </a:defRPr>
            </a:lvl1pPr>
            <a:lvl2pPr marL="0" indent="228600">
              <a:buSzTx/>
              <a:buNone/>
              <a:defRPr sz="2500">
                <a:solidFill>
                  <a:schemeClr val="accent6"/>
                </a:solidFill>
              </a:defRPr>
            </a:lvl2pPr>
            <a:lvl3pPr marL="0" indent="457200">
              <a:buSzTx/>
              <a:buNone/>
              <a:defRPr sz="2500">
                <a:solidFill>
                  <a:schemeClr val="accent6"/>
                </a:solidFill>
              </a:defRPr>
            </a:lvl3pPr>
            <a:lvl4pPr marL="0" indent="685800">
              <a:buSzTx/>
              <a:buNone/>
              <a:defRPr sz="2500">
                <a:solidFill>
                  <a:schemeClr val="accent6"/>
                </a:solidFill>
              </a:defRPr>
            </a:lvl4pPr>
            <a:lvl5pPr marL="0" indent="914400">
              <a:buSzTx/>
              <a:buNone/>
              <a:defRPr sz="2500">
                <a:solidFill>
                  <a:schemeClr val="accent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8"/>
            <a:ext cx="10129615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3" y="1113730"/>
            <a:ext cx="12864953" cy="85766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1"/>
            <a:ext cx="6507511" cy="4340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10"/>
            <a:ext cx="6302872" cy="420191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Source Sans Pro Regular"/>
          <a:ea typeface="Source Sans Pro Regular"/>
          <a:cs typeface="Source Sans Pro Regular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"/><Relationship Id="rId3" Type="http://schemas.openxmlformats.org/officeDocument/2006/relationships/hyperlink" Target="mailto:info@rstudio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tidyr.tidyverse.org" TargetMode="External"/><Relationship Id="rId4" Type="http://schemas.openxmlformats.org/officeDocument/2006/relationships/hyperlink" Target="http://rstudio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studio.com" TargetMode="External"/><Relationship Id="rId7" Type="http://schemas.openxmlformats.org/officeDocument/2006/relationships/image" Target="../media/image4.tif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://tidyr.tidyverse.org" TargetMode="External"/><Relationship Id="rId4" Type="http://schemas.openxmlformats.org/officeDocument/2006/relationships/hyperlink" Target="http://rstudi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0" name="Table">
            <a:extLst>
              <a:ext uri="{FF2B5EF4-FFF2-40B4-BE49-F238E27FC236}">
                <a16:creationId xmlns:a16="http://schemas.microsoft.com/office/drawing/2014/main" id="{94E4BFB2-21BF-6341-8B97-760AE60949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8459294"/>
              </p:ext>
            </p:extLst>
          </p:nvPr>
        </p:nvGraphicFramePr>
        <p:xfrm>
          <a:off x="2369518" y="3264082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1" name="Table">
            <a:extLst>
              <a:ext uri="{FF2B5EF4-FFF2-40B4-BE49-F238E27FC236}">
                <a16:creationId xmlns:a16="http://schemas.microsoft.com/office/drawing/2014/main" id="{CF4A15BC-C1C2-1442-9650-08908061F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921835"/>
              </p:ext>
            </p:extLst>
          </p:nvPr>
        </p:nvGraphicFramePr>
        <p:xfrm>
          <a:off x="2609039" y="3267413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2" name="Table">
            <a:extLst>
              <a:ext uri="{FF2B5EF4-FFF2-40B4-BE49-F238E27FC236}">
                <a16:creationId xmlns:a16="http://schemas.microsoft.com/office/drawing/2014/main" id="{FA84ED3D-B1F3-254B-AD34-5D16A6F09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003475"/>
              </p:ext>
            </p:extLst>
          </p:nvPr>
        </p:nvGraphicFramePr>
        <p:xfrm>
          <a:off x="2950304" y="3267332"/>
          <a:ext cx="146247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8" name="Rectangle"/>
          <p:cNvSpPr/>
          <p:nvPr/>
        </p:nvSpPr>
        <p:spPr>
          <a:xfrm>
            <a:off x="5923268" y="6707197"/>
            <a:ext cx="276527" cy="625821"/>
          </a:xfrm>
          <a:prstGeom prst="rect">
            <a:avLst/>
          </a:prstGeom>
          <a:solidFill>
            <a:srgbClr val="B2D283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5766676" y="6707197"/>
            <a:ext cx="276528" cy="625821"/>
          </a:xfrm>
          <a:prstGeom prst="rect">
            <a:avLst/>
          </a:prstGeom>
          <a:solidFill>
            <a:srgbClr val="FAE196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145" name="Group"/>
          <p:cNvGrpSpPr/>
          <p:nvPr/>
        </p:nvGrpSpPr>
        <p:grpSpPr>
          <a:xfrm>
            <a:off x="8406780" y="-1013162"/>
            <a:ext cx="6134600" cy="2980092"/>
            <a:chOff x="0" y="51032"/>
            <a:chExt cx="6134598" cy="2980090"/>
          </a:xfrm>
        </p:grpSpPr>
        <p:sp>
          <p:nvSpPr>
            <p:cNvPr id="130" name="Triangle"/>
            <p:cNvSpPr/>
            <p:nvPr/>
          </p:nvSpPr>
          <p:spPr>
            <a:xfrm rot="1800000">
              <a:off x="1177377" y="304285"/>
              <a:ext cx="1319509" cy="1143860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1" name="Circle"/>
            <p:cNvSpPr/>
            <p:nvPr/>
          </p:nvSpPr>
          <p:spPr>
            <a:xfrm flipH="1">
              <a:off x="1550782" y="838357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2" name="Circle"/>
            <p:cNvSpPr/>
            <p:nvPr/>
          </p:nvSpPr>
          <p:spPr>
            <a:xfrm flipH="1">
              <a:off x="0" y="819778"/>
              <a:ext cx="422089" cy="422090"/>
            </a:xfrm>
            <a:prstGeom prst="ellipse">
              <a:avLst/>
            </a:prstGeom>
            <a:solidFill>
              <a:srgbClr val="FFE08B">
                <a:alpha val="50000"/>
              </a:srgbClr>
            </a:solidFill>
            <a:ln w="12700" cap="flat">
              <a:solidFill>
                <a:srgbClr val="FFE08B">
                  <a:alpha val="50000"/>
                </a:srgb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3" name="Triangle"/>
            <p:cNvSpPr/>
            <p:nvPr/>
          </p:nvSpPr>
          <p:spPr>
            <a:xfrm rot="19800000">
              <a:off x="2896973" y="973389"/>
              <a:ext cx="1319509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4" name="Triangle"/>
            <p:cNvSpPr/>
            <p:nvPr/>
          </p:nvSpPr>
          <p:spPr>
            <a:xfrm rot="1800000">
              <a:off x="3470358" y="1634009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5" name="Circle"/>
            <p:cNvSpPr/>
            <p:nvPr/>
          </p:nvSpPr>
          <p:spPr>
            <a:xfrm flipH="1">
              <a:off x="3461020" y="150746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6" name="Circle"/>
            <p:cNvSpPr/>
            <p:nvPr/>
          </p:nvSpPr>
          <p:spPr>
            <a:xfrm flipH="1">
              <a:off x="3843763" y="2168082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7" name="Triangle"/>
            <p:cNvSpPr/>
            <p:nvPr/>
          </p:nvSpPr>
          <p:spPr>
            <a:xfrm rot="1800000">
              <a:off x="3470358" y="312963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8" name="Circle"/>
            <p:cNvSpPr/>
            <p:nvPr/>
          </p:nvSpPr>
          <p:spPr>
            <a:xfrm flipH="1">
              <a:off x="3843763" y="847036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39" name="Triangle"/>
            <p:cNvSpPr/>
            <p:nvPr/>
          </p:nvSpPr>
          <p:spPr>
            <a:xfrm rot="19800000">
              <a:off x="4044129" y="318647"/>
              <a:ext cx="1319510" cy="1143861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0" name="Circle"/>
            <p:cNvSpPr/>
            <p:nvPr/>
          </p:nvSpPr>
          <p:spPr>
            <a:xfrm flipH="1">
              <a:off x="4608178" y="852720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1" name="Triangle"/>
            <p:cNvSpPr/>
            <p:nvPr/>
          </p:nvSpPr>
          <p:spPr>
            <a:xfrm rot="1800000">
              <a:off x="4617515" y="979268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2" name="Circle"/>
            <p:cNvSpPr/>
            <p:nvPr/>
          </p:nvSpPr>
          <p:spPr>
            <a:xfrm flipH="1">
              <a:off x="4990919" y="1513341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3" name="Triangle"/>
            <p:cNvSpPr/>
            <p:nvPr/>
          </p:nvSpPr>
          <p:spPr>
            <a:xfrm rot="19800000">
              <a:off x="1751148" y="309969"/>
              <a:ext cx="1319510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44" name="Circle"/>
            <p:cNvSpPr/>
            <p:nvPr/>
          </p:nvSpPr>
          <p:spPr>
            <a:xfrm flipH="1">
              <a:off x="2315195" y="84404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146" name="Rectangle"/>
          <p:cNvSpPr/>
          <p:nvPr/>
        </p:nvSpPr>
        <p:spPr>
          <a:xfrm>
            <a:off x="8383487" y="-26122"/>
            <a:ext cx="5593304" cy="25669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0382">
                <a:srgbClr val="FFFFFF">
                  <a:alpha val="45796"/>
                </a:srgbClr>
              </a:gs>
              <a:gs pos="35803">
                <a:srgbClr val="FFFFFF">
                  <a:alpha val="72898"/>
                </a:srgbClr>
              </a:gs>
              <a:gs pos="55434">
                <a:srgbClr val="FFFFFF"/>
              </a:gs>
            </a:gsLst>
            <a:path>
              <a:fillToRect l="49659" t="-26178" r="50340" b="126178"/>
            </a:path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7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48" name="RStudio® is a trademark of RStudio, PBC  •  CC BY SA  RStudio  •  info@rstudio.com  •  844-448-1212  •  rstudio.com  •  Learn more at tidyr.tidyverse.org  •  tibble  3.1.2  •  tidyr  1.1.3  •  Updated:  2021–08"/>
          <p:cNvSpPr txBox="1"/>
          <p:nvPr/>
        </p:nvSpPr>
        <p:spPr>
          <a:xfrm>
            <a:off x="1679757" y="10340910"/>
            <a:ext cx="1199648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2"/>
              </a:rPr>
              <a:t>CC BY SA</a:t>
            </a:r>
            <a:r>
              <a:t>  RStudio  •  </a:t>
            </a:r>
            <a:r>
              <a:rPr>
                <a:hlinkClick r:id="rId3"/>
              </a:rPr>
              <a:t>info@rstudio.com</a:t>
            </a:r>
            <a:r>
              <a:t>  •  844-448-1212  •  </a:t>
            </a:r>
            <a:r>
              <a:rPr>
                <a:hlinkClick r:id="rId4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tidyr.tidyverse.org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tibble  3.1.2  •  tidyr  1.1.3  •  Updated:  2021–08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dy Data with tidyr : : CHEAT SHEET"/>
          <p:cNvSpPr txBox="1">
            <a:spLocks noGrp="1"/>
          </p:cNvSpPr>
          <p:nvPr>
            <p:ph type="title"/>
          </p:nvPr>
        </p:nvSpPr>
        <p:spPr>
          <a:xfrm>
            <a:off x="3138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dirty="0"/>
              <a:t>Data tidying </a:t>
            </a:r>
            <a:r>
              <a:rPr dirty="0"/>
              <a:t>with </a:t>
            </a:r>
            <a:r>
              <a:rPr dirty="0" err="1"/>
              <a:t>tidyr</a:t>
            </a:r>
            <a:r>
              <a:rPr dirty="0"/>
              <a:t> : : </a:t>
            </a:r>
            <a:r>
              <a:rPr sz="3300" b="1" dirty="0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CHEAT SHEET</a:t>
            </a:r>
            <a:r>
              <a:rPr dirty="0"/>
              <a:t> </a:t>
            </a:r>
          </a:p>
        </p:txBody>
      </p:sp>
      <p:sp>
        <p:nvSpPr>
          <p:cNvPr id="151" name="&amp;"/>
          <p:cNvSpPr txBox="1"/>
          <p:nvPr/>
        </p:nvSpPr>
        <p:spPr>
          <a:xfrm>
            <a:off x="1774497" y="2053127"/>
            <a:ext cx="276528" cy="4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20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&amp;</a:t>
            </a:r>
          </a:p>
        </p:txBody>
      </p:sp>
      <p:sp>
        <p:nvSpPr>
          <p:cNvPr id="152" name="Tidy data is a way to organize tabular data in a  consistent data structure across packages.  A table is tidy if:"/>
          <p:cNvSpPr txBox="1"/>
          <p:nvPr/>
        </p:nvSpPr>
        <p:spPr>
          <a:xfrm>
            <a:off x="311945" y="1271353"/>
            <a:ext cx="3201631" cy="714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 dirty="0"/>
              <a:t>Tidy data</a:t>
            </a: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is a way to organize tabular data in a 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consistent data structure across packages. </a:t>
            </a:r>
            <a:b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 dirty="0"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 table is tidy if:</a:t>
            </a:r>
          </a:p>
        </p:txBody>
      </p:sp>
      <p:sp>
        <p:nvSpPr>
          <p:cNvPr id="153" name="Each variable is in its own column"/>
          <p:cNvSpPr txBox="1"/>
          <p:nvPr/>
        </p:nvSpPr>
        <p:spPr>
          <a:xfrm>
            <a:off x="519548" y="2600407"/>
            <a:ext cx="1180977" cy="428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Each </a:t>
            </a:r>
            <a:r>
              <a:t>variable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is in its own </a:t>
            </a:r>
            <a:r>
              <a:t>column</a:t>
            </a:r>
          </a:p>
        </p:txBody>
      </p:sp>
      <p:sp>
        <p:nvSpPr>
          <p:cNvPr id="154" name="Each observation, or case, is in its own row"/>
          <p:cNvSpPr txBox="1"/>
          <p:nvPr/>
        </p:nvSpPr>
        <p:spPr>
          <a:xfrm>
            <a:off x="1966634" y="2600407"/>
            <a:ext cx="1497702" cy="428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Each </a:t>
            </a:r>
            <a:r>
              <a:t>observation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or </a:t>
            </a:r>
            <a:r>
              <a:t>case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is in its own row</a:t>
            </a:r>
          </a:p>
        </p:txBody>
      </p:sp>
      <p:sp>
        <p:nvSpPr>
          <p:cNvPr id="166" name="Access variables as vectors"/>
          <p:cNvSpPr txBox="1"/>
          <p:nvPr/>
        </p:nvSpPr>
        <p:spPr>
          <a:xfrm>
            <a:off x="572376" y="3917305"/>
            <a:ext cx="1072821" cy="577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Access </a:t>
            </a:r>
            <a:r>
              <a:t>variables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as </a:t>
            </a:r>
            <a:r>
              <a:t>vectors</a:t>
            </a:r>
          </a:p>
        </p:txBody>
      </p:sp>
      <p:sp>
        <p:nvSpPr>
          <p:cNvPr id="167" name="Preserve cases in vectorized operations"/>
          <p:cNvSpPr txBox="1"/>
          <p:nvPr/>
        </p:nvSpPr>
        <p:spPr>
          <a:xfrm>
            <a:off x="2008380" y="3917305"/>
            <a:ext cx="1436697" cy="61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algn="ctr"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Preserve </a:t>
            </a:r>
            <a:r>
              <a:t>cases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in vectorized operations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2399006" y="3205196"/>
            <a:ext cx="658698" cy="617018"/>
            <a:chOff x="50500" y="-1"/>
            <a:chExt cx="658697" cy="617017"/>
          </a:xfrm>
        </p:grpSpPr>
        <p:sp>
          <p:nvSpPr>
            <p:cNvPr id="168" name="*"/>
            <p:cNvSpPr txBox="1"/>
            <p:nvPr/>
          </p:nvSpPr>
          <p:spPr>
            <a:xfrm>
              <a:off x="123142" y="-1"/>
              <a:ext cx="185544" cy="2996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*</a:t>
              </a:r>
            </a:p>
          </p:txBody>
        </p:sp>
        <p:sp>
          <p:nvSpPr>
            <p:cNvPr id="172" name="Line"/>
            <p:cNvSpPr/>
            <p:nvPr/>
          </p:nvSpPr>
          <p:spPr>
            <a:xfrm>
              <a:off x="427687" y="109904"/>
              <a:ext cx="14141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3" name="Arrow"/>
            <p:cNvSpPr/>
            <p:nvPr/>
          </p:nvSpPr>
          <p:spPr>
            <a:xfrm>
              <a:off x="50500" y="206759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74" name="Arrow"/>
            <p:cNvSpPr/>
            <p:nvPr/>
          </p:nvSpPr>
          <p:spPr>
            <a:xfrm>
              <a:off x="50500" y="367114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175" name="Arrow"/>
            <p:cNvSpPr/>
            <p:nvPr/>
          </p:nvSpPr>
          <p:spPr>
            <a:xfrm>
              <a:off x="50500" y="515415"/>
              <a:ext cx="658697" cy="101601"/>
            </a:xfrm>
            <a:prstGeom prst="rightArrow">
              <a:avLst>
                <a:gd name="adj1" fmla="val 32000"/>
                <a:gd name="adj2" fmla="val 85395"/>
              </a:avLst>
            </a:prstGeom>
            <a:gradFill flip="none" rotWithShape="1">
              <a:gsLst>
                <a:gs pos="0">
                  <a:srgbClr val="E2754E"/>
                </a:gs>
                <a:gs pos="100000">
                  <a:srgbClr val="FFECF7">
                    <a:alpha val="25641"/>
                  </a:srgbClr>
                </a:gs>
              </a:gsLst>
              <a:lin ang="10448469" scaled="0"/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177" name="Line"/>
          <p:cNvSpPr/>
          <p:nvPr/>
        </p:nvSpPr>
        <p:spPr>
          <a:xfrm>
            <a:off x="318924" y="3097930"/>
            <a:ext cx="3217129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78" name="Tibbles"/>
          <p:cNvSpPr txBox="1"/>
          <p:nvPr/>
        </p:nvSpPr>
        <p:spPr>
          <a:xfrm>
            <a:off x="305841" y="4455378"/>
            <a:ext cx="983616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Tibbles</a:t>
            </a:r>
          </a:p>
        </p:txBody>
      </p:sp>
      <p:sp>
        <p:nvSpPr>
          <p:cNvPr id="179" name="Tibbles are a table format provided  by the tibble package. They inherit the  data frame class, but have improved behaviors:…"/>
          <p:cNvSpPr txBox="1"/>
          <p:nvPr/>
        </p:nvSpPr>
        <p:spPr>
          <a:xfrm>
            <a:off x="310075" y="5080203"/>
            <a:ext cx="3328451" cy="136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Tibbles are a table format provided </a:t>
            </a:r>
            <a:br/>
            <a:r>
              <a:t>by 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tibble</a:t>
            </a:r>
            <a:r>
              <a:t> package. They inherit the </a:t>
            </a:r>
            <a:br/>
            <a:r>
              <a:t>data frame class, but have improved behaviors:</a:t>
            </a:r>
          </a:p>
          <a:p>
            <a:pPr marL="148166" indent="-148166"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t>Subset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a new tibble with ], a vector with [[ and $.</a:t>
            </a:r>
          </a:p>
          <a:p>
            <a:pPr marL="148166" indent="-148166"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t>No partial matching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when subsetting columns.</a:t>
            </a:r>
          </a:p>
          <a:p>
            <a:pPr marL="148166" indent="-148166">
              <a:spcBef>
                <a:spcPts val="0"/>
              </a:spcBef>
              <a:buSzPct val="75000"/>
              <a:buChar char="•"/>
              <a:defRPr>
                <a:solidFill>
                  <a:srgbClr val="000000"/>
                </a:solidFill>
              </a:defRPr>
            </a:pPr>
            <a:r>
              <a:t>Display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concise views of the data on one screen.</a:t>
            </a:r>
          </a:p>
        </p:txBody>
      </p:sp>
      <p:pic>
        <p:nvPicPr>
          <p:cNvPr id="180" name="tibble.png" descr="tib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867" y="4515415"/>
            <a:ext cx="756445" cy="87669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 tibble: 3 × 2…"/>
          <p:cNvSpPr/>
          <p:nvPr/>
        </p:nvSpPr>
        <p:spPr>
          <a:xfrm>
            <a:off x="2120806" y="8113226"/>
            <a:ext cx="1189359" cy="705258"/>
          </a:xfrm>
          <a:prstGeom prst="rect">
            <a:avLst/>
          </a:prstGeom>
          <a:solidFill>
            <a:srgbClr val="FFFFFF"/>
          </a:solidFill>
          <a:ln>
            <a:solidFill>
              <a:srgbClr val="A6AAA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/>
          <a:lstStyle/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A tibble: 3 × 2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    x     y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  &lt;int&gt; &lt;chr&gt;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1     1     a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2     2     b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900">
                <a:solidFill>
                  <a:srgbClr val="E2754E"/>
                </a:solidFill>
                <a:latin typeface="Menlo Regular"/>
                <a:ea typeface="Menlo Regular"/>
                <a:cs typeface="Menlo Regular"/>
                <a:sym typeface="Menlo Regular"/>
              </a:defRPr>
            </a:pPr>
            <a:r>
              <a:t>3     3     c</a:t>
            </a:r>
          </a:p>
        </p:txBody>
      </p:sp>
      <p:sp>
        <p:nvSpPr>
          <p:cNvPr id="182" name="Both make this tibble"/>
          <p:cNvSpPr/>
          <p:nvPr/>
        </p:nvSpPr>
        <p:spPr>
          <a:xfrm>
            <a:off x="2529394" y="7508020"/>
            <a:ext cx="884238" cy="580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66" y="0"/>
                </a:moveTo>
                <a:cubicBezTo>
                  <a:pt x="1061" y="0"/>
                  <a:pt x="0" y="1617"/>
                  <a:pt x="0" y="3605"/>
                </a:cubicBezTo>
                <a:lnTo>
                  <a:pt x="0" y="13814"/>
                </a:lnTo>
                <a:cubicBezTo>
                  <a:pt x="0" y="15802"/>
                  <a:pt x="1061" y="17419"/>
                  <a:pt x="2366" y="17419"/>
                </a:cubicBezTo>
                <a:lnTo>
                  <a:pt x="9898" y="17419"/>
                </a:lnTo>
                <a:lnTo>
                  <a:pt x="11740" y="21600"/>
                </a:lnTo>
                <a:lnTo>
                  <a:pt x="12797" y="17419"/>
                </a:lnTo>
                <a:lnTo>
                  <a:pt x="19234" y="17419"/>
                </a:lnTo>
                <a:cubicBezTo>
                  <a:pt x="20539" y="17419"/>
                  <a:pt x="21600" y="15802"/>
                  <a:pt x="21600" y="13814"/>
                </a:cubicBezTo>
                <a:lnTo>
                  <a:pt x="21600" y="3605"/>
                </a:lnTo>
                <a:cubicBezTo>
                  <a:pt x="21600" y="1617"/>
                  <a:pt x="20539" y="0"/>
                  <a:pt x="19234" y="0"/>
                </a:cubicBezTo>
                <a:lnTo>
                  <a:pt x="2366" y="0"/>
                </a:lnTo>
                <a:close/>
              </a:path>
            </a:pathLst>
          </a:custGeom>
          <a:solidFill>
            <a:srgbClr val="E2754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80000"/>
              </a:lnSpc>
              <a:spcBef>
                <a:spcPts val="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Both make this tibble</a:t>
            </a:r>
          </a:p>
        </p:txBody>
      </p:sp>
      <p:sp>
        <p:nvSpPr>
          <p:cNvPr id="183" name="CONSTRUCT A TIBBLE"/>
          <p:cNvSpPr txBox="1"/>
          <p:nvPr/>
        </p:nvSpPr>
        <p:spPr>
          <a:xfrm>
            <a:off x="318804" y="7111689"/>
            <a:ext cx="145989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CONSTRUCT A TIBBLE</a:t>
            </a:r>
          </a:p>
        </p:txBody>
      </p:sp>
      <p:sp>
        <p:nvSpPr>
          <p:cNvPr id="184" name="Line"/>
          <p:cNvSpPr/>
          <p:nvPr/>
        </p:nvSpPr>
        <p:spPr>
          <a:xfrm>
            <a:off x="327784" y="7064609"/>
            <a:ext cx="3195353" cy="1"/>
          </a:xfrm>
          <a:prstGeom prst="line">
            <a:avLst/>
          </a:prstGeom>
          <a:ln w="12700">
            <a:solidFill>
              <a:srgbClr val="4C4C4C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5" name="as_tibble(x, …) Convert a data frame to a tibble.…"/>
          <p:cNvSpPr txBox="1"/>
          <p:nvPr/>
        </p:nvSpPr>
        <p:spPr>
          <a:xfrm>
            <a:off x="316264" y="8904054"/>
            <a:ext cx="3316073" cy="961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as_tibble(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…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Convert a data frame to a tibble.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enframe(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x, name = "name", value = "value"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Convert a named vector to a tibble. Also </a:t>
            </a:r>
            <a:r>
              <a:t>deframe()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is_tibble(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x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Test whether x is a tibble.</a:t>
            </a:r>
          </a:p>
        </p:txBody>
      </p:sp>
      <p:sp>
        <p:nvSpPr>
          <p:cNvPr id="186" name="AN ENHANCED DATA FRAME"/>
          <p:cNvSpPr txBox="1"/>
          <p:nvPr/>
        </p:nvSpPr>
        <p:spPr>
          <a:xfrm>
            <a:off x="305841" y="4867200"/>
            <a:ext cx="183449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AN ENHANCED DATA FRAME</a:t>
            </a:r>
          </a:p>
        </p:txBody>
      </p:sp>
      <p:sp>
        <p:nvSpPr>
          <p:cNvPr id="187" name="options(tibble.print_max = n, tibble.print_min = m,  tibble.width = Inf) Control default display settings.…"/>
          <p:cNvSpPr txBox="1"/>
          <p:nvPr/>
        </p:nvSpPr>
        <p:spPr>
          <a:xfrm>
            <a:off x="310075" y="6351597"/>
            <a:ext cx="332845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options(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tibble.print_max = n, tibble.print_min = m,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tibble.width = Inf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Control default display settings.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View()</a:t>
            </a:r>
            <a:r>
              <a:t> or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glimpse()</a:t>
            </a:r>
            <a:r>
              <a:t> View the entire data set.</a:t>
            </a:r>
          </a:p>
        </p:txBody>
      </p:sp>
      <p:sp>
        <p:nvSpPr>
          <p:cNvPr id="188" name="Line"/>
          <p:cNvSpPr/>
          <p:nvPr/>
        </p:nvSpPr>
        <p:spPr>
          <a:xfrm>
            <a:off x="309944" y="4422368"/>
            <a:ext cx="3218334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189" name="tibble(…) Construct by columns. tibble(x = 1:3, y = c(&quot;a&quot;, &quot;b&quot;, &quot;c&quot;))…"/>
          <p:cNvSpPr txBox="1"/>
          <p:nvPr/>
        </p:nvSpPr>
        <p:spPr>
          <a:xfrm>
            <a:off x="316264" y="7371503"/>
            <a:ext cx="2607696" cy="1531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tibble(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Construct by columns.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tibble(x = 1:3, y = c("a", "b", "c"))</a:t>
            </a:r>
            <a:endParaRPr i="1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tribble(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Construct by rows.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tribble(~x,   ~y,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1, "a",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2, "b",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3, "c")</a:t>
            </a:r>
          </a:p>
        </p:txBody>
      </p:sp>
      <p:sp>
        <p:nvSpPr>
          <p:cNvPr id="190" name="Reshape Data"/>
          <p:cNvSpPr txBox="1"/>
          <p:nvPr/>
        </p:nvSpPr>
        <p:spPr>
          <a:xfrm>
            <a:off x="3776587" y="1278473"/>
            <a:ext cx="18221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Reshape Data</a:t>
            </a:r>
          </a:p>
        </p:txBody>
      </p:sp>
      <p:sp>
        <p:nvSpPr>
          <p:cNvPr id="191" name="- Pivot data to reorganize values into a new layout."/>
          <p:cNvSpPr txBox="1"/>
          <p:nvPr/>
        </p:nvSpPr>
        <p:spPr>
          <a:xfrm>
            <a:off x="5689512" y="1445755"/>
            <a:ext cx="3824571" cy="248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- Pivot data to reorganize values into a new layout.</a:t>
            </a:r>
          </a:p>
        </p:txBody>
      </p:sp>
      <p:sp>
        <p:nvSpPr>
          <p:cNvPr id="192" name="Handle Missing Values"/>
          <p:cNvSpPr txBox="1"/>
          <p:nvPr/>
        </p:nvSpPr>
        <p:spPr>
          <a:xfrm>
            <a:off x="10486784" y="5972049"/>
            <a:ext cx="294259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 dirty="0"/>
              <a:t>Handle Missing Values</a:t>
            </a:r>
          </a:p>
        </p:txBody>
      </p:sp>
      <p:sp>
        <p:nvSpPr>
          <p:cNvPr id="193" name="Line"/>
          <p:cNvSpPr/>
          <p:nvPr/>
        </p:nvSpPr>
        <p:spPr>
          <a:xfrm>
            <a:off x="10505384" y="5943600"/>
            <a:ext cx="3130445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198" name="Group"/>
          <p:cNvGrpSpPr/>
          <p:nvPr/>
        </p:nvGrpSpPr>
        <p:grpSpPr>
          <a:xfrm>
            <a:off x="10519977" y="6634686"/>
            <a:ext cx="1198318" cy="924839"/>
            <a:chOff x="25400" y="0"/>
            <a:chExt cx="1198317" cy="924837"/>
          </a:xfrm>
        </p:grpSpPr>
        <p:graphicFrame>
          <p:nvGraphicFramePr>
            <p:cNvPr id="194" name="Table"/>
            <p:cNvGraphicFramePr/>
            <p:nvPr/>
          </p:nvGraphicFramePr>
          <p:xfrm>
            <a:off x="25400" y="239038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195" name="Table"/>
            <p:cNvGraphicFramePr/>
            <p:nvPr/>
          </p:nvGraphicFramePr>
          <p:xfrm>
            <a:off x="801485" y="239038"/>
            <a:ext cx="422232" cy="342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96" name="Line"/>
            <p:cNvSpPr/>
            <p:nvPr/>
          </p:nvSpPr>
          <p:spPr>
            <a:xfrm flipV="1">
              <a:off x="510307" y="460292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7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10519977" y="7612519"/>
            <a:ext cx="1173128" cy="922313"/>
            <a:chOff x="25400" y="0"/>
            <a:chExt cx="1173127" cy="922311"/>
          </a:xfrm>
        </p:grpSpPr>
        <p:graphicFrame>
          <p:nvGraphicFramePr>
            <p:cNvPr id="199" name="Table"/>
            <p:cNvGraphicFramePr/>
            <p:nvPr/>
          </p:nvGraphicFramePr>
          <p:xfrm>
            <a:off x="25400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200" name="Table"/>
            <p:cNvGraphicFramePr/>
            <p:nvPr/>
          </p:nvGraphicFramePr>
          <p:xfrm>
            <a:off x="776295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3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3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01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02" name="Line"/>
            <p:cNvSpPr/>
            <p:nvPr/>
          </p:nvSpPr>
          <p:spPr>
            <a:xfrm flipV="1">
              <a:off x="506318" y="457765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8" name="Group"/>
          <p:cNvGrpSpPr/>
          <p:nvPr/>
        </p:nvGrpSpPr>
        <p:grpSpPr>
          <a:xfrm>
            <a:off x="10519977" y="8784550"/>
            <a:ext cx="1172554" cy="922313"/>
            <a:chOff x="25400" y="0"/>
            <a:chExt cx="1172553" cy="922311"/>
          </a:xfrm>
        </p:grpSpPr>
        <p:graphicFrame>
          <p:nvGraphicFramePr>
            <p:cNvPr id="204" name="Table"/>
            <p:cNvGraphicFramePr/>
            <p:nvPr/>
          </p:nvGraphicFramePr>
          <p:xfrm>
            <a:off x="25400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olidFill>
                              <a:srgbClr val="A6AAA9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aphicFrame>
          <p:nvGraphicFramePr>
            <p:cNvPr id="205" name="Table"/>
            <p:cNvGraphicFramePr/>
            <p:nvPr/>
          </p:nvGraphicFramePr>
          <p:xfrm>
            <a:off x="775721" y="236512"/>
            <a:ext cx="422232" cy="685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1111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1111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7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x2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C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D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F2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sp>
          <p:nvSpPr>
            <p:cNvPr id="206" name="x"/>
            <p:cNvSpPr txBox="1"/>
            <p:nvPr/>
          </p:nvSpPr>
          <p:spPr>
            <a:xfrm>
              <a:off x="147275" y="0"/>
              <a:ext cx="178483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x</a:t>
              </a:r>
            </a:p>
          </p:txBody>
        </p:sp>
        <p:sp>
          <p:nvSpPr>
            <p:cNvPr id="207" name="Line"/>
            <p:cNvSpPr/>
            <p:nvPr/>
          </p:nvSpPr>
          <p:spPr>
            <a:xfrm flipV="1">
              <a:off x="497564" y="464116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09" name="drop_na(data, …) Drop rows containing NA’s in … columns. drop_na(x, x2)…"/>
          <p:cNvSpPr txBox="1"/>
          <p:nvPr/>
        </p:nvSpPr>
        <p:spPr>
          <a:xfrm>
            <a:off x="11897841" y="6833864"/>
            <a:ext cx="1772729" cy="3021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t>drop_na(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Drop rows containing NA’s in … columns.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drop_na(x, x2)</a:t>
            </a:r>
            <a:endParaRPr i="1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t>fill(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.direction = "down"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Fill in NA’s in … columns using the next or previous value.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fill(x, x2)</a:t>
            </a:r>
            <a:endParaRPr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1700"/>
              </a:spcBef>
              <a:defRPr>
                <a:solidFill>
                  <a:srgbClr val="000000"/>
                </a:solidFill>
              </a:defRPr>
            </a:pPr>
            <a:r>
              <a:t>replace_na(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replace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Specify a value to replace NA in selected columns.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replace_na(x, list(x2 = 2))</a:t>
            </a:r>
          </a:p>
        </p:txBody>
      </p:sp>
      <p:sp>
        <p:nvSpPr>
          <p:cNvPr id="210" name="Expand  Tables"/>
          <p:cNvSpPr txBox="1"/>
          <p:nvPr/>
        </p:nvSpPr>
        <p:spPr>
          <a:xfrm>
            <a:off x="10499484" y="1278473"/>
            <a:ext cx="1056959" cy="731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Expand </a:t>
            </a:r>
            <a:br/>
            <a:r>
              <a:t>Tables</a:t>
            </a:r>
          </a:p>
        </p:txBody>
      </p:sp>
      <p:sp>
        <p:nvSpPr>
          <p:cNvPr id="211" name="Line"/>
          <p:cNvSpPr/>
          <p:nvPr/>
        </p:nvSpPr>
        <p:spPr>
          <a:xfrm>
            <a:off x="10505384" y="1257819"/>
            <a:ext cx="1620689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12" name="expand(data, …) Create a new tibble with all possible combinations of the values of the variables listed in …   Drop other variables.…"/>
          <p:cNvSpPr txBox="1"/>
          <p:nvPr/>
        </p:nvSpPr>
        <p:spPr>
          <a:xfrm>
            <a:off x="11893224" y="2833400"/>
            <a:ext cx="1790046" cy="296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</a:defRPr>
            </a:pPr>
            <a:r>
              <a:t>expand(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Create a new tibble with all possible combinations of the values of the variables listed in … 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Drop other variables.</a:t>
            </a: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expand(mtcars, cyl, gear, carb)</a:t>
            </a:r>
            <a:endParaRPr i="1">
              <a:solidFill>
                <a:schemeClr val="accent5"/>
              </a:solidFill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</a:defRPr>
            </a:pPr>
            <a:br/>
            <a:r>
              <a:t>complete(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fill = list()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Add missing possible combinations of values of variables listed in … Fill remaining variables with NA. </a:t>
            </a:r>
          </a:p>
          <a:p>
            <a:pPr defTabSz="572516">
              <a:spcBef>
                <a:spcPts val="0"/>
              </a:spcBef>
              <a:defRPr sz="1176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complete(mtcars, cyl, gear, carb)</a:t>
            </a:r>
          </a:p>
        </p:txBody>
      </p:sp>
      <p:graphicFrame>
        <p:nvGraphicFramePr>
          <p:cNvPr id="213" name="Table"/>
          <p:cNvGraphicFramePr/>
          <p:nvPr/>
        </p:nvGraphicFramePr>
        <p:xfrm>
          <a:off x="10512815" y="2866228"/>
          <a:ext cx="546099" cy="5562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8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
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4" name="Table"/>
          <p:cNvGraphicFramePr/>
          <p:nvPr/>
        </p:nvGraphicFramePr>
        <p:xfrm>
          <a:off x="11301811" y="2866228"/>
          <a:ext cx="346032" cy="5715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73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x"/>
          <p:cNvSpPr txBox="1"/>
          <p:nvPr/>
        </p:nvSpPr>
        <p:spPr>
          <a:xfrm>
            <a:off x="10685490" y="2629716"/>
            <a:ext cx="178484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x</a:t>
            </a:r>
          </a:p>
        </p:txBody>
      </p:sp>
      <p:sp>
        <p:nvSpPr>
          <p:cNvPr id="216" name="Line"/>
          <p:cNvSpPr/>
          <p:nvPr/>
        </p:nvSpPr>
        <p:spPr>
          <a:xfrm flipV="1">
            <a:off x="11082634" y="3087481"/>
            <a:ext cx="203105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3780575" y="5943600"/>
            <a:ext cx="6485051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18" name="pivot_longer(data, cols, names_to = &quot;name&quot;,  values_to = &quot;value&quot;, values_drop_na = FALSE)…"/>
          <p:cNvSpPr txBox="1"/>
          <p:nvPr/>
        </p:nvSpPr>
        <p:spPr>
          <a:xfrm>
            <a:off x="7132180" y="1951614"/>
            <a:ext cx="3139358" cy="1929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pivot_longer(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cols, names_to = "name",  values_to = "value", values_drop_na = FALSE</a:t>
            </a:r>
            <a:r>
              <a:t>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"Lengthen" data by collapsing several columns into two. Column names move to a new names_to column and values to a new values_to column.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pivot_longer(table4a, cols = 2:3, names_to ="year", </a:t>
            </a:r>
            <a:br/>
            <a:r>
              <a:t>    values_to = "cases")</a:t>
            </a:r>
          </a:p>
        </p:txBody>
      </p:sp>
      <p:sp>
        <p:nvSpPr>
          <p:cNvPr id="219" name="pivot_wider(data, names_from = &quot;name&quot;,  values_from = &quot;value&quot;)…"/>
          <p:cNvSpPr txBox="1"/>
          <p:nvPr/>
        </p:nvSpPr>
        <p:spPr>
          <a:xfrm>
            <a:off x="7132180" y="3912771"/>
            <a:ext cx="3145237" cy="1929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pivot_wider(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names_from = "name",  values_from = "value"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The inverse of pivot_longer(). "Widen" data by expanding two columns into several. One column provides the new column names, the other the values.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pivot_wider(table2, names_from = type, </a:t>
            </a:r>
            <a:br/>
            <a:r>
              <a:t>    values_from = count)</a:t>
            </a:r>
          </a:p>
        </p:txBody>
      </p:sp>
      <p:sp>
        <p:nvSpPr>
          <p:cNvPr id="220" name="- Use these functions to split or combine cells into individual, isolated values."/>
          <p:cNvSpPr txBox="1"/>
          <p:nvPr/>
        </p:nvSpPr>
        <p:spPr>
          <a:xfrm>
            <a:off x="5187464" y="6149164"/>
            <a:ext cx="508000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- Use these functions to split or combine cells into individual, isolated values.</a:t>
            </a:r>
          </a:p>
        </p:txBody>
      </p:sp>
      <p:sp>
        <p:nvSpPr>
          <p:cNvPr id="221" name="Split Cells"/>
          <p:cNvSpPr txBox="1"/>
          <p:nvPr/>
        </p:nvSpPr>
        <p:spPr>
          <a:xfrm>
            <a:off x="3776587" y="5972049"/>
            <a:ext cx="132207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E2754E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Split Cells</a:t>
            </a:r>
          </a:p>
        </p:txBody>
      </p:sp>
      <p:sp>
        <p:nvSpPr>
          <p:cNvPr id="222" name="unite(data, col, …, sep = &quot;_&quot;, remove = TRUE, na.rm = FALSE) Collapse cells across several columns into a single column.…"/>
          <p:cNvSpPr txBox="1"/>
          <p:nvPr/>
        </p:nvSpPr>
        <p:spPr>
          <a:xfrm>
            <a:off x="7119712" y="6578570"/>
            <a:ext cx="3142194" cy="363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unite(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…, sep = "_", remove = TRUE, na.rm = FALSE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Collapse cells across several columns into a single column.</a:t>
            </a:r>
            <a:endParaRPr i="1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unite(table5, century, year, col = "year", sep = "")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separate(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into, sep = "[^[:alnum:]]+", remove = TRUE, convert = FALSE, extra = "warn", fill = "warn", …) Separate each cell in a column into several columns. Also </a:t>
            </a:r>
            <a:r>
              <a:t>extract()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separate(table3, rate, sep = "/",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into = c("cases", "pop"))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endParaRPr>
              <a:latin typeface="Source Sans Pro ExtraLight"/>
              <a:ea typeface="Source Sans Pro ExtraLight"/>
              <a:cs typeface="Source Sans Pro ExtraLight"/>
              <a:sym typeface="Source Sans Pro ExtraLight"/>
            </a:endParaRP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t>separate_rows(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…, sep = "[^[:alnum:].]+", convert = FALSE) Separate each cell in a column into several rows.</a:t>
            </a:r>
          </a:p>
          <a:p>
            <a:pPr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separate_rows(table3, rate, sep = "/")</a:t>
            </a:r>
          </a:p>
        </p:txBody>
      </p:sp>
      <p:graphicFrame>
        <p:nvGraphicFramePr>
          <p:cNvPr id="223" name="Table"/>
          <p:cNvGraphicFramePr/>
          <p:nvPr/>
        </p:nvGraphicFramePr>
        <p:xfrm>
          <a:off x="11301811" y="4394496"/>
          <a:ext cx="533400" cy="5715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olidFill>
                            <a:srgbClr val="A6AAA9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NA</a:t>
                      </a:r>
                    </a:p>
                  </a:txBody>
                  <a:tcPr marL="0" marR="0" marT="0" marB="0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4" name="x"/>
          <p:cNvSpPr txBox="1"/>
          <p:nvPr/>
        </p:nvSpPr>
        <p:spPr>
          <a:xfrm>
            <a:off x="10685490" y="4157983"/>
            <a:ext cx="178484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x</a:t>
            </a:r>
          </a:p>
        </p:txBody>
      </p:sp>
      <p:sp>
        <p:nvSpPr>
          <p:cNvPr id="225" name="Line"/>
          <p:cNvSpPr/>
          <p:nvPr/>
        </p:nvSpPr>
        <p:spPr>
          <a:xfrm>
            <a:off x="11082634" y="4615749"/>
            <a:ext cx="203105" cy="1"/>
          </a:xfrm>
          <a:prstGeom prst="line">
            <a:avLst/>
          </a:prstGeom>
          <a:ln w="25400">
            <a:solidFill>
              <a:srgbClr val="53585F"/>
            </a:solidFill>
            <a:miter lim="400000"/>
            <a:tailEnd type="stealth"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6" name="Create new combinations of variables or identify implicit missing values (combinations of variables not present in the data)."/>
          <p:cNvSpPr txBox="1"/>
          <p:nvPr/>
        </p:nvSpPr>
        <p:spPr>
          <a:xfrm>
            <a:off x="10524884" y="2020501"/>
            <a:ext cx="3079645" cy="61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Create new combinations of variables or identify implicit missing values (combinations of variables not present in the data).</a:t>
            </a:r>
          </a:p>
        </p:txBody>
      </p:sp>
      <p:sp>
        <p:nvSpPr>
          <p:cNvPr id="227" name="Drop or replace explicit missing values (NA)."/>
          <p:cNvSpPr txBox="1"/>
          <p:nvPr/>
        </p:nvSpPr>
        <p:spPr>
          <a:xfrm>
            <a:off x="10512184" y="6366332"/>
            <a:ext cx="3079645" cy="366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Drop or replace explicit missing values (NA).</a:t>
            </a:r>
          </a:p>
        </p:txBody>
      </p:sp>
      <p:sp>
        <p:nvSpPr>
          <p:cNvPr id="228" name="Line"/>
          <p:cNvSpPr/>
          <p:nvPr/>
        </p:nvSpPr>
        <p:spPr>
          <a:xfrm>
            <a:off x="3780575" y="1257819"/>
            <a:ext cx="6485051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pSp>
        <p:nvGrpSpPr>
          <p:cNvPr id="233" name="Group"/>
          <p:cNvGrpSpPr/>
          <p:nvPr/>
        </p:nvGrpSpPr>
        <p:grpSpPr>
          <a:xfrm>
            <a:off x="3929816" y="1877688"/>
            <a:ext cx="2648092" cy="1270002"/>
            <a:chOff x="0" y="137120"/>
            <a:chExt cx="2648091" cy="1270001"/>
          </a:xfrm>
        </p:grpSpPr>
        <p:sp>
          <p:nvSpPr>
            <p:cNvPr id="229" name="table4a"/>
            <p:cNvSpPr/>
            <p:nvPr/>
          </p:nvSpPr>
          <p:spPr>
            <a:xfrm>
              <a:off x="570458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table4a</a:t>
              </a:r>
            </a:p>
          </p:txBody>
        </p:sp>
        <p:graphicFrame>
          <p:nvGraphicFramePr>
            <p:cNvPr id="230" name="Table"/>
            <p:cNvGraphicFramePr/>
            <p:nvPr/>
          </p:nvGraphicFramePr>
          <p:xfrm>
            <a:off x="0" y="227094"/>
            <a:ext cx="1090116" cy="5588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3874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20702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3067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31" name="Line"/>
            <p:cNvSpPr/>
            <p:nvPr/>
          </p:nvSpPr>
          <p:spPr>
            <a:xfrm flipV="1">
              <a:off x="1233003" y="506224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aphicFrame>
          <p:nvGraphicFramePr>
            <p:cNvPr id="232" name="Table"/>
            <p:cNvGraphicFramePr/>
            <p:nvPr/>
          </p:nvGraphicFramePr>
          <p:xfrm>
            <a:off x="1547736" y="227094"/>
            <a:ext cx="1100355" cy="977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3900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162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497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0D18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</p:grpSp>
      <p:grpSp>
        <p:nvGrpSpPr>
          <p:cNvPr id="238" name="Group"/>
          <p:cNvGrpSpPr/>
          <p:nvPr/>
        </p:nvGrpSpPr>
        <p:grpSpPr>
          <a:xfrm>
            <a:off x="4524154" y="3828360"/>
            <a:ext cx="2414077" cy="1270002"/>
            <a:chOff x="745131" y="137120"/>
            <a:chExt cx="2414076" cy="1270001"/>
          </a:xfrm>
        </p:grpSpPr>
        <p:graphicFrame>
          <p:nvGraphicFramePr>
            <p:cNvPr id="234" name="Table"/>
            <p:cNvGraphicFramePr/>
            <p:nvPr/>
          </p:nvGraphicFramePr>
          <p:xfrm>
            <a:off x="1703252" y="227094"/>
            <a:ext cx="1455955" cy="1003295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4222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48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83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40628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 dirty="0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43328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213K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1T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</a:tbl>
            </a:graphicData>
          </a:graphic>
        </p:graphicFrame>
        <p:sp>
          <p:nvSpPr>
            <p:cNvPr id="235" name="table2"/>
            <p:cNvSpPr/>
            <p:nvPr/>
          </p:nvSpPr>
          <p:spPr>
            <a:xfrm>
              <a:off x="745131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table2</a:t>
              </a:r>
            </a:p>
          </p:txBody>
        </p:sp>
        <p:sp>
          <p:nvSpPr>
            <p:cNvPr id="236" name="Line"/>
            <p:cNvSpPr/>
            <p:nvPr/>
          </p:nvSpPr>
          <p:spPr>
            <a:xfrm flipV="1">
              <a:off x="1522502" y="531894"/>
              <a:ext cx="1650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3834283" y="7764302"/>
            <a:ext cx="3027829" cy="723900"/>
            <a:chOff x="25400" y="25400"/>
            <a:chExt cx="3027827" cy="723900"/>
          </a:xfrm>
        </p:grpSpPr>
        <p:grpSp>
          <p:nvGrpSpPr>
            <p:cNvPr id="243" name="Group"/>
            <p:cNvGrpSpPr/>
            <p:nvPr/>
          </p:nvGrpSpPr>
          <p:grpSpPr>
            <a:xfrm>
              <a:off x="25400" y="25400"/>
              <a:ext cx="1317207" cy="723900"/>
              <a:chOff x="25400" y="25400"/>
              <a:chExt cx="1317206" cy="723900"/>
            </a:xfrm>
          </p:grpSpPr>
          <p:sp>
            <p:nvSpPr>
              <p:cNvPr id="239" name="Rectangle"/>
              <p:cNvSpPr/>
              <p:nvPr/>
            </p:nvSpPr>
            <p:spPr>
              <a:xfrm>
                <a:off x="871521" y="116199"/>
                <a:ext cx="295513" cy="625821"/>
              </a:xfrm>
              <a:prstGeom prst="rect">
                <a:avLst/>
              </a:prstGeom>
              <a:solidFill>
                <a:srgbClr val="D0D1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40" name="Rectangle"/>
              <p:cNvSpPr/>
              <p:nvPr/>
            </p:nvSpPr>
            <p:spPr>
              <a:xfrm>
                <a:off x="1046146" y="116199"/>
                <a:ext cx="295513" cy="625821"/>
              </a:xfrm>
              <a:prstGeom prst="rect">
                <a:avLst/>
              </a:prstGeom>
              <a:solidFill>
                <a:srgbClr val="B2D2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41" name="Rectangle"/>
              <p:cNvSpPr/>
              <p:nvPr/>
            </p:nvSpPr>
            <p:spPr>
              <a:xfrm>
                <a:off x="658300" y="116199"/>
                <a:ext cx="358734" cy="625821"/>
              </a:xfrm>
              <a:prstGeom prst="rect">
                <a:avLst/>
              </a:prstGeom>
              <a:solidFill>
                <a:srgbClr val="FAE1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graphicFrame>
            <p:nvGraphicFramePr>
              <p:cNvPr id="242" name="Table"/>
              <p:cNvGraphicFramePr/>
              <p:nvPr/>
            </p:nvGraphicFramePr>
            <p:xfrm>
              <a:off x="25400" y="25400"/>
              <a:ext cx="1317206" cy="723900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440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rate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0">
                              <a:solidFill>
                                <a:srgbClr val="000000"/>
                              </a:solidFill>
                            </a:rPr>
                            <a:t>0.7K/</a:t>
                          </a:r>
                          <a:r>
                            <a:t>19M</a:t>
                          </a:r>
                          <a:r>
                            <a:rPr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BE196"/>
                              </a:solidFill>
                            </a:rPr>
                            <a:t>0.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2K/</a:t>
                          </a:r>
                          <a:r>
                            <a:rPr b="1"/>
                            <a:t>20M</a:t>
                          </a:r>
                          <a:r>
                            <a:rPr b="1"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7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37K/</a:t>
                          </a:r>
                          <a:r>
                            <a:rPr b="1"/>
                            <a:t>172M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6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80K/</a:t>
                          </a:r>
                          <a:r>
                            <a:rPr b="1"/>
                            <a:t>174M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244" name="Table"/>
            <p:cNvGraphicFramePr/>
            <p:nvPr/>
          </p:nvGraphicFramePr>
          <p:xfrm>
            <a:off x="1617133" y="25400"/>
            <a:ext cx="1436094" cy="7239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4359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868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6632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175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cases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pop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6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45" name="Line"/>
            <p:cNvSpPr/>
            <p:nvPr/>
          </p:nvSpPr>
          <p:spPr>
            <a:xfrm flipV="1">
              <a:off x="1361658" y="425449"/>
              <a:ext cx="228506" cy="2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47" name="table3"/>
          <p:cNvSpPr txBox="1"/>
          <p:nvPr/>
        </p:nvSpPr>
        <p:spPr>
          <a:xfrm>
            <a:off x="4226568" y="7543349"/>
            <a:ext cx="454836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table3</a:t>
            </a:r>
          </a:p>
        </p:txBody>
      </p:sp>
      <p:grpSp>
        <p:nvGrpSpPr>
          <p:cNvPr id="252" name="Group"/>
          <p:cNvGrpSpPr/>
          <p:nvPr/>
        </p:nvGrpSpPr>
        <p:grpSpPr>
          <a:xfrm>
            <a:off x="3910821" y="6524410"/>
            <a:ext cx="2268688" cy="1270002"/>
            <a:chOff x="0" y="137120"/>
            <a:chExt cx="2268686" cy="1270001"/>
          </a:xfrm>
        </p:grpSpPr>
        <p:graphicFrame>
          <p:nvGraphicFramePr>
            <p:cNvPr id="248" name="Table"/>
            <p:cNvGraphicFramePr/>
            <p:nvPr/>
          </p:nvGraphicFramePr>
          <p:xfrm>
            <a:off x="0" y="198900"/>
            <a:ext cx="1206447" cy="723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5810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443544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048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century</a:t>
                        </a:r>
                      </a:p>
                    </a:txBody>
                    <a:tcPr marL="0" marR="0" marT="0" marB="0" anchor="ctr" horzOverflow="overflow">
                      <a:solidFill>
                        <a:srgbClr val="F2B16E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4D7547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solidFill>
                        <a:srgbClr val="B1D28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graphicFrame>
          <p:nvGraphicFramePr>
            <p:cNvPr id="249" name="Table"/>
            <p:cNvGraphicFramePr/>
            <p:nvPr>
              <p:extLst>
                <p:ext uri="{D42A27DB-BD31-4B8C-83A1-F6EECF244321}">
                  <p14:modId xmlns:p14="http://schemas.microsoft.com/office/powerpoint/2010/main" val="2698369351"/>
                </p:ext>
              </p:extLst>
            </p:nvPr>
          </p:nvGraphicFramePr>
          <p:xfrm>
            <a:off x="1489457" y="198715"/>
            <a:ext cx="779229" cy="7238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617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175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19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20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t>19</a:t>
                        </a:r>
                        <a:r>
                          <a:rPr b="1">
                            <a:solidFill>
                              <a:srgbClr val="FFFFFF"/>
                            </a:solidFill>
                          </a:rPr>
                          <a:t>99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4478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8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 dirty="0"/>
                          <a:t>20</a:t>
                        </a:r>
                        <a:r>
                          <a:rPr b="1" dirty="0">
                            <a:solidFill>
                              <a:srgbClr val="FFFFFF"/>
                            </a:solidFill>
                          </a:rPr>
                          <a:t>00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50" name="Line"/>
            <p:cNvSpPr/>
            <p:nvPr/>
          </p:nvSpPr>
          <p:spPr>
            <a:xfrm flipV="1">
              <a:off x="1249576" y="624350"/>
              <a:ext cx="228505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1" name="table5"/>
            <p:cNvSpPr/>
            <p:nvPr/>
          </p:nvSpPr>
          <p:spPr>
            <a:xfrm>
              <a:off x="628624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A6AAA9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table5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3817166" y="8882003"/>
            <a:ext cx="2771945" cy="1206495"/>
            <a:chOff x="25400" y="25400"/>
            <a:chExt cx="2771944" cy="1206493"/>
          </a:xfrm>
        </p:grpSpPr>
        <p:grpSp>
          <p:nvGrpSpPr>
            <p:cNvPr id="257" name="Group"/>
            <p:cNvGrpSpPr/>
            <p:nvPr/>
          </p:nvGrpSpPr>
          <p:grpSpPr>
            <a:xfrm>
              <a:off x="25400" y="291870"/>
              <a:ext cx="1317208" cy="723899"/>
              <a:chOff x="25400" y="25400"/>
              <a:chExt cx="1317207" cy="723899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871521" y="116199"/>
                <a:ext cx="295513" cy="625821"/>
              </a:xfrm>
              <a:prstGeom prst="rect">
                <a:avLst/>
              </a:prstGeom>
              <a:solidFill>
                <a:srgbClr val="D0D1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4" name="Rectangle"/>
              <p:cNvSpPr/>
              <p:nvPr/>
            </p:nvSpPr>
            <p:spPr>
              <a:xfrm>
                <a:off x="1046146" y="116199"/>
                <a:ext cx="295513" cy="625821"/>
              </a:xfrm>
              <a:prstGeom prst="rect">
                <a:avLst/>
              </a:prstGeom>
              <a:solidFill>
                <a:srgbClr val="B2D2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sp>
            <p:nvSpPr>
              <p:cNvPr id="255" name="Rectangle"/>
              <p:cNvSpPr/>
              <p:nvPr/>
            </p:nvSpPr>
            <p:spPr>
              <a:xfrm>
                <a:off x="658300" y="116199"/>
                <a:ext cx="358734" cy="625821"/>
              </a:xfrm>
              <a:prstGeom prst="rect">
                <a:avLst/>
              </a:prstGeom>
              <a:solidFill>
                <a:srgbClr val="FAE1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60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endParaRPr/>
              </a:p>
            </p:txBody>
          </p:sp>
          <p:graphicFrame>
            <p:nvGraphicFramePr>
              <p:cNvPr id="256" name="Table"/>
              <p:cNvGraphicFramePr/>
              <p:nvPr/>
            </p:nvGraphicFramePr>
            <p:xfrm>
              <a:off x="25400" y="25400"/>
              <a:ext cx="1317207" cy="723899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440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9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15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country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year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rate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 b="1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0">
                              <a:solidFill>
                                <a:srgbClr val="000000"/>
                              </a:solidFill>
                            </a:rPr>
                            <a:t>0.7K/</a:t>
                          </a:r>
                          <a:r>
                            <a:t>19M</a:t>
                          </a:r>
                          <a:r>
                            <a:rPr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A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BE196"/>
                              </a:solidFill>
                            </a:rPr>
                            <a:t>0.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2K/</a:t>
                          </a:r>
                          <a:r>
                            <a:rPr b="1"/>
                            <a:t>20M</a:t>
                          </a:r>
                          <a:r>
                            <a:rPr b="1">
                              <a:solidFill>
                                <a:srgbClr val="B2D283"/>
                              </a:solidFill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1999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7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37K/</a:t>
                          </a:r>
                          <a:r>
                            <a:rPr b="1"/>
                            <a:t>172M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4478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B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/>
                          </a:pPr>
                          <a:r>
                            <a:rPr sz="800">
                              <a:latin typeface="Helvetica"/>
                              <a:ea typeface="Helvetica"/>
                              <a:cs typeface="Helvetica"/>
                              <a:sym typeface="Helvetica"/>
                            </a:rPr>
                            <a:t>2000</a:t>
                          </a:r>
                        </a:p>
                      </a:txBody>
                      <a:tcPr marL="0" marR="0" marT="0" marB="0" anchor="ctr" horzOverflow="overflow"/>
                    </a:tc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800">
                              <a:solidFill>
                                <a:srgbClr val="FFFFFF"/>
                              </a:solidFill>
                              <a:latin typeface="Helvetica"/>
                              <a:ea typeface="Helvetica"/>
                              <a:cs typeface="Helvetica"/>
                              <a:sym typeface="Helvetica"/>
                            </a:defRPr>
                          </a:pPr>
                          <a:r>
                            <a:rPr b="1">
                              <a:solidFill>
                                <a:srgbClr val="FAE196"/>
                              </a:solidFill>
                            </a:rPr>
                            <a:t>.</a:t>
                          </a: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80K/</a:t>
                          </a:r>
                          <a:r>
                            <a:rPr b="1"/>
                            <a:t>174M</a:t>
                          </a:r>
                        </a:p>
                      </a:txBody>
                      <a:tcPr marL="0" marR="0" marT="0" marB="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258" name="Table"/>
            <p:cNvGraphicFramePr/>
            <p:nvPr/>
          </p:nvGraphicFramePr>
          <p:xfrm>
            <a:off x="1638980" y="25400"/>
            <a:ext cx="1158364" cy="1206493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5621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8453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3937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country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year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rate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0.7K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37K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1999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172M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80K</a:t>
                        </a:r>
                      </a:p>
                    </a:txBody>
                    <a:tcPr marL="0" marR="0" marT="0" marB="0" anchor="ctr" horzOverflow="overflow">
                      <a:solidFill>
                        <a:srgbClr val="FAE19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3405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2000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b="1">
                            <a:solidFill>
                              <a:srgbClr val="FFFFFF"/>
                            </a:solidFill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174M</a:t>
                        </a:r>
                      </a:p>
                    </a:txBody>
                    <a:tcPr marL="0" marR="0" marT="0" marB="0" anchor="ctr" horzOverflow="overflow">
                      <a:solidFill>
                        <a:srgbClr val="AFD082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</a:tbl>
            </a:graphicData>
          </a:graphic>
        </p:graphicFrame>
        <p:sp>
          <p:nvSpPr>
            <p:cNvPr id="259" name="Line"/>
            <p:cNvSpPr/>
            <p:nvPr/>
          </p:nvSpPr>
          <p:spPr>
            <a:xfrm flipV="1">
              <a:off x="1357336" y="668145"/>
              <a:ext cx="228506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61" name="table3"/>
          <p:cNvSpPr txBox="1"/>
          <p:nvPr/>
        </p:nvSpPr>
        <p:spPr>
          <a:xfrm>
            <a:off x="4185485" y="8935298"/>
            <a:ext cx="454835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algn="ctr">
              <a:spcBef>
                <a:spcPts val="0"/>
              </a:spcBef>
              <a:defRPr sz="1000">
                <a:solidFill>
                  <a:srgbClr val="A6AAA9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lvl1pPr>
          </a:lstStyle>
          <a:p>
            <a:r>
              <a:t>table3</a:t>
            </a:r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68200" y="190500"/>
            <a:ext cx="1384300" cy="159919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3" name="Table"/>
          <p:cNvGraphicFramePr/>
          <p:nvPr/>
        </p:nvGraphicFramePr>
        <p:xfrm>
          <a:off x="10514111" y="4394963"/>
          <a:ext cx="546099" cy="55626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82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x1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x2</a:t>
                      </a:r>
                    </a:p>
                  </a:txBody>
                  <a:tcPr marL="0" marR="0" marT="0" marB="0" anchor="ctr" horzOverflow="overflow">
                    <a:solidFill>
                      <a:srgbClr val="FEAE6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700" b="1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x3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
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solidFill>
                      <a:srgbClr val="FFE08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4" name="Table 263">
            <a:extLst>
              <a:ext uri="{FF2B5EF4-FFF2-40B4-BE49-F238E27FC236}">
                <a16:creationId xmlns:a16="http://schemas.microsoft.com/office/drawing/2014/main" id="{934F76F9-F9EA-C04D-BB95-36A234B4F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144767"/>
              </p:ext>
            </p:extLst>
          </p:nvPr>
        </p:nvGraphicFramePr>
        <p:xfrm>
          <a:off x="3834285" y="3914814"/>
          <a:ext cx="1455956" cy="1863264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442228">
                  <a:extLst>
                    <a:ext uri="{9D8B030D-6E8A-4147-A177-3AD203B41FA5}">
                      <a16:colId xmlns:a16="http://schemas.microsoft.com/office/drawing/2014/main" val="10363801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971831873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4090902873"/>
                    </a:ext>
                  </a:extLst>
                </a:gridCol>
                <a:gridCol w="340628">
                  <a:extLst>
                    <a:ext uri="{9D8B030D-6E8A-4147-A177-3AD203B41FA5}">
                      <a16:colId xmlns:a16="http://schemas.microsoft.com/office/drawing/2014/main" val="2663565377"/>
                    </a:ext>
                  </a:extLst>
                </a:gridCol>
              </a:tblGrid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year</a:t>
                      </a: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type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count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1377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0.7K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1735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37903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71407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8538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37K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616329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172M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03019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80K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2103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174M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681568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212K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811795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1999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1T</a:t>
                      </a: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423802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cases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B2D2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213K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AE1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94007"/>
                  </a:ext>
                </a:extLst>
              </a:tr>
              <a:tr h="143328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2000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pop</a:t>
                      </a: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4D76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800" dirty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1T</a:t>
                      </a:r>
                    </a:p>
                  </a:txBody>
                  <a:tcPr marL="0" marR="0" marT="0" marB="0" anchor="ctr" horzOverflow="overflow">
                    <a:solidFill>
                      <a:srgbClr val="F2B1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77275"/>
                  </a:ext>
                </a:extLst>
              </a:tr>
            </a:tbl>
          </a:graphicData>
        </a:graphic>
      </p:graphicFrame>
      <p:graphicFrame>
        <p:nvGraphicFramePr>
          <p:cNvPr id="270" name="Table">
            <a:extLst>
              <a:ext uri="{FF2B5EF4-FFF2-40B4-BE49-F238E27FC236}">
                <a16:creationId xmlns:a16="http://schemas.microsoft.com/office/drawing/2014/main" id="{E2C98E43-C4D8-9446-A43E-200044E37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059826"/>
              </p:ext>
            </p:extLst>
          </p:nvPr>
        </p:nvGraphicFramePr>
        <p:xfrm>
          <a:off x="823258" y="1971229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1" name="Table">
            <a:extLst>
              <a:ext uri="{FF2B5EF4-FFF2-40B4-BE49-F238E27FC236}">
                <a16:creationId xmlns:a16="http://schemas.microsoft.com/office/drawing/2014/main" id="{6601C811-33A0-2A49-B919-13234BAFD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501342"/>
              </p:ext>
            </p:extLst>
          </p:nvPr>
        </p:nvGraphicFramePr>
        <p:xfrm>
          <a:off x="2484079" y="1998962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2" name="Line">
            <a:extLst>
              <a:ext uri="{FF2B5EF4-FFF2-40B4-BE49-F238E27FC236}">
                <a16:creationId xmlns:a16="http://schemas.microsoft.com/office/drawing/2014/main" id="{75D7CB23-E1B3-F64E-BE30-F9E983719EFC}"/>
              </a:ext>
            </a:extLst>
          </p:cNvPr>
          <p:cNvSpPr/>
          <p:nvPr/>
        </p:nvSpPr>
        <p:spPr>
          <a:xfrm>
            <a:off x="2483770" y="2210721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3" name="Line">
            <a:extLst>
              <a:ext uri="{FF2B5EF4-FFF2-40B4-BE49-F238E27FC236}">
                <a16:creationId xmlns:a16="http://schemas.microsoft.com/office/drawing/2014/main" id="{F44F39C6-E90E-324F-843C-9C002116833B}"/>
              </a:ext>
            </a:extLst>
          </p:cNvPr>
          <p:cNvSpPr/>
          <p:nvPr/>
        </p:nvSpPr>
        <p:spPr>
          <a:xfrm>
            <a:off x="2481790" y="2351245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4" name="Line">
            <a:extLst>
              <a:ext uri="{FF2B5EF4-FFF2-40B4-BE49-F238E27FC236}">
                <a16:creationId xmlns:a16="http://schemas.microsoft.com/office/drawing/2014/main" id="{FACCC399-D308-2442-BDEF-1E68F9478299}"/>
              </a:ext>
            </a:extLst>
          </p:cNvPr>
          <p:cNvSpPr/>
          <p:nvPr/>
        </p:nvSpPr>
        <p:spPr>
          <a:xfrm>
            <a:off x="2487727" y="2481875"/>
            <a:ext cx="436626" cy="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5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275" name="Line">
            <a:extLst>
              <a:ext uri="{FF2B5EF4-FFF2-40B4-BE49-F238E27FC236}">
                <a16:creationId xmlns:a16="http://schemas.microsoft.com/office/drawing/2014/main" id="{09F10F37-12E0-EE4A-AE9D-B230BBC62B92}"/>
              </a:ext>
            </a:extLst>
          </p:cNvPr>
          <p:cNvSpPr/>
          <p:nvPr/>
        </p:nvSpPr>
        <p:spPr>
          <a:xfrm flipH="1" flipV="1">
            <a:off x="889336" y="2108191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6" name="Line">
            <a:extLst>
              <a:ext uri="{FF2B5EF4-FFF2-40B4-BE49-F238E27FC236}">
                <a16:creationId xmlns:a16="http://schemas.microsoft.com/office/drawing/2014/main" id="{4367B5B3-ED58-3B42-8410-B3C11BDD2FE9}"/>
              </a:ext>
            </a:extLst>
          </p:cNvPr>
          <p:cNvSpPr/>
          <p:nvPr/>
        </p:nvSpPr>
        <p:spPr>
          <a:xfrm flipH="1" flipV="1">
            <a:off x="1037425" y="2106765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Line">
            <a:extLst>
              <a:ext uri="{FF2B5EF4-FFF2-40B4-BE49-F238E27FC236}">
                <a16:creationId xmlns:a16="http://schemas.microsoft.com/office/drawing/2014/main" id="{310EADF4-B588-FC45-B3C3-802049C6A24A}"/>
              </a:ext>
            </a:extLst>
          </p:cNvPr>
          <p:cNvSpPr/>
          <p:nvPr/>
        </p:nvSpPr>
        <p:spPr>
          <a:xfrm flipH="1" flipV="1">
            <a:off x="1186558" y="2107563"/>
            <a:ext cx="1" cy="426643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  <a:headEnd type="stealth" w="med" len="med"/>
            <a:tailEnd type="stealth" w="med" len="med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457200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aphicFrame>
        <p:nvGraphicFramePr>
          <p:cNvPr id="279" name="Table">
            <a:extLst>
              <a:ext uri="{FF2B5EF4-FFF2-40B4-BE49-F238E27FC236}">
                <a16:creationId xmlns:a16="http://schemas.microsoft.com/office/drawing/2014/main" id="{7E36B67F-F407-E844-9D28-177663DEF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0646488"/>
              </p:ext>
            </p:extLst>
          </p:nvPr>
        </p:nvGraphicFramePr>
        <p:xfrm>
          <a:off x="885989" y="3293551"/>
          <a:ext cx="438741" cy="5588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146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21312505"/>
                    </a:ext>
                  </a:extLst>
                </a:gridCol>
                <a:gridCol w="146247">
                  <a:extLst>
                    <a:ext uri="{9D8B030D-6E8A-4147-A177-3AD203B41FA5}">
                      <a16:colId xmlns:a16="http://schemas.microsoft.com/office/drawing/2014/main" val="4063874396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</a:t>
                      </a:r>
                      <a:endParaRPr sz="800" b="1" dirty="0">
                        <a:solidFill>
                          <a:srgbClr val="FFFFFF"/>
                        </a:solidFill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FF4A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F7D38B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spcBef>
                          <a:spcPts val="0"/>
                        </a:spcBef>
                        <a:defRPr sz="1800"/>
                      </a:pPr>
                      <a:endParaRPr sz="800" dirty="0">
                        <a:latin typeface="Helvetica"/>
                        <a:ea typeface="Helvetica"/>
                        <a:cs typeface="Helvetica"/>
                        <a:sym typeface="Helvetica"/>
                      </a:endParaRPr>
                    </a:p>
                  </a:txBody>
                  <a:tcPr marL="0" marR="0" marT="0" marB="0" anchor="ctr" horzOverflow="overflow">
                    <a:solidFill>
                      <a:srgbClr val="EAA6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"/>
          <p:cNvGrpSpPr/>
          <p:nvPr/>
        </p:nvGrpSpPr>
        <p:grpSpPr>
          <a:xfrm>
            <a:off x="8406780" y="-1013162"/>
            <a:ext cx="6134600" cy="2980092"/>
            <a:chOff x="0" y="51032"/>
            <a:chExt cx="6134598" cy="2980090"/>
          </a:xfrm>
        </p:grpSpPr>
        <p:sp>
          <p:nvSpPr>
            <p:cNvPr id="265" name="Triangle"/>
            <p:cNvSpPr/>
            <p:nvPr/>
          </p:nvSpPr>
          <p:spPr>
            <a:xfrm rot="1800000">
              <a:off x="1177377" y="304285"/>
              <a:ext cx="1319509" cy="1143860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6" name="Circle"/>
            <p:cNvSpPr/>
            <p:nvPr/>
          </p:nvSpPr>
          <p:spPr>
            <a:xfrm flipH="1">
              <a:off x="1550782" y="838357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7" name="Circle"/>
            <p:cNvSpPr/>
            <p:nvPr/>
          </p:nvSpPr>
          <p:spPr>
            <a:xfrm flipH="1">
              <a:off x="0" y="819778"/>
              <a:ext cx="422089" cy="422090"/>
            </a:xfrm>
            <a:prstGeom prst="ellipse">
              <a:avLst/>
            </a:prstGeom>
            <a:solidFill>
              <a:srgbClr val="FFE08B">
                <a:alpha val="50000"/>
              </a:srgbClr>
            </a:solidFill>
            <a:ln w="12700" cap="flat">
              <a:solidFill>
                <a:srgbClr val="FFE08B">
                  <a:alpha val="50000"/>
                </a:srgbClr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8" name="Triangle"/>
            <p:cNvSpPr/>
            <p:nvPr/>
          </p:nvSpPr>
          <p:spPr>
            <a:xfrm rot="19800000">
              <a:off x="2896973" y="973389"/>
              <a:ext cx="1319509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69" name="Triangle"/>
            <p:cNvSpPr/>
            <p:nvPr/>
          </p:nvSpPr>
          <p:spPr>
            <a:xfrm rot="1800000">
              <a:off x="3470358" y="1634009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0" name="Circle"/>
            <p:cNvSpPr/>
            <p:nvPr/>
          </p:nvSpPr>
          <p:spPr>
            <a:xfrm flipH="1">
              <a:off x="3461020" y="150746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1" name="Circle"/>
            <p:cNvSpPr/>
            <p:nvPr/>
          </p:nvSpPr>
          <p:spPr>
            <a:xfrm flipH="1">
              <a:off x="3843763" y="2168082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2" name="Triangle"/>
            <p:cNvSpPr/>
            <p:nvPr/>
          </p:nvSpPr>
          <p:spPr>
            <a:xfrm rot="1800000">
              <a:off x="3470358" y="312963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3" name="Circle"/>
            <p:cNvSpPr/>
            <p:nvPr/>
          </p:nvSpPr>
          <p:spPr>
            <a:xfrm flipH="1">
              <a:off x="3843763" y="847036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4" name="Triangle"/>
            <p:cNvSpPr/>
            <p:nvPr/>
          </p:nvSpPr>
          <p:spPr>
            <a:xfrm rot="19800000">
              <a:off x="4044129" y="318647"/>
              <a:ext cx="1319510" cy="1143861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5" name="Circle"/>
            <p:cNvSpPr/>
            <p:nvPr/>
          </p:nvSpPr>
          <p:spPr>
            <a:xfrm flipH="1">
              <a:off x="4608178" y="852720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6" name="Triangle"/>
            <p:cNvSpPr/>
            <p:nvPr/>
          </p:nvSpPr>
          <p:spPr>
            <a:xfrm rot="1800000">
              <a:off x="4617515" y="979268"/>
              <a:ext cx="1319509" cy="1143861"/>
            </a:xfrm>
            <a:prstGeom prst="triangl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7" name="Circle"/>
            <p:cNvSpPr/>
            <p:nvPr/>
          </p:nvSpPr>
          <p:spPr>
            <a:xfrm flipH="1">
              <a:off x="4990919" y="1513341"/>
              <a:ext cx="422090" cy="422090"/>
            </a:xfrm>
            <a:prstGeom prst="ellips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8" name="Triangle"/>
            <p:cNvSpPr/>
            <p:nvPr/>
          </p:nvSpPr>
          <p:spPr>
            <a:xfrm rot="19800000">
              <a:off x="1751148" y="309969"/>
              <a:ext cx="1319510" cy="1143860"/>
            </a:xfrm>
            <a:prstGeom prst="triangle">
              <a:avLst/>
            </a:prstGeom>
            <a:solidFill>
              <a:srgbClr val="FFE08B"/>
            </a:solidFill>
            <a:ln w="12700" cap="flat">
              <a:solidFill>
                <a:srgbClr val="FFE08B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79" name="Circle"/>
            <p:cNvSpPr/>
            <p:nvPr/>
          </p:nvSpPr>
          <p:spPr>
            <a:xfrm flipH="1">
              <a:off x="2315195" y="844041"/>
              <a:ext cx="422090" cy="422090"/>
            </a:xfrm>
            <a:prstGeom prst="ellipse">
              <a:avLst/>
            </a:prstGeom>
            <a:solidFill>
              <a:srgbClr val="FEAD61"/>
            </a:solidFill>
            <a:ln w="12700" cap="flat">
              <a:solidFill>
                <a:srgbClr val="FEAD61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281" name="Rectangle"/>
          <p:cNvSpPr/>
          <p:nvPr/>
        </p:nvSpPr>
        <p:spPr>
          <a:xfrm>
            <a:off x="8383487" y="-26122"/>
            <a:ext cx="5593304" cy="25669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0382">
                <a:srgbClr val="FFFFFF">
                  <a:alpha val="45796"/>
                </a:srgbClr>
              </a:gs>
              <a:gs pos="35803">
                <a:srgbClr val="FFFFFF">
                  <a:alpha val="72898"/>
                </a:srgbClr>
              </a:gs>
              <a:gs pos="55434">
                <a:srgbClr val="FFFFFF"/>
              </a:gs>
            </a:gsLst>
            <a:path>
              <a:fillToRect l="49659" t="-26178" r="50340" b="126178"/>
            </a:path>
          </a:gra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282" name="tibble::tribble(…) Makes list-columns when needed. tribble( ~max, ~seq,                           3,    1:3,                           4,    1:4,                           5,    1:5)…"/>
          <p:cNvSpPr txBox="1"/>
          <p:nvPr/>
        </p:nvSpPr>
        <p:spPr>
          <a:xfrm>
            <a:off x="312073" y="6511832"/>
            <a:ext cx="4372006" cy="1886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solidFill>
                  <a:srgbClr val="797979"/>
                </a:solidFill>
              </a:rPr>
              <a:t>tibble::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tribble(</a:t>
            </a:r>
            <a:r>
              <a:t>…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Makes list-columns when needed.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tribble( ~max, ~seq,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3,    1:3,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4,    1:4,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                      5,    1:5)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solidFill>
                  <a:srgbClr val="797979"/>
                </a:solidFill>
              </a:rPr>
              <a:t>tibble::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tibble(</a:t>
            </a:r>
            <a:r>
              <a:t>…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 </a:t>
            </a:r>
            <a:r>
              <a:t>Saves list input as list-columns.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tibble(max = c(3, 4, 5), seq = list(1:3, 1:4, 1:5))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rPr>
                <a:solidFill>
                  <a:srgbClr val="797979"/>
                </a:solidFill>
              </a:rPr>
              <a:t>tibble::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enframe(</a:t>
            </a:r>
            <a:r>
              <a:t>x, name="name", value="value"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)</a:t>
            </a:r>
            <a:b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</a:br>
            <a:r>
              <a:t>Converts multi-level list to a tibble with list-cols.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enframe(list('3'=1:3, '4'=1:4, '5'=1:5), 'max', 'seq')</a:t>
            </a:r>
          </a:p>
        </p:txBody>
      </p:sp>
      <p:sp>
        <p:nvSpPr>
          <p:cNvPr id="283" name="RStudio® is a trademark of RStudio, PBC  •  CC BY SA  RStudio  •  info@rstudio.com  •  844-448-1212  •  rstudio.com  •  Learn more at tidyr.tidyverse.org  •  tibble  3.1.2  •  tidyr  1.1.3  •  Updated:  2021–08"/>
          <p:cNvSpPr txBox="1"/>
          <p:nvPr/>
        </p:nvSpPr>
        <p:spPr>
          <a:xfrm>
            <a:off x="1654357" y="10340910"/>
            <a:ext cx="1199648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RStudio® is a trademark of RStudio, PBC  •  </a:t>
            </a:r>
            <a:r>
              <a:rPr>
                <a:hlinkClick r:id="rId2"/>
              </a:rPr>
              <a:t>CC BY SA</a:t>
            </a:r>
            <a:r>
              <a:t>  RStudio  •  </a:t>
            </a:r>
            <a:r>
              <a:rPr>
                <a:hlinkClick r:id="rId3"/>
              </a:rPr>
              <a:t>info@rstudio.com</a:t>
            </a:r>
            <a:r>
              <a:t>  •  844-448-1212  •  </a:t>
            </a:r>
            <a:r>
              <a:rPr>
                <a:hlinkClick r:id="rId4"/>
              </a:rPr>
              <a:t>rstudio.com</a:t>
            </a:r>
            <a:r>
              <a:t>  •  Learn more at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tidyr.tidyverse.org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t> •  tibble  3.1.2  •  tidyr  1.1.3  •  Updated:  2021–08</a:t>
            </a:r>
          </a:p>
        </p:txBody>
      </p:sp>
      <p:sp>
        <p:nvSpPr>
          <p:cNvPr id="284" name="Line"/>
          <p:cNvSpPr/>
          <p:nvPr/>
        </p:nvSpPr>
        <p:spPr>
          <a:xfrm>
            <a:off x="2354308" y="10362913"/>
            <a:ext cx="11290413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nest(data, …) Moves groups of cells into a list-column of a data frame. Use alone or with dplyr::group_by():…"/>
          <p:cNvSpPr txBox="1"/>
          <p:nvPr/>
        </p:nvSpPr>
        <p:spPr>
          <a:xfrm>
            <a:off x="312073" y="1998293"/>
            <a:ext cx="4213876" cy="236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nest(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Moves groups of cells into a list-column of a data frame. Use alone or with </a:t>
            </a:r>
            <a:r>
              <a:rPr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dplyr::</a:t>
            </a:r>
            <a:r>
              <a:t>group_by()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:</a:t>
            </a:r>
          </a:p>
          <a:p>
            <a:pPr marL="139700" indent="-13970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Group the data frame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group_by() </a:t>
            </a:r>
            <a:r>
              <a:t>and 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nest()</a:t>
            </a:r>
            <a:r>
              <a:t> to move the groups into a list-column.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 &lt;- storms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t>group_by(name)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t>    nest()</a:t>
            </a:r>
          </a:p>
          <a:p>
            <a:pPr marL="139700" indent="-139700">
              <a:lnSpc>
                <a:spcPct val="9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nest(new_col = c(x, y))</a:t>
            </a:r>
            <a:r>
              <a:t> to specify the columns to group </a:t>
            </a:r>
            <a:br/>
            <a:r>
              <a:t>using </a:t>
            </a:r>
            <a:r>
              <a:rPr>
                <a:solidFill>
                  <a:srgbClr val="79797A"/>
                </a:solidFill>
              </a:rPr>
              <a:t>dplyr::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select() </a:t>
            </a:r>
            <a:r>
              <a:t>syntax. </a:t>
            </a:r>
            <a:br/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 &lt;- storms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t>nest(data = c(year:long))</a:t>
            </a:r>
          </a:p>
        </p:txBody>
      </p:sp>
      <p:sp>
        <p:nvSpPr>
          <p:cNvPr id="287" name="Nested Data"/>
          <p:cNvSpPr txBox="1"/>
          <p:nvPr/>
        </p:nvSpPr>
        <p:spPr>
          <a:xfrm>
            <a:off x="312073" y="458903"/>
            <a:ext cx="16138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>
                <a:solidFill>
                  <a:srgbClr val="F36D42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Nested Data</a:t>
            </a:r>
          </a:p>
        </p:txBody>
      </p:sp>
      <p:sp>
        <p:nvSpPr>
          <p:cNvPr id="288" name="CREATE NESTED DATA"/>
          <p:cNvSpPr txBox="1"/>
          <p:nvPr/>
        </p:nvSpPr>
        <p:spPr>
          <a:xfrm>
            <a:off x="312073" y="1781751"/>
            <a:ext cx="1452729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CREATE NESTED DATA</a:t>
            </a:r>
          </a:p>
        </p:txBody>
      </p:sp>
      <p:grpSp>
        <p:nvGrpSpPr>
          <p:cNvPr id="302" name="Group"/>
          <p:cNvGrpSpPr/>
          <p:nvPr/>
        </p:nvGrpSpPr>
        <p:grpSpPr>
          <a:xfrm>
            <a:off x="298773" y="4226943"/>
            <a:ext cx="4992301" cy="1791204"/>
            <a:chOff x="0" y="137120"/>
            <a:chExt cx="4992300" cy="1791203"/>
          </a:xfrm>
        </p:grpSpPr>
        <p:sp>
          <p:nvSpPr>
            <p:cNvPr id="289" name="nested data frame"/>
            <p:cNvSpPr/>
            <p:nvPr/>
          </p:nvSpPr>
          <p:spPr>
            <a:xfrm>
              <a:off x="2735257" y="6583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nested data frame</a:t>
              </a:r>
            </a:p>
          </p:txBody>
        </p:sp>
        <p:sp>
          <p:nvSpPr>
            <p:cNvPr id="290" name="&quot;cell&quot; contents"/>
            <p:cNvSpPr/>
            <p:nvPr/>
          </p:nvSpPr>
          <p:spPr>
            <a:xfrm>
              <a:off x="3722299" y="1371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>
              <a:lvl1pPr algn="ctr">
                <a:spcBef>
                  <a:spcPts val="0"/>
                </a:spcBef>
                <a:defRPr sz="1000">
                  <a:solidFill>
                    <a:srgbClr val="000000"/>
                  </a:solidFill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lvl1pPr>
            </a:lstStyle>
            <a:p>
              <a:r>
                <a:t>"cell" contents</a:t>
              </a:r>
            </a:p>
          </p:txBody>
        </p:sp>
        <p:graphicFrame>
          <p:nvGraphicFramePr>
            <p:cNvPr id="291" name="Table"/>
            <p:cNvGraphicFramePr/>
            <p:nvPr/>
          </p:nvGraphicFramePr>
          <p:xfrm>
            <a:off x="2274222" y="733554"/>
            <a:ext cx="8775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52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22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&lt;tibble [50x3]&gt;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&lt;tibble [50x3]&gt;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&lt;tibble [50x3]&gt;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292" name="Table"/>
            <p:cNvGraphicFramePr/>
            <p:nvPr/>
          </p:nvGraphicFramePr>
          <p:xfrm>
            <a:off x="0" y="348579"/>
            <a:ext cx="977900" cy="119378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4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1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4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D6D6D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293" name="Line"/>
            <p:cNvSpPr/>
            <p:nvPr/>
          </p:nvSpPr>
          <p:spPr>
            <a:xfrm>
              <a:off x="1016842" y="980689"/>
              <a:ext cx="111901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294" name="Line"/>
            <p:cNvSpPr/>
            <p:nvPr/>
          </p:nvSpPr>
          <p:spPr>
            <a:xfrm flipV="1">
              <a:off x="2147861" y="988348"/>
              <a:ext cx="102884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graphicFrame>
          <p:nvGraphicFramePr>
            <p:cNvPr id="295" name="Table"/>
            <p:cNvGraphicFramePr/>
            <p:nvPr/>
          </p:nvGraphicFramePr>
          <p:xfrm>
            <a:off x="1124178" y="336184"/>
            <a:ext cx="983959" cy="119378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540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473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2540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Amy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Bob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19379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Zeta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296" name="Shape"/>
            <p:cNvSpPr/>
            <p:nvPr/>
          </p:nvSpPr>
          <p:spPr>
            <a:xfrm>
              <a:off x="3164862" y="737614"/>
              <a:ext cx="215961" cy="457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548"/>
                  </a:moveTo>
                  <a:lnTo>
                    <a:pt x="21600" y="0"/>
                  </a:lnTo>
                  <a:lnTo>
                    <a:pt x="20973" y="21600"/>
                  </a:lnTo>
                  <a:lnTo>
                    <a:pt x="280" y="16364"/>
                  </a:lnTo>
                  <a:lnTo>
                    <a:pt x="0" y="12548"/>
                  </a:lnTo>
                  <a:close/>
                </a:path>
              </a:pathLst>
            </a:custGeom>
            <a:solidFill>
              <a:srgbClr val="FFE08B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defRPr>
              </a:pPr>
              <a:endParaRPr/>
            </a:p>
          </p:txBody>
        </p:sp>
        <p:sp>
          <p:nvSpPr>
            <p:cNvPr id="297" name="Shape"/>
            <p:cNvSpPr/>
            <p:nvPr/>
          </p:nvSpPr>
          <p:spPr>
            <a:xfrm>
              <a:off x="3175473" y="1094672"/>
              <a:ext cx="203745" cy="62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166" y="6524"/>
                  </a:lnTo>
                  <a:lnTo>
                    <a:pt x="21600" y="21600"/>
                  </a:lnTo>
                  <a:lnTo>
                    <a:pt x="503" y="4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AD61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defRPr>
              </a:pPr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3165672" y="172760"/>
              <a:ext cx="234994" cy="82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150"/>
                  </a:moveTo>
                  <a:lnTo>
                    <a:pt x="21600" y="0"/>
                  </a:lnTo>
                  <a:lnTo>
                    <a:pt x="20934" y="12608"/>
                  </a:lnTo>
                  <a:lnTo>
                    <a:pt x="159" y="21600"/>
                  </a:lnTo>
                  <a:lnTo>
                    <a:pt x="0" y="18150"/>
                  </a:lnTo>
                  <a:close/>
                </a:path>
              </a:pathLst>
            </a:custGeom>
            <a:solidFill>
              <a:srgbClr val="FFFCBF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>
                  <a:solidFill>
                    <a:srgbClr val="000000"/>
                  </a:solidFill>
                  <a:latin typeface="Source Sans Pro ExtraLight"/>
                  <a:ea typeface="Source Sans Pro ExtraLight"/>
                  <a:cs typeface="Source Sans Pro ExtraLight"/>
                  <a:sym typeface="Source Sans Pro ExtraLight"/>
                </a:defRPr>
              </a:pPr>
              <a:endParaRPr/>
            </a:p>
          </p:txBody>
        </p:sp>
        <p:graphicFrame>
          <p:nvGraphicFramePr>
            <p:cNvPr id="299" name="Table"/>
            <p:cNvGraphicFramePr/>
            <p:nvPr/>
          </p:nvGraphicFramePr>
          <p:xfrm>
            <a:off x="3353642" y="199604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27.5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28.5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29.5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-79.0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00" name="Table"/>
            <p:cNvGraphicFramePr/>
            <p:nvPr/>
          </p:nvGraphicFramePr>
          <p:xfrm>
            <a:off x="3353642" y="713989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-96.0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22.5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-95.3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1979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23.0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-94.6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01" name="Table"/>
            <p:cNvGraphicFramePr/>
            <p:nvPr/>
          </p:nvGraphicFramePr>
          <p:xfrm>
            <a:off x="3353642" y="1251706"/>
            <a:ext cx="724050" cy="4572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241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286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5415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yr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lat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long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23.9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-35.6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24.2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-36.1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2005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24.7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-36.6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</p:grpSp>
      <p:sp>
        <p:nvSpPr>
          <p:cNvPr id="303" name="Index list-columns with [[]]. n_storms$data[[1]]"/>
          <p:cNvSpPr txBox="1"/>
          <p:nvPr/>
        </p:nvSpPr>
        <p:spPr>
          <a:xfrm>
            <a:off x="312073" y="5764116"/>
            <a:ext cx="4213876" cy="349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Index list-columns with [[]].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n_storms$data[[1]]</a:t>
            </a:r>
          </a:p>
        </p:txBody>
      </p:sp>
      <p:sp>
        <p:nvSpPr>
          <p:cNvPr id="304" name="TRANSFORM NESTED DATA"/>
          <p:cNvSpPr txBox="1"/>
          <p:nvPr/>
        </p:nvSpPr>
        <p:spPr>
          <a:xfrm>
            <a:off x="9432945" y="1781751"/>
            <a:ext cx="1785113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TRANSFORM NESTED DATA</a:t>
            </a:r>
          </a:p>
        </p:txBody>
      </p:sp>
      <p:sp>
        <p:nvSpPr>
          <p:cNvPr id="305" name="A vectorized function takes a vector, transforms each element in parallel, and returns a vector of the same length. By themselves vectorized functions cannot work with lists, such as list-columns.…"/>
          <p:cNvSpPr txBox="1"/>
          <p:nvPr/>
        </p:nvSpPr>
        <p:spPr>
          <a:xfrm>
            <a:off x="9432945" y="1998293"/>
            <a:ext cx="4213877" cy="1697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A vectorized function takes a vector, transforms each element in parallel, and returns a vector of the same length. By themselves vectorized functions cannot work with lists, such as list-columns.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dplyr::</a:t>
            </a:r>
            <a:r>
              <a:t>rowwise(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.data, …</a:t>
            </a:r>
            <a:r>
              <a:t>)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Group data so that each row is one group, and within the groups, elements of list-columns appear directly (accessed with [[ ), not as lists of length one. </a:t>
            </a:r>
            <a:r>
              <a:rPr b="1">
                <a:latin typeface="SourceSansPro-SemiBold"/>
                <a:ea typeface="SourceSansPro-SemiBold"/>
                <a:cs typeface="SourceSansPro-SemiBold"/>
                <a:sym typeface="SourceSansPro-SemiBold"/>
              </a:rPr>
              <a:t>When you use rowwise(), dplyr functions will seem to apply functions to list-columns in a vectorized fashion.</a:t>
            </a:r>
          </a:p>
        </p:txBody>
      </p:sp>
      <p:sp>
        <p:nvSpPr>
          <p:cNvPr id="306" name="Line"/>
          <p:cNvSpPr/>
          <p:nvPr/>
        </p:nvSpPr>
        <p:spPr>
          <a:xfrm>
            <a:off x="321497" y="1761575"/>
            <a:ext cx="4195029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07" name="Line"/>
          <p:cNvSpPr/>
          <p:nvPr/>
        </p:nvSpPr>
        <p:spPr>
          <a:xfrm>
            <a:off x="9441926" y="1761575"/>
            <a:ext cx="3011696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graphicFrame>
        <p:nvGraphicFramePr>
          <p:cNvPr id="308" name="Table"/>
          <p:cNvGraphicFramePr/>
          <p:nvPr/>
        </p:nvGraphicFramePr>
        <p:xfrm>
          <a:off x="2372411" y="6859265"/>
          <a:ext cx="754356" cy="457200"/>
        </p:xfrm>
        <a:graphic>
          <a:graphicData uri="http://schemas.openxmlformats.org/drawingml/2006/table">
            <a:tbl>
              <a:tblPr firstRow="1">
                <a:tableStyleId>{33BA23B1-9221-436E-865A-0063620EA4FD}</a:tableStyleId>
              </a:tblPr>
              <a:tblGrid>
                <a:gridCol w="311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sym typeface="Source Sans Pro Bold"/>
                        </a:rPr>
                        <a:t>max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00">
                          <a:solidFill>
                            <a:srgbClr val="FFFFFF"/>
                          </a:solidFill>
                          <a:sym typeface="Source Sans Pro Bold"/>
                        </a:rPr>
                        <a:t>seq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FFFFFF"/>
                      </a:solidFill>
                      <a:miter lim="400000"/>
                    </a:lnL>
                    <a:lnR>
                      <a:solidFill>
                        <a:srgbClr val="FFFFFF"/>
                      </a:solidFill>
                      <a:miter lim="400000"/>
                    </a:lnR>
                    <a:lnT>
                      <a:solidFill>
                        <a:srgbClr val="FFFFFF"/>
                      </a:solidFill>
                      <a:miter lim="400000"/>
                    </a:lnT>
                    <a:lnB>
                      <a:solidFill>
                        <a:srgbClr val="FFFFFF"/>
                      </a:solidFill>
                      <a:miter lim="400000"/>
                    </a:lnB>
                    <a:solidFill>
                      <a:srgbClr val="797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&lt;int [3]&gt;</a:t>
                      </a:r>
                    </a:p>
                  </a:txBody>
                  <a:tcPr marL="0" marR="0" marT="0" marB="0" anchor="ctr" horzOverflow="overflow">
                    <a:lnT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&lt;int [4]&gt;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700">
                          <a:sym typeface="Source Sans Pro Regular"/>
                        </a:rPr>
                        <a:t>&lt;int [5]&gt;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9" name="n_storms %&gt;%      rowwise() %&gt;%     mutate(n = list(dim(data)))"/>
          <p:cNvSpPr txBox="1"/>
          <p:nvPr/>
        </p:nvSpPr>
        <p:spPr>
          <a:xfrm>
            <a:off x="9744147" y="5230817"/>
            <a:ext cx="2819754" cy="55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n_storms %&gt;% </a:t>
            </a:r>
            <a:br/>
            <a:r>
              <a:t>    rowwise() %&gt;%</a:t>
            </a:r>
            <a:br/>
            <a:r>
              <a:t>    mutate(n =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t>dim(data)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r>
              <a:t>)</a:t>
            </a:r>
          </a:p>
        </p:txBody>
      </p:sp>
      <p:sp>
        <p:nvSpPr>
          <p:cNvPr id="310" name="starwars %&gt;%      rowwise() %&gt;%      mutate(transport = list(append(vehicles, starships)))"/>
          <p:cNvSpPr txBox="1"/>
          <p:nvPr/>
        </p:nvSpPr>
        <p:spPr>
          <a:xfrm>
            <a:off x="9744147" y="7951504"/>
            <a:ext cx="3708739" cy="63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rowwise() %&gt;% </a:t>
            </a:r>
            <a:br/>
            <a:r>
              <a:t>    mutate(transport =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t>append(vehicles, starships)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</a:t>
            </a:r>
            <a:r>
              <a:t>)</a:t>
            </a:r>
          </a:p>
        </p:txBody>
      </p:sp>
      <p:sp>
        <p:nvSpPr>
          <p:cNvPr id="311" name="n_storms %&gt;%      rowwise() %&gt;%     mutate(n = nrow(data))"/>
          <p:cNvSpPr txBox="1"/>
          <p:nvPr/>
        </p:nvSpPr>
        <p:spPr>
          <a:xfrm>
            <a:off x="9744147" y="6626987"/>
            <a:ext cx="1833987" cy="75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n_storms %&gt;% </a:t>
            </a:r>
            <a:br/>
            <a:r>
              <a:t>    rowwise() %&gt;%</a:t>
            </a:r>
            <a:br/>
            <a:r>
              <a:t>    mutate(n = nrow(data))</a:t>
            </a:r>
          </a:p>
        </p:txBody>
      </p:sp>
      <p:sp>
        <p:nvSpPr>
          <p:cNvPr id="312" name="Apply a function to a list-column and create a new list-column."/>
          <p:cNvSpPr txBox="1"/>
          <p:nvPr/>
        </p:nvSpPr>
        <p:spPr>
          <a:xfrm>
            <a:off x="9432945" y="4835268"/>
            <a:ext cx="4170660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Apply a function to a list-column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create a new list-column.</a:t>
            </a:r>
          </a:p>
        </p:txBody>
      </p:sp>
      <p:sp>
        <p:nvSpPr>
          <p:cNvPr id="313" name="Apply a function to a list-column and create a regular column."/>
          <p:cNvSpPr txBox="1"/>
          <p:nvPr/>
        </p:nvSpPr>
        <p:spPr>
          <a:xfrm>
            <a:off x="9432945" y="6218850"/>
            <a:ext cx="421387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Apply a function to a list-column and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create a regular column.</a:t>
            </a:r>
          </a:p>
        </p:txBody>
      </p:sp>
      <p:sp>
        <p:nvSpPr>
          <p:cNvPr id="314" name="Collapse multiple list-columns into a single list-column."/>
          <p:cNvSpPr txBox="1"/>
          <p:nvPr/>
        </p:nvSpPr>
        <p:spPr>
          <a:xfrm>
            <a:off x="9432945" y="7594042"/>
            <a:ext cx="4213877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Collapse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multiple list-columns</a:t>
            </a:r>
            <a:r>
              <a:t> into a single list-column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.</a:t>
            </a:r>
          </a:p>
        </p:txBody>
      </p:sp>
      <p:sp>
        <p:nvSpPr>
          <p:cNvPr id="315" name="See purrr package for more list functions."/>
          <p:cNvSpPr txBox="1"/>
          <p:nvPr/>
        </p:nvSpPr>
        <p:spPr>
          <a:xfrm>
            <a:off x="9439347" y="9972910"/>
            <a:ext cx="421387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See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purrr</a:t>
            </a:r>
            <a:r>
              <a:t> package for more list functions.</a:t>
            </a:r>
          </a:p>
        </p:txBody>
      </p:sp>
      <p:pic>
        <p:nvPicPr>
          <p:cNvPr id="31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8200" y="190500"/>
            <a:ext cx="1384300" cy="1599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6" name="Group"/>
          <p:cNvGrpSpPr/>
          <p:nvPr/>
        </p:nvGrpSpPr>
        <p:grpSpPr>
          <a:xfrm>
            <a:off x="9725488" y="3881513"/>
            <a:ext cx="3463953" cy="659965"/>
            <a:chOff x="25400" y="0"/>
            <a:chExt cx="3463952" cy="659964"/>
          </a:xfrm>
        </p:grpSpPr>
        <p:graphicFrame>
          <p:nvGraphicFramePr>
            <p:cNvPr id="317" name="Table"/>
            <p:cNvGraphicFramePr/>
            <p:nvPr/>
          </p:nvGraphicFramePr>
          <p:xfrm>
            <a:off x="883701" y="87887"/>
            <a:ext cx="6492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492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320" name="Group"/>
            <p:cNvGrpSpPr/>
            <p:nvPr/>
          </p:nvGrpSpPr>
          <p:grpSpPr>
            <a:xfrm>
              <a:off x="1696021" y="0"/>
              <a:ext cx="1305385" cy="659964"/>
              <a:chOff x="0" y="0"/>
              <a:chExt cx="1305383" cy="659964"/>
            </a:xfrm>
          </p:grpSpPr>
          <p:sp>
            <p:nvSpPr>
              <p:cNvPr id="318" name="fun(                      , …)…"/>
              <p:cNvSpPr txBox="1"/>
              <p:nvPr/>
            </p:nvSpPr>
            <p:spPr>
              <a:xfrm>
                <a:off x="0" y="0"/>
                <a:ext cx="1305383" cy="6599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4570" tIns="54570" rIns="54570" bIns="54570" numCol="1" anchor="ctr">
                <a:normAutofit/>
              </a:bodyPr>
              <a:lstStyle/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  <a:p>
                <a:pPr marL="114300" indent="-114300">
                  <a:lnSpc>
                    <a:spcPct val="7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  <a:latin typeface="Source Sans Pro Regular"/>
                    <a:ea typeface="Source Sans Pro Regular"/>
                    <a:cs typeface="Source Sans Pro Regular"/>
                    <a:sym typeface="Source Sans Pro Regular"/>
                  </a:defRPr>
                </a:pPr>
                <a:r>
                  <a:t>fun(                      , …)</a:t>
                </a:r>
              </a:p>
            </p:txBody>
          </p:sp>
          <p:graphicFrame>
            <p:nvGraphicFramePr>
              <p:cNvPr id="319" name="Table"/>
              <p:cNvGraphicFramePr/>
              <p:nvPr/>
            </p:nvGraphicFramePr>
            <p:xfrm>
              <a:off x="328079" y="85645"/>
              <a:ext cx="649221" cy="457199"/>
            </p:xfrm>
            <a:graphic>
              <a:graphicData uri="http://schemas.openxmlformats.org/drawingml/2006/table">
                <a:tbl>
                  <a:tblPr firstRow="1">
                    <a:tableStyleId>{33BA23B1-9221-436E-865A-0063620EA4FD}</a:tableStyleId>
                  </a:tblPr>
                  <a:tblGrid>
                    <a:gridCol w="6492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1800" b="0">
                              <a:solidFill>
                                <a:srgbClr val="000000"/>
                              </a:solidFill>
                            </a:defRPr>
                          </a:pPr>
                          <a:r>
                            <a:rPr sz="600">
                              <a:solidFill>
                                <a:srgbClr val="FFFFFF"/>
                              </a:solidFill>
                            </a:rPr>
                            <a:t>data</a:t>
                          </a:r>
                        </a:p>
                      </a:txBody>
                      <a:tcPr marL="0" marR="0" marT="0" marB="0" anchor="ctr" horzOverflow="overflow">
                        <a:lnL>
                          <a:solidFill>
                            <a:srgbClr val="FFFFFF"/>
                          </a:solidFill>
                          <a:miter lim="400000"/>
                        </a:lnL>
                        <a:lnR>
                          <a:solidFill>
                            <a:srgbClr val="FFFFFF"/>
                          </a:solidFill>
                          <a:miter lim="400000"/>
                        </a:lnR>
                        <a:lnT>
                          <a:solidFill>
                            <a:srgbClr val="FFFFFF"/>
                          </a:solidFill>
                          <a:miter lim="400000"/>
                        </a:lnT>
                        <a:lnB>
                          <a:solidFill>
                            <a:srgbClr val="FFFFFF"/>
                          </a:solidFill>
                          <a:miter lim="400000"/>
                        </a:lnB>
                        <a:solidFill>
                          <a:srgbClr val="79797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lnT>
                          <a:solidFill>
                            <a:srgbClr val="FFFFFF"/>
                          </a:solidFill>
                          <a:miter lim="400000"/>
                        </a:lnT>
                        <a:solidFill>
                          <a:srgbClr val="FFFCB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FFE08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430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700">
                              <a:sym typeface="Source Sans Pro Regular"/>
                            </a:defRPr>
                          </a:pPr>
                          <a:r>
                            <a:t>&lt;tibble [50</a:t>
                          </a:r>
                          <a:r>
                            <a:rPr>
                              <a:latin typeface="Source Sans Pro ExtraLight"/>
                              <a:ea typeface="Source Sans Pro ExtraLight"/>
                              <a:cs typeface="Source Sans Pro ExtraLight"/>
                              <a:sym typeface="Source Sans Pro ExtraLight"/>
                            </a:rPr>
                            <a:t>x</a:t>
                          </a:r>
                          <a:r>
                            <a:t>4]&gt;</a:t>
                          </a:r>
                        </a:p>
                      </a:txBody>
                      <a:tcPr marL="0" marR="0" marT="0" marB="0" anchor="ctr" horzOverflow="overflow">
                        <a:solidFill>
                          <a:srgbClr val="FEAD6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p:grpSp>
        <p:graphicFrame>
          <p:nvGraphicFramePr>
            <p:cNvPr id="321" name="Table"/>
            <p:cNvGraphicFramePr/>
            <p:nvPr/>
          </p:nvGraphicFramePr>
          <p:xfrm>
            <a:off x="3132230" y="88502"/>
            <a:ext cx="3571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3571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result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1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2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sym typeface="Source Sans Pro Regular"/>
                          </a:rPr>
                          <a:t>result 3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22" name="Line"/>
            <p:cNvSpPr/>
            <p:nvPr/>
          </p:nvSpPr>
          <p:spPr>
            <a:xfrm>
              <a:off x="1555347" y="310000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graphicFrame>
          <p:nvGraphicFramePr>
            <p:cNvPr id="323" name="Table"/>
            <p:cNvGraphicFramePr/>
            <p:nvPr/>
          </p:nvGraphicFramePr>
          <p:xfrm>
            <a:off x="25400" y="87093"/>
            <a:ext cx="649222" cy="4571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4922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600">
                            <a:solidFill>
                              <a:srgbClr val="FFFFFF"/>
                            </a:solidFill>
                          </a:rPr>
                          <a:t>data</a:t>
                        </a:r>
                      </a:p>
                    </a:txBody>
                    <a:tcPr marL="0" marR="0" marT="0" marB="0" anchor="ctr" horzOverflow="overflow">
                      <a:lnL>
                        <a:solidFill>
                          <a:srgbClr val="FFFFFF"/>
                        </a:solidFill>
                        <a:miter lim="400000"/>
                      </a:lnL>
                      <a:lnR>
                        <a:solidFill>
                          <a:srgbClr val="FFFFFF"/>
                        </a:solidFill>
                        <a:miter lim="400000"/>
                      </a:lnR>
                      <a:lnT>
                        <a:solidFill>
                          <a:srgbClr val="FFFFFF"/>
                        </a:solidFill>
                        <a:miter lim="400000"/>
                      </a:lnT>
                      <a:lnB>
                        <a:solidFill>
                          <a:srgbClr val="FFFFFF"/>
                        </a:solidFill>
                        <a:miter lim="400000"/>
                      </a:lnB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>
                      <a:lnT>
                        <a:solidFill>
                          <a:srgbClr val="FFFFFF"/>
                        </a:solidFill>
                        <a:miter lim="400000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sym typeface="Source Sans Pro Regular"/>
                          </a:defRPr>
                        </a:pPr>
                        <a:r>
                          <a:t>&lt;tibble [50</a:t>
                        </a:r>
                        <a:r>
                          <a:rPr>
                            <a:latin typeface="Source Sans Pro ExtraLight"/>
                            <a:ea typeface="Source Sans Pro ExtraLight"/>
                            <a:cs typeface="Source Sans Pro ExtraLight"/>
                            <a:sym typeface="Source Sans Pro ExtraLight"/>
                          </a:rPr>
                          <a:t>x</a:t>
                        </a:r>
                        <a:r>
                          <a:t>4]&gt;</a:t>
                        </a:r>
                      </a:p>
                    </a:txBody>
                    <a:tcPr marL="0" marR="0" marT="0" marB="0" anchor="ctr"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24" name="Line"/>
            <p:cNvSpPr/>
            <p:nvPr/>
          </p:nvSpPr>
          <p:spPr>
            <a:xfrm>
              <a:off x="697286" y="316487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  <p:sp>
          <p:nvSpPr>
            <p:cNvPr id="325" name="Line"/>
            <p:cNvSpPr/>
            <p:nvPr/>
          </p:nvSpPr>
          <p:spPr>
            <a:xfrm>
              <a:off x="2940795" y="310000"/>
              <a:ext cx="162701" cy="1"/>
            </a:xfrm>
            <a:prstGeom prst="line">
              <a:avLst/>
            </a:prstGeom>
            <a:noFill/>
            <a:ln w="254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27" name="Triangle"/>
          <p:cNvSpPr/>
          <p:nvPr/>
        </p:nvSpPr>
        <p:spPr>
          <a:xfrm rot="13725824" flipH="1">
            <a:off x="11523931" y="8143895"/>
            <a:ext cx="112194" cy="26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28" name="append() returns a list for each row, so col type must be list"/>
          <p:cNvSpPr/>
          <p:nvPr/>
        </p:nvSpPr>
        <p:spPr>
          <a:xfrm>
            <a:off x="11537283" y="7932782"/>
            <a:ext cx="1668417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30"/>
                </a:moveTo>
                <a:lnTo>
                  <a:pt x="0" y="4870"/>
                </a:lnTo>
                <a:cubicBezTo>
                  <a:pt x="0" y="2180"/>
                  <a:pt x="432" y="0"/>
                  <a:pt x="964" y="0"/>
                </a:cubicBezTo>
                <a:lnTo>
                  <a:pt x="20636" y="0"/>
                </a:lnTo>
                <a:cubicBezTo>
                  <a:pt x="21168" y="0"/>
                  <a:pt x="21600" y="2180"/>
                  <a:pt x="21600" y="4870"/>
                </a:cubicBezTo>
                <a:lnTo>
                  <a:pt x="21600" y="16730"/>
                </a:lnTo>
                <a:cubicBezTo>
                  <a:pt x="21600" y="19420"/>
                  <a:pt x="21168" y="21600"/>
                  <a:pt x="20636" y="21600"/>
                </a:cubicBezTo>
                <a:lnTo>
                  <a:pt x="964" y="21600"/>
                </a:lnTo>
                <a:cubicBezTo>
                  <a:pt x="432" y="21600"/>
                  <a:pt x="0" y="19420"/>
                  <a:pt x="0" y="16730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append() returns a list for each row, so col type must be list</a:t>
            </a:r>
          </a:p>
        </p:txBody>
      </p:sp>
      <p:sp>
        <p:nvSpPr>
          <p:cNvPr id="329" name="CREATE TIBBLES WITH LIST-COLUMNS"/>
          <p:cNvSpPr txBox="1"/>
          <p:nvPr/>
        </p:nvSpPr>
        <p:spPr>
          <a:xfrm>
            <a:off x="312073" y="6261794"/>
            <a:ext cx="252989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CREATE TIBBLES WITH LIST-COLUMNS</a:t>
            </a:r>
          </a:p>
        </p:txBody>
      </p:sp>
      <p:sp>
        <p:nvSpPr>
          <p:cNvPr id="330" name="dplyr::mutate(), transmute(), and summarise() will output  list-columns if they return a list. mtcars %&gt;%      group_by(cyl) %&gt;%      summarise(q = list(quantile(mpg)))"/>
          <p:cNvSpPr txBox="1"/>
          <p:nvPr/>
        </p:nvSpPr>
        <p:spPr>
          <a:xfrm>
            <a:off x="312073" y="8806019"/>
            <a:ext cx="4372006" cy="97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79797A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dplyr::</a:t>
            </a:r>
            <a:r>
              <a:t>mutate()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</a:t>
            </a:r>
            <a:r>
              <a:t> transmute()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, and </a:t>
            </a:r>
            <a:r>
              <a:t>summarise()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will output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list-columns if they return a list.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mtcars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group_by(cyl)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summarise(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q = 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list(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quantile(mpg)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))</a:t>
            </a:r>
          </a:p>
        </p:txBody>
      </p:sp>
      <p:sp>
        <p:nvSpPr>
          <p:cNvPr id="331" name="OUTPUT LIST-COLUMNS FROM OTHER FUNCTIONS"/>
          <p:cNvSpPr txBox="1"/>
          <p:nvPr/>
        </p:nvSpPr>
        <p:spPr>
          <a:xfrm>
            <a:off x="312073" y="8563960"/>
            <a:ext cx="3346451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OUTPUT LIST-COLUMNS FROM OTHER FUNCTIONS</a:t>
            </a:r>
          </a:p>
        </p:txBody>
      </p:sp>
      <p:sp>
        <p:nvSpPr>
          <p:cNvPr id="332" name="A nested data frame stores individual tables as a list-column of data frames within a larger organizing data frame. List-columns can also be lists of vectors or lists of varying data types.  Use a nested data frame to:…"/>
          <p:cNvSpPr txBox="1"/>
          <p:nvPr/>
        </p:nvSpPr>
        <p:spPr>
          <a:xfrm>
            <a:off x="309788" y="864941"/>
            <a:ext cx="11891304" cy="78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nested data frame</a:t>
            </a:r>
            <a:r>
              <a:t> stores individual tables as a list-column of data frames within a larger organizing data frame. List-columns can also be lists of vectors or lists of varying data types. </a:t>
            </a:r>
            <a:br/>
            <a:r>
              <a:t>Use a nested data frame to: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Preserve relationships between observations and subsets of data. Preserve the type of the variables being nested (factors and datetimes aren't coerced to character).</a:t>
            </a:r>
          </a:p>
          <a:p>
            <a:pPr marL="114300" indent="-114300">
              <a:lnSpc>
                <a:spcPct val="90000"/>
              </a:lnSpc>
              <a:spcBef>
                <a:spcPts val="0"/>
              </a:spcBef>
              <a:buSzPct val="100000"/>
              <a:buChar char="•"/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Manipulate many sub-tables at once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purrr</a:t>
            </a:r>
            <a:r>
              <a:t> funcitons like map(), map2(), or pmap() or with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dplyr</a:t>
            </a:r>
            <a:r>
              <a:t> rowwise() grouping.</a:t>
            </a:r>
          </a:p>
        </p:txBody>
      </p:sp>
      <p:sp>
        <p:nvSpPr>
          <p:cNvPr id="333" name="Triangle"/>
          <p:cNvSpPr/>
          <p:nvPr/>
        </p:nvSpPr>
        <p:spPr>
          <a:xfrm rot="16200000" flipH="1">
            <a:off x="11542419" y="5558938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34" name="dim() returns two values per row"/>
          <p:cNvSpPr/>
          <p:nvPr/>
        </p:nvSpPr>
        <p:spPr>
          <a:xfrm>
            <a:off x="11031970" y="5141124"/>
            <a:ext cx="955291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715" y="0"/>
                  <a:pt x="1596" y="0"/>
                </a:cubicBezTo>
                <a:lnTo>
                  <a:pt x="20004" y="0"/>
                </a:lnTo>
                <a:cubicBezTo>
                  <a:pt x="20885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0885" y="21600"/>
                  <a:pt x="20004" y="21600"/>
                </a:cubicBezTo>
                <a:lnTo>
                  <a:pt x="1596" y="21600"/>
                </a:lnTo>
                <a:cubicBezTo>
                  <a:pt x="715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dim() returns two values per row</a:t>
            </a:r>
          </a:p>
        </p:txBody>
      </p:sp>
      <p:sp>
        <p:nvSpPr>
          <p:cNvPr id="335" name="unnest(data, cols, ..., keep_empty = FALSE) Flatten nested columns back to regular columns. The inverse of nest(). n_storms %&gt;% unnest(data)…"/>
          <p:cNvSpPr txBox="1"/>
          <p:nvPr/>
        </p:nvSpPr>
        <p:spPr>
          <a:xfrm>
            <a:off x="4780512" y="1998293"/>
            <a:ext cx="4391937" cy="100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unnest(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cols, ..., keep_empty = FALSE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Flatten nested columns back to regular columns. The inverse of nest().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n_storms %&gt;% unnest(data)</a:t>
            </a:r>
            <a:endParaRPr i="1">
              <a:latin typeface="Source Sans Pro Regular"/>
              <a:ea typeface="Source Sans Pro Regular"/>
              <a:cs typeface="Source Sans Pro Regular"/>
              <a:sym typeface="Source Sans Pro Regular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t>unnest_longer(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col, values_to = NULL, indices_to = NULL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</a:t>
            </a:r>
            <a:b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</a:b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Turn each element of a list-column into a row.</a:t>
            </a:r>
          </a:p>
        </p:txBody>
      </p:sp>
      <p:sp>
        <p:nvSpPr>
          <p:cNvPr id="336" name="RESHAPE NESTED DATA"/>
          <p:cNvSpPr txBox="1"/>
          <p:nvPr/>
        </p:nvSpPr>
        <p:spPr>
          <a:xfrm>
            <a:off x="4774007" y="1781751"/>
            <a:ext cx="156870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1" indent="0"/>
            <a:r>
              <a:t>RESHAPE NESTED DATA</a:t>
            </a:r>
          </a:p>
        </p:txBody>
      </p:sp>
      <p:grpSp>
        <p:nvGrpSpPr>
          <p:cNvPr id="340" name="Group"/>
          <p:cNvGrpSpPr/>
          <p:nvPr/>
        </p:nvGrpSpPr>
        <p:grpSpPr>
          <a:xfrm>
            <a:off x="5054022" y="3871343"/>
            <a:ext cx="3582921" cy="1397000"/>
            <a:chOff x="25400" y="25400"/>
            <a:chExt cx="3582920" cy="1396999"/>
          </a:xfrm>
        </p:grpSpPr>
        <p:graphicFrame>
          <p:nvGraphicFramePr>
            <p:cNvPr id="337" name="Table"/>
            <p:cNvGraphicFramePr/>
            <p:nvPr/>
          </p:nvGraphicFramePr>
          <p:xfrm>
            <a:off x="25400" y="444500"/>
            <a:ext cx="1550921" cy="558800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297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211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38" name="Table"/>
            <p:cNvGraphicFramePr/>
            <p:nvPr/>
          </p:nvGraphicFramePr>
          <p:xfrm>
            <a:off x="2057399" y="25400"/>
            <a:ext cx="1550921" cy="13969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6297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9211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Revenge of the S…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Return of the Jed…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 the Cl…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Phantom M…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 Strik…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 the Cl…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Phantom M…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</a:tbl>
            </a:graphicData>
          </a:graphic>
        </p:graphicFrame>
        <p:sp>
          <p:nvSpPr>
            <p:cNvPr id="339" name="Line"/>
            <p:cNvSpPr/>
            <p:nvPr/>
          </p:nvSpPr>
          <p:spPr>
            <a:xfrm>
              <a:off x="1609194" y="723900"/>
              <a:ext cx="415335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41" name="unnest_wider(data, col) Turn each element of a list-column into a  regular column."/>
          <p:cNvSpPr txBox="1"/>
          <p:nvPr/>
        </p:nvSpPr>
        <p:spPr>
          <a:xfrm>
            <a:off x="4774292" y="5563858"/>
            <a:ext cx="4404377" cy="596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unnest_wider(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data, col</a:t>
            </a:r>
            <a:r>
              <a:t>)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 Turn each element of a list-column into a  regular column.</a:t>
            </a:r>
          </a:p>
        </p:txBody>
      </p:sp>
      <p:sp>
        <p:nvSpPr>
          <p:cNvPr id="342" name="Line"/>
          <p:cNvSpPr/>
          <p:nvPr/>
        </p:nvSpPr>
        <p:spPr>
          <a:xfrm>
            <a:off x="4785308" y="1761575"/>
            <a:ext cx="4407746" cy="1"/>
          </a:xfrm>
          <a:prstGeom prst="line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43" name="hoist(.data, .col, ..., .remove = TRUE) Selectively pull list components out into their own top-level columns. Uses purrr::pluck() syntax for selecting from lists."/>
          <p:cNvSpPr txBox="1"/>
          <p:nvPr/>
        </p:nvSpPr>
        <p:spPr>
          <a:xfrm>
            <a:off x="4782812" y="7818108"/>
            <a:ext cx="4404376" cy="55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hoist(</a:t>
            </a:r>
            <a:r>
              <a:rPr>
                <a:latin typeface="Source Sans Pro Regular"/>
                <a:ea typeface="Source Sans Pro Regular"/>
                <a:cs typeface="Source Sans Pro Regular"/>
                <a:sym typeface="Source Sans Pro Regular"/>
              </a:rPr>
              <a:t>.data, .col, ..., .remove = TRUE) Selectively pull list components out into their own top-level columns. Uses purrr::pluck() syntax for selecting from lists.</a:t>
            </a:r>
          </a:p>
        </p:txBody>
      </p:sp>
      <p:grpSp>
        <p:nvGrpSpPr>
          <p:cNvPr id="347" name="Group"/>
          <p:cNvGrpSpPr/>
          <p:nvPr/>
        </p:nvGrpSpPr>
        <p:grpSpPr>
          <a:xfrm>
            <a:off x="4859097" y="6793517"/>
            <a:ext cx="4219046" cy="558800"/>
            <a:chOff x="0" y="0"/>
            <a:chExt cx="4219044" cy="558798"/>
          </a:xfrm>
        </p:grpSpPr>
        <p:graphicFrame>
          <p:nvGraphicFramePr>
            <p:cNvPr id="344" name="Table"/>
            <p:cNvGraphicFramePr/>
            <p:nvPr/>
          </p:nvGraphicFramePr>
          <p:xfrm>
            <a:off x="0" y="0"/>
            <a:ext cx="1293898" cy="5587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633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9756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45" name="Table"/>
            <p:cNvGraphicFramePr/>
            <p:nvPr>
              <p:extLst>
                <p:ext uri="{D42A27DB-BD31-4B8C-83A1-F6EECF244321}">
                  <p14:modId xmlns:p14="http://schemas.microsoft.com/office/powerpoint/2010/main" val="1578513040"/>
                </p:ext>
              </p:extLst>
            </p:nvPr>
          </p:nvGraphicFramePr>
          <p:xfrm>
            <a:off x="1751391" y="0"/>
            <a:ext cx="2467653" cy="558798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130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2443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28013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239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..1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..2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..3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Revenge of</a:t>
                        </a:r>
                        <a:r>
                          <a:rPr lang="en-US" sz="800" dirty="0">
                            <a:sym typeface="Source Sans Pro Regular"/>
                          </a:rPr>
                          <a:t>...</a:t>
                        </a:r>
                        <a:endParaRPr sz="800" dirty="0">
                          <a:sym typeface="Source Sans Pro Regular"/>
                        </a:endParaRP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Return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Attack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Phantom...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Empire...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Attack of...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 dirty="0">
                            <a:sym typeface="Source Sans Pro Regular"/>
                          </a:rPr>
                          <a:t>The Phantom... 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46" name="Line"/>
            <p:cNvSpPr/>
            <p:nvPr/>
          </p:nvSpPr>
          <p:spPr>
            <a:xfrm>
              <a:off x="1388191" y="304800"/>
              <a:ext cx="292863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4833697" y="9376072"/>
            <a:ext cx="4253376" cy="558800"/>
            <a:chOff x="0" y="0"/>
            <a:chExt cx="4253374" cy="558799"/>
          </a:xfrm>
        </p:grpSpPr>
        <p:graphicFrame>
          <p:nvGraphicFramePr>
            <p:cNvPr id="348" name="Table"/>
            <p:cNvGraphicFramePr/>
            <p:nvPr/>
          </p:nvGraphicFramePr>
          <p:xfrm>
            <a:off x="0" y="0"/>
            <a:ext cx="1271520" cy="558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4900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81446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[6]&gt;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&lt;chr[7]&gt;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aphicFrame>
          <p:nvGraphicFramePr>
            <p:cNvPr id="349" name="Table"/>
            <p:cNvGraphicFramePr/>
            <p:nvPr/>
          </p:nvGraphicFramePr>
          <p:xfrm>
            <a:off x="1776791" y="0"/>
            <a:ext cx="2476583" cy="558799"/>
          </p:xfrm>
          <a:graphic>
            <a:graphicData uri="http://schemas.openxmlformats.org/drawingml/2006/table">
              <a:tbl>
                <a:tblPr firstRow="1">
                  <a:tableStyleId>{33BA23B1-9221-436E-865A-0063620EA4FD}</a:tableStyleId>
                </a:tblPr>
                <a:tblGrid>
                  <a:gridCol w="53597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65205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64436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64418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name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first_film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second_film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 b="0">
                            <a:solidFill>
                              <a:srgbClr val="000000"/>
                            </a:solidFill>
                          </a:defRPr>
                        </a:pPr>
                        <a:r>
                          <a:rPr sz="800">
                            <a:solidFill>
                              <a:srgbClr val="FFFFFF"/>
                            </a:solidFill>
                          </a:rPr>
                          <a:t>films</a:t>
                        </a:r>
                      </a:p>
                    </a:txBody>
                    <a:tcPr marL="0" marR="0" marT="0" marB="0" anchor="ctr" horzOverflow="overflow">
                      <a:solidFill>
                        <a:srgbClr val="797979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Luke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Revenge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[3]&gt;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FC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C-3PO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 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[4]&gt;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FE08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7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R2-D2</a:t>
                        </a:r>
                      </a:p>
                    </a:txBody>
                    <a:tcPr marL="0" marR="0" marT="0" marB="0" anchor="ctr" horzOverflow="overflow"/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The Empire…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Attack of…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800">
                            <a:sym typeface="Source Sans Pro Regular"/>
                          </a:rPr>
                          <a:t>&lt;chr [5]&gt;</a:t>
                        </a:r>
                      </a:p>
                    </a:txBody>
                    <a:tcPr marL="0" marR="0" marT="0" marB="0" anchor="ctr" horzOverflow="overflow">
                      <a:solidFill>
                        <a:srgbClr val="FEAD6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50" name="Line"/>
            <p:cNvSpPr/>
            <p:nvPr/>
          </p:nvSpPr>
          <p:spPr>
            <a:xfrm>
              <a:off x="1415825" y="304800"/>
              <a:ext cx="292863" cy="0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56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Regular"/>
                  <a:ea typeface="Source Sans Pro Regular"/>
                  <a:cs typeface="Source Sans Pro Regular"/>
                  <a:sym typeface="Source Sans Pro Regular"/>
                </a:defRPr>
              </a:pPr>
              <a:endParaRPr/>
            </a:p>
          </p:txBody>
        </p:sp>
      </p:grpSp>
      <p:sp>
        <p:nvSpPr>
          <p:cNvPr id="352" name="starwars %&gt;%      select(name, films) %&gt;%      unnest_longer(films)"/>
          <p:cNvSpPr txBox="1"/>
          <p:nvPr/>
        </p:nvSpPr>
        <p:spPr>
          <a:xfrm>
            <a:off x="6008047" y="3128835"/>
            <a:ext cx="1673350" cy="869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</a:defRPr>
            </a:pP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starwars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select(name, films) %&gt;% </a:t>
            </a:r>
            <a:b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   unnest_longer(films)</a:t>
            </a:r>
          </a:p>
        </p:txBody>
      </p:sp>
      <p:sp>
        <p:nvSpPr>
          <p:cNvPr id="353" name="starwars %&gt;%      select(name, films) %&gt;%      unnest_wider(films)"/>
          <p:cNvSpPr txBox="1"/>
          <p:nvPr/>
        </p:nvSpPr>
        <p:spPr>
          <a:xfrm>
            <a:off x="6008047" y="6022528"/>
            <a:ext cx="1673350" cy="63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select(name, films) %&gt;% </a:t>
            </a:r>
            <a:br/>
            <a:r>
              <a:t>    unnest_wider(films)</a:t>
            </a:r>
          </a:p>
        </p:txBody>
      </p:sp>
      <p:sp>
        <p:nvSpPr>
          <p:cNvPr id="354" name="starwars %&gt;%      select(name, films) %&gt;%      hoist(films, first_film = 1, second_film = 2)"/>
          <p:cNvSpPr txBox="1"/>
          <p:nvPr/>
        </p:nvSpPr>
        <p:spPr>
          <a:xfrm>
            <a:off x="5457658" y="8587097"/>
            <a:ext cx="3029657" cy="609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select(name, films) %&gt;% </a:t>
            </a:r>
            <a:br/>
            <a:r>
              <a:t>    hoist(films, first_film = 1, second_film = 2)</a:t>
            </a:r>
          </a:p>
        </p:txBody>
      </p:sp>
      <p:sp>
        <p:nvSpPr>
          <p:cNvPr id="355" name="starwars %&gt;%      rowwise() %&gt;%      mutate(n_transports = length(c(vehicles, starships)))"/>
          <p:cNvSpPr txBox="1"/>
          <p:nvPr/>
        </p:nvSpPr>
        <p:spPr>
          <a:xfrm>
            <a:off x="9744147" y="9159393"/>
            <a:ext cx="3708739" cy="63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starwars %&gt;% </a:t>
            </a:r>
            <a:br/>
            <a:r>
              <a:t>    rowwise() %&gt;% </a:t>
            </a:r>
            <a:br/>
            <a:r>
              <a:t>    mutate(n_transports = length(c(vehicles, starships)))</a:t>
            </a:r>
          </a:p>
        </p:txBody>
      </p:sp>
      <p:sp>
        <p:nvSpPr>
          <p:cNvPr id="356" name="Apply a function to multiple list-columns."/>
          <p:cNvSpPr txBox="1"/>
          <p:nvPr/>
        </p:nvSpPr>
        <p:spPr>
          <a:xfrm>
            <a:off x="9432945" y="8851085"/>
            <a:ext cx="4213877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r>
              <a:t>Apply a function to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multiple list-columns.</a:t>
            </a:r>
          </a:p>
        </p:txBody>
      </p:sp>
      <p:sp>
        <p:nvSpPr>
          <p:cNvPr id="357" name="wrap with list to tell mutate to create a list-column"/>
          <p:cNvSpPr/>
          <p:nvPr/>
        </p:nvSpPr>
        <p:spPr>
          <a:xfrm>
            <a:off x="11677350" y="5525507"/>
            <a:ext cx="1504392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454" y="0"/>
                  <a:pt x="1013" y="0"/>
                </a:cubicBezTo>
                <a:lnTo>
                  <a:pt x="20587" y="0"/>
                </a:lnTo>
                <a:cubicBezTo>
                  <a:pt x="21146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1146" y="21600"/>
                  <a:pt x="20587" y="21600"/>
                </a:cubicBezTo>
                <a:lnTo>
                  <a:pt x="1013" y="21600"/>
                </a:lnTo>
                <a:cubicBezTo>
                  <a:pt x="454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wrap with list to tell mutate to create a list-column</a:t>
            </a:r>
          </a:p>
        </p:txBody>
      </p:sp>
      <p:sp>
        <p:nvSpPr>
          <p:cNvPr id="358" name="Triangle"/>
          <p:cNvSpPr/>
          <p:nvPr/>
        </p:nvSpPr>
        <p:spPr>
          <a:xfrm rot="12348287" flipH="1">
            <a:off x="11003999" y="5360722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59" name="Triangle"/>
          <p:cNvSpPr/>
          <p:nvPr/>
        </p:nvSpPr>
        <p:spPr>
          <a:xfrm rot="13725824" flipH="1">
            <a:off x="11501554" y="9323535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60" name="length() returns one integer per row"/>
          <p:cNvSpPr/>
          <p:nvPr/>
        </p:nvSpPr>
        <p:spPr>
          <a:xfrm>
            <a:off x="11514906" y="9112422"/>
            <a:ext cx="1177655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730"/>
                </a:moveTo>
                <a:lnTo>
                  <a:pt x="0" y="4870"/>
                </a:lnTo>
                <a:cubicBezTo>
                  <a:pt x="0" y="2180"/>
                  <a:pt x="611" y="0"/>
                  <a:pt x="1365" y="0"/>
                </a:cubicBezTo>
                <a:lnTo>
                  <a:pt x="20235" y="0"/>
                </a:lnTo>
                <a:cubicBezTo>
                  <a:pt x="20989" y="0"/>
                  <a:pt x="21600" y="2180"/>
                  <a:pt x="21600" y="4870"/>
                </a:cubicBezTo>
                <a:lnTo>
                  <a:pt x="21600" y="16730"/>
                </a:lnTo>
                <a:cubicBezTo>
                  <a:pt x="21600" y="19420"/>
                  <a:pt x="20989" y="21600"/>
                  <a:pt x="20235" y="21600"/>
                </a:cubicBezTo>
                <a:lnTo>
                  <a:pt x="1365" y="21600"/>
                </a:lnTo>
                <a:cubicBezTo>
                  <a:pt x="611" y="21600"/>
                  <a:pt x="0" y="19420"/>
                  <a:pt x="0" y="16730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length() returns one integer per row</a:t>
            </a:r>
          </a:p>
        </p:txBody>
      </p:sp>
      <p:sp>
        <p:nvSpPr>
          <p:cNvPr id="361" name="Triangle"/>
          <p:cNvSpPr/>
          <p:nvPr/>
        </p:nvSpPr>
        <p:spPr>
          <a:xfrm rot="16200000" flipH="1">
            <a:off x="11370665" y="6931590"/>
            <a:ext cx="112194" cy="26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Sans Pro Regular"/>
                <a:ea typeface="Source Sans Pro Regular"/>
                <a:cs typeface="Source Sans Pro Regular"/>
                <a:sym typeface="Source Sans Pro Regular"/>
              </a:defRPr>
            </a:pPr>
            <a:endParaRPr/>
          </a:p>
        </p:txBody>
      </p:sp>
      <p:sp>
        <p:nvSpPr>
          <p:cNvPr id="362" name="nrow() returns one integer per row"/>
          <p:cNvSpPr/>
          <p:nvPr/>
        </p:nvSpPr>
        <p:spPr>
          <a:xfrm>
            <a:off x="11505596" y="6898159"/>
            <a:ext cx="1120813" cy="330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983"/>
                </a:moveTo>
                <a:lnTo>
                  <a:pt x="0" y="4617"/>
                </a:lnTo>
                <a:cubicBezTo>
                  <a:pt x="0" y="2067"/>
                  <a:pt x="609" y="0"/>
                  <a:pt x="1360" y="0"/>
                </a:cubicBezTo>
                <a:lnTo>
                  <a:pt x="20240" y="0"/>
                </a:lnTo>
                <a:cubicBezTo>
                  <a:pt x="20991" y="0"/>
                  <a:pt x="21600" y="2067"/>
                  <a:pt x="21600" y="4617"/>
                </a:cubicBezTo>
                <a:lnTo>
                  <a:pt x="21600" y="16983"/>
                </a:lnTo>
                <a:cubicBezTo>
                  <a:pt x="21600" y="19533"/>
                  <a:pt x="20991" y="21600"/>
                  <a:pt x="20240" y="21600"/>
                </a:cubicBezTo>
                <a:lnTo>
                  <a:pt x="1360" y="21600"/>
                </a:lnTo>
                <a:cubicBezTo>
                  <a:pt x="609" y="21600"/>
                  <a:pt x="0" y="19533"/>
                  <a:pt x="0" y="16983"/>
                </a:cubicBezTo>
                <a:close/>
              </a:path>
            </a:pathLst>
          </a:custGeom>
          <a:solidFill>
            <a:srgbClr val="F36D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 algn="ctr">
              <a:lnSpc>
                <a:spcPct val="70000"/>
              </a:lnSpc>
              <a:spcBef>
                <a:spcPts val="300"/>
              </a:spcBef>
              <a:buClr>
                <a:srgbClr val="F39019"/>
              </a:buClr>
              <a:defRPr sz="900">
                <a:solidFill>
                  <a:srgbClr val="FFFFFF"/>
                </a:solidFill>
              </a:defRPr>
            </a:lvl1pPr>
          </a:lstStyle>
          <a:p>
            <a:r>
              <a:t>nrow() returns one integer per row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F7DCA7"/>
      </a:accent4>
      <a:accent5>
        <a:srgbClr val="C82506"/>
      </a:accent5>
      <a:accent6>
        <a:srgbClr val="628DB5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Source Sans Pro Regular"/>
            <a:ea typeface="Source Sans Pro Regular"/>
            <a:cs typeface="Source Sans Pro Regular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Source Sans Pro Bold"/>
            <a:ea typeface="Source Sans Pro Bold"/>
            <a:cs typeface="Source Sans Pro Bold"/>
            <a:sym typeface="Source Sans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Microsoft Macintosh PowerPoint</Application>
  <PresentationFormat>Custom</PresentationFormat>
  <Paragraphs>681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Avenir</vt:lpstr>
      <vt:lpstr>Gill Sans</vt:lpstr>
      <vt:lpstr>Helvetica</vt:lpstr>
      <vt:lpstr>Helvetica Light</vt:lpstr>
      <vt:lpstr>Menlo Regular</vt:lpstr>
      <vt:lpstr>Source Sans Pro Bold</vt:lpstr>
      <vt:lpstr>Source Sans Pro ExtraLight</vt:lpstr>
      <vt:lpstr>Source Sans Pro Light</vt:lpstr>
      <vt:lpstr>Source Sans Pro Regular</vt:lpstr>
      <vt:lpstr>SourceSansPro-SemiBold</vt:lpstr>
      <vt:lpstr>White</vt:lpstr>
      <vt:lpstr>Data tidying with tidyr : : CHEAT SHEET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Tidy Data with tidyr : : CHEAT SHEET </dc:title>
  <cp:lastModifiedBy>Averi Perny</cp:lastModifiedBy>
  <cp:revision>3</cp:revision>
  <dcterms:modified xsi:type="dcterms:W3CDTF">2021-08-17T14:36:50Z</dcterms:modified>
</cp:coreProperties>
</file>