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970000" cy="1079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1pPr>
    <a:lvl2pPr marL="0" marR="0" indent="2286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2pPr>
    <a:lvl3pPr marL="0" marR="0" indent="4572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3pPr>
    <a:lvl4pPr marL="0" marR="0" indent="6858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4pPr>
    <a:lvl5pPr marL="0" marR="0" indent="9144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陶睿" initials="陶睿" lastIdx="1" clrIdx="0">
    <p:extLst>
      <p:ext uri="{19B8F6BF-5375-455C-9EA6-DF929625EA0E}">
        <p15:presenceInfo xmlns:p15="http://schemas.microsoft.com/office/powerpoint/2012/main" userId="731dee81e5d56e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8" autoAdjust="0"/>
    <p:restoredTop sz="96846" autoAdjust="0"/>
  </p:normalViewPr>
  <p:slideViewPr>
    <p:cSldViewPr snapToGrid="0">
      <p:cViewPr varScale="1">
        <p:scale>
          <a:sx n="43" d="100"/>
          <a:sy n="43" d="100"/>
        </p:scale>
        <p:origin x="84" y="3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364257" y="1918642"/>
            <a:ext cx="11241486" cy="354707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5561210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22860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45720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68580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91440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364257" y="6993681"/>
            <a:ext cx="11241486" cy="5080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r">
              <a:lnSpc>
                <a:spcPct val="90000"/>
              </a:lnSpc>
              <a:buSzTx/>
              <a:buNone/>
              <a:defRPr sz="9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364257" y="4742656"/>
            <a:ext cx="11241486" cy="736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158750"/>
            <a:ext cx="13964218" cy="1047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725786" y="840878"/>
            <a:ext cx="10504786" cy="635744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364257" y="7375673"/>
            <a:ext cx="11241486" cy="152797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8958212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22860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45720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68580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91440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0546"/>
            <a:ext cx="376045" cy="3885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364257" y="3623964"/>
            <a:ext cx="11241486" cy="354707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7216923" y="840878"/>
            <a:ext cx="5729884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023193" y="840878"/>
            <a:ext cx="5729884" cy="4283771"/>
          </a:xfrm>
          <a:prstGeom prst="rect">
            <a:avLst/>
          </a:prstGeom>
        </p:spPr>
        <p:txBody>
          <a:bodyPr anchor="b"/>
          <a:lstStyle>
            <a:lvl1pPr>
              <a:defRPr sz="33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3193" y="5274716"/>
            <a:ext cx="5729884" cy="4406554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22860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45720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68580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91440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7216923" y="2955478"/>
            <a:ext cx="5729884" cy="67530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23193" y="2955478"/>
            <a:ext cx="5729884" cy="6753077"/>
          </a:xfrm>
          <a:prstGeom prst="rect">
            <a:avLst/>
          </a:prstGeom>
        </p:spPr>
        <p:txBody>
          <a:bodyPr/>
          <a:lstStyle>
            <a:lvl1pPr marL="146957" indent="-146957">
              <a:defRPr sz="1200" b="1"/>
            </a:lvl1pPr>
            <a:lvl2pPr marL="489857" indent="-146957">
              <a:defRPr sz="1200" b="1"/>
            </a:lvl2pPr>
            <a:lvl3pPr marL="832757" indent="-146957">
              <a:defRPr sz="1200" b="1"/>
            </a:lvl3pPr>
            <a:lvl4pPr marL="1175657" indent="-146957">
              <a:defRPr sz="1200" b="1"/>
            </a:lvl4pPr>
            <a:lvl5pPr marL="1518557" indent="-146957">
              <a:defRPr sz="1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3" y="1523007"/>
            <a:ext cx="11923614" cy="77489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>
            <a:off x="1023193" y="1113730"/>
            <a:ext cx="5729884" cy="85675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216923" y="5629423"/>
            <a:ext cx="5729884" cy="40518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5"/>
          </p:nvPr>
        </p:nvSpPr>
        <p:spPr>
          <a:xfrm>
            <a:off x="7223603" y="1113730"/>
            <a:ext cx="5729884" cy="40518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570" tIns="54570" rIns="54570" bIns="5457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570" tIns="54570" rIns="54570" bIns="5457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>
            <a:spAutoFit/>
          </a:bodyPr>
          <a:lstStyle>
            <a:lvl1pPr algn="ctr">
              <a:spcBef>
                <a:spcPts val="0"/>
              </a:spcBef>
              <a:defRPr sz="18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1pPr>
      <a:lvl2pPr marL="0" marR="0" indent="228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2pPr>
      <a:lvl3pPr marL="0" marR="0" indent="457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3pPr>
      <a:lvl4pPr marL="0" marR="0" indent="685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4pPr>
      <a:lvl5pPr marL="0" marR="0" indent="914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5pPr>
      <a:lvl6pPr marL="0" marR="0" indent="11430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6pPr>
      <a:lvl7pPr marL="0" marR="0" indent="1371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7pPr>
      <a:lvl8pPr marL="0" marR="0" indent="1600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8pPr>
      <a:lvl9pPr marL="0" marR="0" indent="1828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9pPr>
    </p:titleStyle>
    <p:bodyStyle>
      <a:lvl1pPr marL="123472" marR="0" indent="-123472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567972" marR="0" indent="-123472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1012472" marR="0" indent="-123472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1456972" marR="0" indent="-123472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1901472" marR="0" indent="-123472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2345972" marR="0" indent="-123472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2790472" marR="0" indent="-123472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234972" marR="0" indent="-123472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3679472" marR="0" indent="-123472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rstudio.com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mailto:info@rstudio.com" TargetMode="External"/><Relationship Id="rId17" Type="http://schemas.openxmlformats.org/officeDocument/2006/relationships/image" Target="../media/image13.png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hyperlink" Target="https://creativecommons.org/licenses/by-sa/4.0/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hyperlink" Target="http://ggplot2.tidyverse.org/" TargetMode="Externa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hyperlink" Target="http://rstudio.com/" TargetMode="External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41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hyperlink" Target="https://creativecommons.org/licenses/by-sa/4.0/" TargetMode="External"/><Relationship Id="rId40" Type="http://schemas.openxmlformats.org/officeDocument/2006/relationships/hyperlink" Target="http://ggplot2.tidyverse.org/" TargetMode="External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47.png"/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hyperlink" Target="mailto:info@rstudi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Quote Bubble"/>
          <p:cNvSpPr/>
          <p:nvPr/>
        </p:nvSpPr>
        <p:spPr>
          <a:xfrm>
            <a:off x="653516" y="5588779"/>
            <a:ext cx="444501" cy="148882"/>
          </a:xfrm>
          <a:prstGeom prst="wedgeEllipseCallout">
            <a:avLst>
              <a:gd name="adj1" fmla="val 1558"/>
              <a:gd name="adj2" fmla="val -7403"/>
            </a:avLst>
          </a:prstGeom>
          <a:solidFill>
            <a:srgbClr val="3DA64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Rectangle"/>
          <p:cNvSpPr/>
          <p:nvPr/>
        </p:nvSpPr>
        <p:spPr>
          <a:xfrm>
            <a:off x="198459" y="1210284"/>
            <a:ext cx="3328451" cy="6727689"/>
          </a:xfrm>
          <a:prstGeom prst="rect">
            <a:avLst/>
          </a:prstGeom>
          <a:solidFill>
            <a:srgbClr val="75D142">
              <a:alpha val="19796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121" name="Screen Shot 2019-02-08 at 4.44.20 PM.png" descr="Screen Shot 2019-02-08 at 4.44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444" y="-11453"/>
            <a:ext cx="5613847" cy="236104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Data Visualization with ggplot2 : : CHEAT SHEET"/>
          <p:cNvSpPr txBox="1">
            <a:spLocks noGrp="1"/>
          </p:cNvSpPr>
          <p:nvPr>
            <p:ph type="title"/>
          </p:nvPr>
        </p:nvSpPr>
        <p:spPr>
          <a:xfrm>
            <a:off x="275721" y="361177"/>
            <a:ext cx="10898129" cy="803346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altLang="zh-CN" dirty="0"/>
              <a:t>ggplot2</a:t>
            </a:r>
            <a:r>
              <a:rPr lang="zh-CN" altLang="en-US" dirty="0"/>
              <a:t>数据可视化 </a:t>
            </a:r>
            <a:r>
              <a:rPr dirty="0"/>
              <a:t>: :</a:t>
            </a:r>
            <a:r>
              <a:rPr lang="en-US" dirty="0"/>
              <a:t> </a:t>
            </a:r>
            <a:r>
              <a:rPr lang="zh-CN" altLang="en-US" sz="3300" b="1" dirty="0">
                <a:latin typeface="SourceSansPro-SemiBold"/>
              </a:rPr>
              <a:t>速查表</a:t>
            </a:r>
            <a:endParaRPr sz="3300" b="1" dirty="0">
              <a:latin typeface="SourceSansPro-SemiBold"/>
            </a:endParaRPr>
          </a:p>
        </p:txBody>
      </p:sp>
      <p:sp>
        <p:nvSpPr>
          <p:cNvPr id="123" name="Quote Bubble"/>
          <p:cNvSpPr/>
          <p:nvPr/>
        </p:nvSpPr>
        <p:spPr>
          <a:xfrm>
            <a:off x="1126085" y="5211435"/>
            <a:ext cx="438151" cy="148882"/>
          </a:xfrm>
          <a:prstGeom prst="wedgeEllipseCallout">
            <a:avLst>
              <a:gd name="adj1" fmla="val 856"/>
              <a:gd name="adj2" fmla="val -7403"/>
            </a:avLst>
          </a:prstGeom>
          <a:solidFill>
            <a:srgbClr val="007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Quote Bubble"/>
          <p:cNvSpPr/>
          <p:nvPr/>
        </p:nvSpPr>
        <p:spPr>
          <a:xfrm>
            <a:off x="1676418" y="5588779"/>
            <a:ext cx="736601" cy="148882"/>
          </a:xfrm>
          <a:prstGeom prst="wedgeEllipseCallout">
            <a:avLst>
              <a:gd name="adj1" fmla="val 20768"/>
              <a:gd name="adj2" fmla="val -7403"/>
            </a:avLst>
          </a:prstGeom>
          <a:solidFill>
            <a:srgbClr val="3DA64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Quote Bubble"/>
          <p:cNvSpPr/>
          <p:nvPr/>
        </p:nvSpPr>
        <p:spPr>
          <a:xfrm>
            <a:off x="2379152" y="5400107"/>
            <a:ext cx="814846" cy="148882"/>
          </a:xfrm>
          <a:prstGeom prst="wedgeEllipseCallout">
            <a:avLst>
              <a:gd name="adj1" fmla="val 23575"/>
              <a:gd name="adj2" fmla="val -7403"/>
            </a:avLst>
          </a:prstGeom>
          <a:solidFill>
            <a:srgbClr val="007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Quote Bubble"/>
          <p:cNvSpPr/>
          <p:nvPr/>
        </p:nvSpPr>
        <p:spPr>
          <a:xfrm>
            <a:off x="317518" y="5401935"/>
            <a:ext cx="1197574" cy="148882"/>
          </a:xfrm>
          <a:prstGeom prst="wedgeEllipseCallout">
            <a:avLst>
              <a:gd name="adj1" fmla="val 32020"/>
              <a:gd name="adj2" fmla="val -7403"/>
            </a:avLst>
          </a:prstGeom>
          <a:solidFill>
            <a:srgbClr val="007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Quote Bubble"/>
          <p:cNvSpPr/>
          <p:nvPr/>
        </p:nvSpPr>
        <p:spPr>
          <a:xfrm>
            <a:off x="317518" y="5777451"/>
            <a:ext cx="1601364" cy="148882"/>
          </a:xfrm>
          <a:prstGeom prst="wedgeEllipseCallout">
            <a:avLst>
              <a:gd name="adj1" fmla="val 36554"/>
              <a:gd name="adj2" fmla="val -7403"/>
            </a:avLst>
          </a:prstGeom>
          <a:solidFill>
            <a:srgbClr val="3DA64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Quote Bubble"/>
          <p:cNvSpPr/>
          <p:nvPr/>
        </p:nvSpPr>
        <p:spPr>
          <a:xfrm>
            <a:off x="317518" y="5966123"/>
            <a:ext cx="1219296" cy="148881"/>
          </a:xfrm>
          <a:prstGeom prst="wedgeEllipseCallout">
            <a:avLst>
              <a:gd name="adj1" fmla="val 32340"/>
              <a:gd name="adj2" fmla="val -7403"/>
            </a:avLst>
          </a:prstGeom>
          <a:solidFill>
            <a:srgbClr val="3DA64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Quote Bubble"/>
          <p:cNvSpPr/>
          <p:nvPr/>
        </p:nvSpPr>
        <p:spPr>
          <a:xfrm>
            <a:off x="317518" y="6154794"/>
            <a:ext cx="1219296" cy="148882"/>
          </a:xfrm>
          <a:prstGeom prst="wedgeEllipseCallout">
            <a:avLst>
              <a:gd name="adj1" fmla="val 32340"/>
              <a:gd name="adj2" fmla="val -7403"/>
            </a:avLst>
          </a:prstGeom>
          <a:solidFill>
            <a:srgbClr val="3DA64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Quote Bubble"/>
          <p:cNvSpPr/>
          <p:nvPr/>
        </p:nvSpPr>
        <p:spPr>
          <a:xfrm>
            <a:off x="317518" y="6343466"/>
            <a:ext cx="1257396" cy="148882"/>
          </a:xfrm>
          <a:prstGeom prst="wedgeEllipseCallout">
            <a:avLst>
              <a:gd name="adj1" fmla="val 32875"/>
              <a:gd name="adj2" fmla="val -7403"/>
            </a:avLst>
          </a:prstGeom>
          <a:solidFill>
            <a:srgbClr val="3DA64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Rectangle"/>
          <p:cNvSpPr/>
          <p:nvPr/>
        </p:nvSpPr>
        <p:spPr>
          <a:xfrm>
            <a:off x="3629217" y="1632083"/>
            <a:ext cx="3328451" cy="595628"/>
          </a:xfrm>
          <a:prstGeom prst="rect">
            <a:avLst/>
          </a:prstGeom>
          <a:gradFill>
            <a:gsLst>
              <a:gs pos="0">
                <a:srgbClr val="FFFFFF">
                  <a:alpha val="32629"/>
                </a:srgbClr>
              </a:gs>
              <a:gs pos="100000">
                <a:srgbClr val="75D142">
                  <a:alpha val="3262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32" name="Rectangle"/>
          <p:cNvSpPr/>
          <p:nvPr/>
        </p:nvSpPr>
        <p:spPr>
          <a:xfrm>
            <a:off x="3629217" y="6494214"/>
            <a:ext cx="3328451" cy="595628"/>
          </a:xfrm>
          <a:prstGeom prst="rect">
            <a:avLst/>
          </a:prstGeom>
          <a:gradFill>
            <a:gsLst>
              <a:gs pos="0">
                <a:srgbClr val="FFFFFF">
                  <a:alpha val="32629"/>
                </a:srgbClr>
              </a:gs>
              <a:gs pos="100000">
                <a:srgbClr val="75D142">
                  <a:alpha val="3262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33" name="Rectangle"/>
          <p:cNvSpPr/>
          <p:nvPr/>
        </p:nvSpPr>
        <p:spPr>
          <a:xfrm>
            <a:off x="7081503" y="8984150"/>
            <a:ext cx="6689115" cy="595628"/>
          </a:xfrm>
          <a:prstGeom prst="rect">
            <a:avLst/>
          </a:prstGeom>
          <a:gradFill>
            <a:gsLst>
              <a:gs pos="0">
                <a:srgbClr val="FFFFFF">
                  <a:alpha val="32629"/>
                </a:srgbClr>
              </a:gs>
              <a:gs pos="100000">
                <a:srgbClr val="75D142">
                  <a:alpha val="3262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34" name="ggplot2 is based on the grammar of graphics, the idea that you can build every graph from the same components: a data set, a coordinate system, and geoms—visual marks that represent data points."/>
          <p:cNvSpPr txBox="1"/>
          <p:nvPr/>
        </p:nvSpPr>
        <p:spPr>
          <a:xfrm>
            <a:off x="310208" y="1592862"/>
            <a:ext cx="3054155" cy="653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en-US" altLang="zh-CN" dirty="0"/>
              <a:t>ggplot2 </a:t>
            </a:r>
            <a:r>
              <a:rPr lang="zh-CN" altLang="en-US" dirty="0"/>
              <a:t>基于图形语法，使用相同的组件（数据集、坐标系和表示数据点的几何对象）来构建图片。</a:t>
            </a:r>
            <a:endParaRPr dirty="0"/>
          </a:p>
        </p:txBody>
      </p:sp>
      <p:sp>
        <p:nvSpPr>
          <p:cNvPr id="135" name="Basics"/>
          <p:cNvSpPr txBox="1"/>
          <p:nvPr/>
        </p:nvSpPr>
        <p:spPr>
          <a:xfrm>
            <a:off x="282688" y="1265860"/>
            <a:ext cx="666849" cy="338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b="0" dirty="0"/>
              <a:t>基础</a:t>
            </a:r>
            <a:endParaRPr lang="en-US" b="0" dirty="0"/>
          </a:p>
        </p:txBody>
      </p:sp>
      <p:sp>
        <p:nvSpPr>
          <p:cNvPr id="136" name="Line"/>
          <p:cNvSpPr/>
          <p:nvPr/>
        </p:nvSpPr>
        <p:spPr>
          <a:xfrm>
            <a:off x="344039" y="1217208"/>
            <a:ext cx="3037294" cy="1"/>
          </a:xfrm>
          <a:prstGeom prst="line">
            <a:avLst/>
          </a:prstGeom>
          <a:ln w="3175">
            <a:solidFill>
              <a:srgbClr val="FFF2C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37" name="Line"/>
          <p:cNvSpPr/>
          <p:nvPr/>
        </p:nvSpPr>
        <p:spPr>
          <a:xfrm>
            <a:off x="3722239" y="1211871"/>
            <a:ext cx="8204968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38" name="GRAPHICAL PRIMITIVES"/>
          <p:cNvSpPr txBox="1"/>
          <p:nvPr/>
        </p:nvSpPr>
        <p:spPr>
          <a:xfrm>
            <a:off x="3731523" y="1649616"/>
            <a:ext cx="641201" cy="21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rPr lang="zh-CN" altLang="en-US" dirty="0"/>
              <a:t>基本图像</a:t>
            </a:r>
          </a:p>
        </p:txBody>
      </p:sp>
      <p:sp>
        <p:nvSpPr>
          <p:cNvPr id="139" name="a + geom_blank() and a + expand_limits() Ensure limits include values across all plots.…"/>
          <p:cNvSpPr txBox="1"/>
          <p:nvPr/>
        </p:nvSpPr>
        <p:spPr>
          <a:xfrm>
            <a:off x="4187827" y="2249034"/>
            <a:ext cx="2621679" cy="269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a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geom_blank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 </a:t>
            </a:r>
            <a:r>
              <a:rPr dirty="0"/>
              <a:t>and 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a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expand_limits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</a:t>
            </a:r>
            <a:br>
              <a:rPr dirty="0"/>
            </a:br>
            <a:r>
              <a:rPr dirty="0"/>
              <a:t>Ensure limits include values across all plots.</a:t>
            </a:r>
            <a:endParaRPr dirty="0">
              <a:solidFill>
                <a:schemeClr val="accent5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b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geom_curve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 err="1"/>
              <a:t>aes</a:t>
            </a:r>
            <a:r>
              <a:rPr dirty="0"/>
              <a:t>(</a:t>
            </a:r>
            <a:r>
              <a:rPr dirty="0" err="1"/>
              <a:t>yend</a:t>
            </a:r>
            <a:r>
              <a:rPr dirty="0"/>
              <a:t> = </a:t>
            </a:r>
            <a:r>
              <a:rPr dirty="0" err="1"/>
              <a:t>lat</a:t>
            </a:r>
            <a:r>
              <a:rPr dirty="0"/>
              <a:t> + 1, </a:t>
            </a:r>
            <a:br>
              <a:rPr dirty="0"/>
            </a:br>
            <a:r>
              <a:rPr dirty="0" err="1"/>
              <a:t>xend</a:t>
            </a:r>
            <a:r>
              <a:rPr dirty="0"/>
              <a:t> = long + 1), curvature = 1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rPr dirty="0"/>
              <a:t> - x, </a:t>
            </a:r>
            <a:r>
              <a:rPr dirty="0" err="1"/>
              <a:t>xend</a:t>
            </a:r>
            <a:r>
              <a:rPr dirty="0"/>
              <a:t>, y, </a:t>
            </a:r>
            <a:r>
              <a:rPr dirty="0" err="1"/>
              <a:t>yend</a:t>
            </a:r>
            <a:r>
              <a:rPr dirty="0"/>
              <a:t>, alpha, angle, color, curvature, </a:t>
            </a:r>
            <a:r>
              <a:rPr dirty="0" err="1"/>
              <a:t>linetype</a:t>
            </a:r>
            <a:r>
              <a:rPr dirty="0"/>
              <a:t>, size</a:t>
            </a:r>
          </a:p>
          <a:p>
            <a:pPr>
              <a:lnSpc>
                <a:spcPct val="80000"/>
              </a:lnSpc>
              <a:spcBef>
                <a:spcPts val="7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a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geom_path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 err="1"/>
              <a:t>lineend</a:t>
            </a:r>
            <a:r>
              <a:rPr dirty="0"/>
              <a:t> = "butt", </a:t>
            </a:r>
            <a:br>
              <a:rPr dirty="0"/>
            </a:br>
            <a:r>
              <a:rPr dirty="0" err="1"/>
              <a:t>linejoin</a:t>
            </a:r>
            <a:r>
              <a:rPr dirty="0"/>
              <a:t> = "round", </a:t>
            </a:r>
            <a:r>
              <a:rPr dirty="0" err="1"/>
              <a:t>linemitre</a:t>
            </a:r>
            <a:r>
              <a:rPr dirty="0"/>
              <a:t> = 1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b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 dirty="0"/>
              <a:t>x, y, alpha, color, group, </a:t>
            </a:r>
            <a:r>
              <a:rPr dirty="0" err="1"/>
              <a:t>linetype</a:t>
            </a:r>
            <a:r>
              <a:rPr dirty="0"/>
              <a:t>, size</a:t>
            </a:r>
          </a:p>
          <a:p>
            <a:pPr>
              <a:lnSpc>
                <a:spcPct val="80000"/>
              </a:lnSpc>
              <a:spcBef>
                <a:spcPts val="7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a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geom_polygon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 err="1"/>
              <a:t>aes</a:t>
            </a:r>
            <a:r>
              <a:rPr dirty="0"/>
              <a:t>(alpha = 50)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r>
              <a:rPr dirty="0"/>
              <a:t>-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dirty="0"/>
              <a:t>x, y, alpha, color, fill, group, subgroup, </a:t>
            </a:r>
            <a:r>
              <a:rPr dirty="0" err="1"/>
              <a:t>linetype</a:t>
            </a:r>
            <a:r>
              <a:rPr dirty="0"/>
              <a:t>, size</a:t>
            </a:r>
          </a:p>
          <a:p>
            <a:pPr>
              <a:lnSpc>
                <a:spcPct val="80000"/>
              </a:lnSpc>
              <a:spcBef>
                <a:spcPts val="7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b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geom_rect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 err="1"/>
              <a:t>aes</a:t>
            </a:r>
            <a:r>
              <a:rPr dirty="0"/>
              <a:t>(</a:t>
            </a:r>
            <a:r>
              <a:rPr dirty="0" err="1"/>
              <a:t>xmin</a:t>
            </a:r>
            <a:r>
              <a:rPr dirty="0"/>
              <a:t> = long, </a:t>
            </a:r>
            <a:r>
              <a:rPr dirty="0" err="1"/>
              <a:t>ymin</a:t>
            </a:r>
            <a:r>
              <a:rPr dirty="0"/>
              <a:t> = </a:t>
            </a:r>
            <a:r>
              <a:rPr dirty="0" err="1"/>
              <a:t>lat</a:t>
            </a:r>
            <a:r>
              <a:rPr dirty="0"/>
              <a:t>, </a:t>
            </a:r>
            <a:br>
              <a:rPr dirty="0"/>
            </a:br>
            <a:r>
              <a:rPr dirty="0" err="1"/>
              <a:t>xmax</a:t>
            </a:r>
            <a:r>
              <a:rPr dirty="0"/>
              <a:t> = long + 1, </a:t>
            </a:r>
            <a:r>
              <a:rPr dirty="0" err="1"/>
              <a:t>ymax</a:t>
            </a:r>
            <a:r>
              <a:rPr dirty="0"/>
              <a:t> = </a:t>
            </a:r>
            <a:r>
              <a:rPr dirty="0" err="1"/>
              <a:t>lat</a:t>
            </a:r>
            <a:r>
              <a:rPr dirty="0"/>
              <a:t> + 1)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rPr dirty="0"/>
              <a:t> - </a:t>
            </a:r>
            <a:r>
              <a:rPr dirty="0" err="1"/>
              <a:t>xmax</a:t>
            </a:r>
            <a:r>
              <a:rPr dirty="0"/>
              <a:t>, </a:t>
            </a:r>
            <a:r>
              <a:rPr dirty="0" err="1"/>
              <a:t>xmin</a:t>
            </a:r>
            <a:r>
              <a:rPr dirty="0"/>
              <a:t>, </a:t>
            </a:r>
            <a:r>
              <a:rPr dirty="0" err="1"/>
              <a:t>ymax</a:t>
            </a:r>
            <a:r>
              <a:rPr dirty="0"/>
              <a:t>, </a:t>
            </a:r>
            <a:r>
              <a:rPr dirty="0" err="1"/>
              <a:t>ymin</a:t>
            </a:r>
            <a:r>
              <a:rPr dirty="0"/>
              <a:t>, alpha, color, fill, </a:t>
            </a:r>
            <a:r>
              <a:rPr dirty="0" err="1"/>
              <a:t>linetype</a:t>
            </a:r>
            <a:r>
              <a:rPr dirty="0"/>
              <a:t>, size</a:t>
            </a:r>
          </a:p>
          <a:p>
            <a:pPr>
              <a:lnSpc>
                <a:spcPct val="80000"/>
              </a:lnSpc>
              <a:spcBef>
                <a:spcPts val="7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a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geom_ribbon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 err="1"/>
              <a:t>aes</a:t>
            </a:r>
            <a:r>
              <a:rPr dirty="0"/>
              <a:t>(</a:t>
            </a:r>
            <a:r>
              <a:rPr dirty="0" err="1"/>
              <a:t>ymin</a:t>
            </a:r>
            <a:r>
              <a:rPr dirty="0"/>
              <a:t> = </a:t>
            </a:r>
            <a:r>
              <a:rPr dirty="0" err="1"/>
              <a:t>unemploy</a:t>
            </a:r>
            <a:r>
              <a:rPr dirty="0"/>
              <a:t> - 900, </a:t>
            </a:r>
            <a:r>
              <a:rPr dirty="0" err="1"/>
              <a:t>ymax</a:t>
            </a:r>
            <a:r>
              <a:rPr dirty="0"/>
              <a:t> = </a:t>
            </a:r>
            <a:r>
              <a:rPr dirty="0" err="1"/>
              <a:t>unemploy</a:t>
            </a:r>
            <a:r>
              <a:rPr dirty="0"/>
              <a:t> + 900)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rPr dirty="0"/>
              <a:t> - x, </a:t>
            </a:r>
            <a:r>
              <a:rPr dirty="0" err="1"/>
              <a:t>ymax</a:t>
            </a:r>
            <a:r>
              <a:rPr dirty="0"/>
              <a:t>, </a:t>
            </a:r>
            <a:r>
              <a:rPr dirty="0" err="1"/>
              <a:t>ymin</a:t>
            </a:r>
            <a:r>
              <a:rPr dirty="0"/>
              <a:t>, </a:t>
            </a:r>
            <a:br>
              <a:rPr dirty="0"/>
            </a:br>
            <a:r>
              <a:rPr dirty="0"/>
              <a:t>alpha, color, fill, group, </a:t>
            </a:r>
            <a:r>
              <a:rPr dirty="0" err="1"/>
              <a:t>linetype</a:t>
            </a:r>
            <a:r>
              <a:rPr dirty="0"/>
              <a:t>, size</a:t>
            </a:r>
          </a:p>
        </p:txBody>
      </p:sp>
      <p:sp>
        <p:nvSpPr>
          <p:cNvPr id="140" name="Line"/>
          <p:cNvSpPr/>
          <p:nvPr/>
        </p:nvSpPr>
        <p:spPr>
          <a:xfrm>
            <a:off x="2354308" y="10337513"/>
            <a:ext cx="11321194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graphicFrame>
        <p:nvGraphicFramePr>
          <p:cNvPr id="141" name="Table"/>
          <p:cNvGraphicFramePr/>
          <p:nvPr/>
        </p:nvGraphicFramePr>
        <p:xfrm>
          <a:off x="1495917" y="2398378"/>
          <a:ext cx="431800" cy="4318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0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950">
                <a:tc>
                  <a:txBody>
                    <a:bodyPr/>
                    <a:lstStyle/>
                    <a:p>
                      <a:pPr defTabSz="914400">
                        <a:defRPr sz="700" b="0"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2" name="+"/>
          <p:cNvSpPr txBox="1"/>
          <p:nvPr/>
        </p:nvSpPr>
        <p:spPr>
          <a:xfrm>
            <a:off x="1024751" y="2397526"/>
            <a:ext cx="17729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2400">
                <a:solidFill>
                  <a:srgbClr val="A7AAA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+</a:t>
            </a:r>
          </a:p>
        </p:txBody>
      </p:sp>
      <p:sp>
        <p:nvSpPr>
          <p:cNvPr id="143" name="="/>
          <p:cNvSpPr txBox="1"/>
          <p:nvPr/>
        </p:nvSpPr>
        <p:spPr>
          <a:xfrm>
            <a:off x="2215688" y="2397526"/>
            <a:ext cx="17729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2400">
                <a:solidFill>
                  <a:srgbClr val="A7AAA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=</a:t>
            </a:r>
          </a:p>
        </p:txBody>
      </p:sp>
      <p:sp>
        <p:nvSpPr>
          <p:cNvPr id="144" name="To display values, map variables in the data to visual properties of the geom (aesthetics) like size, color, and x and y locations."/>
          <p:cNvSpPr txBox="1"/>
          <p:nvPr/>
        </p:nvSpPr>
        <p:spPr>
          <a:xfrm>
            <a:off x="310208" y="3197784"/>
            <a:ext cx="3054155" cy="576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为了获取显示值，数据中的变量映射到图形的视觉属性，如大小、颜色以及</a:t>
            </a:r>
            <a:r>
              <a:rPr lang="en-US" altLang="zh-CN" dirty="0"/>
              <a:t>x</a:t>
            </a:r>
            <a:r>
              <a:rPr lang="zh-CN" altLang="en-US" dirty="0"/>
              <a:t>和</a:t>
            </a:r>
            <a:r>
              <a:rPr lang="en-US" altLang="zh-CN" dirty="0"/>
              <a:t>y</a:t>
            </a:r>
            <a:r>
              <a:rPr lang="zh-CN" altLang="en-US" dirty="0"/>
              <a:t>位置。</a:t>
            </a:r>
          </a:p>
        </p:txBody>
      </p:sp>
      <p:grpSp>
        <p:nvGrpSpPr>
          <p:cNvPr id="152" name="Group"/>
          <p:cNvGrpSpPr/>
          <p:nvPr/>
        </p:nvGrpSpPr>
        <p:grpSpPr>
          <a:xfrm>
            <a:off x="2714983" y="2398378"/>
            <a:ext cx="431800" cy="431800"/>
            <a:chOff x="25400" y="25400"/>
            <a:chExt cx="431800" cy="431800"/>
          </a:xfrm>
        </p:grpSpPr>
        <p:graphicFrame>
          <p:nvGraphicFramePr>
            <p:cNvPr id="145" name="Table"/>
            <p:cNvGraphicFramePr/>
            <p:nvPr/>
          </p:nvGraphicFramePr>
          <p:xfrm>
            <a:off x="25400" y="25400"/>
            <a:ext cx="431800" cy="431800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079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146" name="Circle"/>
            <p:cNvSpPr/>
            <p:nvPr/>
          </p:nvSpPr>
          <p:spPr>
            <a:xfrm>
              <a:off x="346572" y="50172"/>
              <a:ext cx="57151" cy="57151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47" name="Circle"/>
            <p:cNvSpPr/>
            <p:nvPr/>
          </p:nvSpPr>
          <p:spPr>
            <a:xfrm>
              <a:off x="315204" y="117052"/>
              <a:ext cx="57151" cy="57151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48" name="Circle"/>
            <p:cNvSpPr/>
            <p:nvPr/>
          </p:nvSpPr>
          <p:spPr>
            <a:xfrm>
              <a:off x="250825" y="162189"/>
              <a:ext cx="57150" cy="57151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49" name="Circle"/>
            <p:cNvSpPr/>
            <p:nvPr/>
          </p:nvSpPr>
          <p:spPr>
            <a:xfrm>
              <a:off x="302504" y="218223"/>
              <a:ext cx="57151" cy="57151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50" name="Circle"/>
            <p:cNvSpPr/>
            <p:nvPr/>
          </p:nvSpPr>
          <p:spPr>
            <a:xfrm>
              <a:off x="212725" y="266558"/>
              <a:ext cx="57150" cy="57151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51" name="Circle"/>
            <p:cNvSpPr/>
            <p:nvPr/>
          </p:nvSpPr>
          <p:spPr>
            <a:xfrm>
              <a:off x="63690" y="356054"/>
              <a:ext cx="57151" cy="57151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graphicFrame>
        <p:nvGraphicFramePr>
          <p:cNvPr id="153" name="Table"/>
          <p:cNvGraphicFramePr/>
          <p:nvPr/>
        </p:nvGraphicFramePr>
        <p:xfrm>
          <a:off x="1495917" y="3796395"/>
          <a:ext cx="431800" cy="4318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0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950">
                <a:tc>
                  <a:txBody>
                    <a:bodyPr/>
                    <a:lstStyle/>
                    <a:p>
                      <a:pPr defTabSz="914400">
                        <a:defRPr sz="700" b="0"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4" name="+"/>
          <p:cNvSpPr txBox="1"/>
          <p:nvPr/>
        </p:nvSpPr>
        <p:spPr>
          <a:xfrm>
            <a:off x="1024751" y="3795543"/>
            <a:ext cx="17729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2400">
                <a:solidFill>
                  <a:srgbClr val="A7AAA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+</a:t>
            </a:r>
          </a:p>
        </p:txBody>
      </p:sp>
      <p:sp>
        <p:nvSpPr>
          <p:cNvPr id="155" name="="/>
          <p:cNvSpPr txBox="1"/>
          <p:nvPr/>
        </p:nvSpPr>
        <p:spPr>
          <a:xfrm>
            <a:off x="2215688" y="3795543"/>
            <a:ext cx="17729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2400">
                <a:solidFill>
                  <a:srgbClr val="A7AAA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=</a:t>
            </a:r>
          </a:p>
        </p:txBody>
      </p:sp>
      <p:grpSp>
        <p:nvGrpSpPr>
          <p:cNvPr id="158" name="Group"/>
          <p:cNvGrpSpPr/>
          <p:nvPr/>
        </p:nvGrpSpPr>
        <p:grpSpPr>
          <a:xfrm>
            <a:off x="2714983" y="3796395"/>
            <a:ext cx="431800" cy="431800"/>
            <a:chOff x="25400" y="25400"/>
            <a:chExt cx="431800" cy="431800"/>
          </a:xfrm>
        </p:grpSpPr>
        <p:graphicFrame>
          <p:nvGraphicFramePr>
            <p:cNvPr id="156" name="Table"/>
            <p:cNvGraphicFramePr/>
            <p:nvPr/>
          </p:nvGraphicFramePr>
          <p:xfrm>
            <a:off x="25400" y="25400"/>
            <a:ext cx="431800" cy="431800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079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pic>
          <p:nvPicPr>
            <p:cNvPr id="157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187" y="74507"/>
              <a:ext cx="365626" cy="3335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data"/>
          <p:cNvSpPr txBox="1"/>
          <p:nvPr/>
        </p:nvSpPr>
        <p:spPr>
          <a:xfrm>
            <a:off x="336016" y="2890535"/>
            <a:ext cx="355601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lvl1pPr>
          </a:lstStyle>
          <a:p>
            <a:r>
              <a:rPr lang="zh-CN" altLang="en-US" dirty="0"/>
              <a:t>数据</a:t>
            </a:r>
            <a:endParaRPr dirty="0"/>
          </a:p>
        </p:txBody>
      </p:sp>
      <p:sp>
        <p:nvSpPr>
          <p:cNvPr id="160" name="geom…"/>
          <p:cNvSpPr txBox="1"/>
          <p:nvPr/>
        </p:nvSpPr>
        <p:spPr>
          <a:xfrm>
            <a:off x="781955" y="2761625"/>
            <a:ext cx="685801" cy="333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10000"/>
          </a:bodyPr>
          <a:lstStyle/>
          <a:p>
            <a:pPr>
              <a:lnSpc>
                <a:spcPct val="1400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pPr>
            <a:r>
              <a:rPr lang="zh-CN" altLang="en-US" dirty="0"/>
              <a:t>几何对象</a:t>
            </a:r>
            <a:endParaRPr dirty="0"/>
          </a:p>
          <a:p>
            <a:pPr>
              <a:lnSpc>
                <a:spcPct val="14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x = F </a:t>
            </a:r>
            <a:r>
              <a:rPr dirty="0">
                <a:solidFill>
                  <a:srgbClr val="A7AAA9"/>
                </a:solidFill>
              </a:rPr>
              <a:t>·</a:t>
            </a:r>
            <a:r>
              <a:rPr dirty="0"/>
              <a:t> y = A</a:t>
            </a:r>
          </a:p>
        </p:txBody>
      </p:sp>
      <p:sp>
        <p:nvSpPr>
          <p:cNvPr id="161" name="coordinate system"/>
          <p:cNvSpPr txBox="1"/>
          <p:nvPr/>
        </p:nvSpPr>
        <p:spPr>
          <a:xfrm>
            <a:off x="1490024" y="2892751"/>
            <a:ext cx="80214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700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lvl1pPr>
          </a:lstStyle>
          <a:p>
            <a:r>
              <a:rPr lang="zh-CN" altLang="en-US" dirty="0"/>
              <a:t>坐标系</a:t>
            </a:r>
            <a:endParaRPr dirty="0"/>
          </a:p>
        </p:txBody>
      </p:sp>
      <p:sp>
        <p:nvSpPr>
          <p:cNvPr id="162" name="plot"/>
          <p:cNvSpPr txBox="1"/>
          <p:nvPr/>
        </p:nvSpPr>
        <p:spPr>
          <a:xfrm>
            <a:off x="2694177" y="2890562"/>
            <a:ext cx="48260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lvl1pPr>
          </a:lstStyle>
          <a:p>
            <a:pPr algn="ctr"/>
            <a:r>
              <a:rPr lang="zh-CN" altLang="en-US" dirty="0"/>
              <a:t>点</a:t>
            </a:r>
            <a:endParaRPr dirty="0"/>
          </a:p>
        </p:txBody>
      </p:sp>
      <p:sp>
        <p:nvSpPr>
          <p:cNvPr id="164" name="geom…"/>
          <p:cNvSpPr txBox="1"/>
          <p:nvPr/>
        </p:nvSpPr>
        <p:spPr>
          <a:xfrm>
            <a:off x="717016" y="4229022"/>
            <a:ext cx="685801" cy="487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pPr>
            <a:r>
              <a:t>geom</a:t>
            </a:r>
          </a:p>
          <a:p>
            <a:pPr>
              <a:lnSpc>
                <a:spcPct val="7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x = F </a:t>
            </a:r>
            <a:r>
              <a:rPr>
                <a:solidFill>
                  <a:srgbClr val="A7AAA9"/>
                </a:solidFill>
              </a:rPr>
              <a:t>·</a:t>
            </a:r>
            <a:r>
              <a:t> y = A</a:t>
            </a:r>
          </a:p>
          <a:p>
            <a:pPr>
              <a:lnSpc>
                <a:spcPct val="7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color = F</a:t>
            </a:r>
          </a:p>
          <a:p>
            <a:pPr>
              <a:lnSpc>
                <a:spcPct val="7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size = A</a:t>
            </a:r>
          </a:p>
        </p:txBody>
      </p:sp>
      <p:sp>
        <p:nvSpPr>
          <p:cNvPr id="167" name="Complete the template below to build a graph."/>
          <p:cNvSpPr txBox="1"/>
          <p:nvPr/>
        </p:nvSpPr>
        <p:spPr>
          <a:xfrm>
            <a:off x="310208" y="4949719"/>
            <a:ext cx="3054155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rPr lang="zh-CN" altLang="en-US" dirty="0"/>
              <a:t>完成以下模板来构建图形</a:t>
            </a:r>
          </a:p>
        </p:txBody>
      </p:sp>
      <p:sp>
        <p:nvSpPr>
          <p:cNvPr id="168" name="Line"/>
          <p:cNvSpPr/>
          <p:nvPr/>
        </p:nvSpPr>
        <p:spPr>
          <a:xfrm>
            <a:off x="283236" y="4802293"/>
            <a:ext cx="3133085" cy="1"/>
          </a:xfrm>
          <a:prstGeom prst="line">
            <a:avLst/>
          </a:prstGeom>
          <a:ln w="12700">
            <a:solidFill>
              <a:srgbClr val="79ABDB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69" name="required"/>
          <p:cNvSpPr txBox="1"/>
          <p:nvPr/>
        </p:nvSpPr>
        <p:spPr>
          <a:xfrm>
            <a:off x="2995860" y="5137254"/>
            <a:ext cx="537595" cy="165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900">
                <a:solidFill>
                  <a:srgbClr val="007600"/>
                </a:solidFill>
              </a:defRPr>
            </a:lvl1pPr>
          </a:lstStyle>
          <a:p>
            <a:r>
              <a:rPr lang="zh-CN" altLang="en-US" dirty="0"/>
              <a:t>必要</a:t>
            </a:r>
            <a:endParaRPr dirty="0"/>
          </a:p>
        </p:txBody>
      </p:sp>
      <p:sp>
        <p:nvSpPr>
          <p:cNvPr id="170" name="ggplot(data = mpg, aes(x = cty, y = hwy)) Begins a plot that you finish by adding layers to. Add one geom function per layer.…"/>
          <p:cNvSpPr txBox="1"/>
          <p:nvPr/>
        </p:nvSpPr>
        <p:spPr>
          <a:xfrm>
            <a:off x="316919" y="6594663"/>
            <a:ext cx="3054155" cy="127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ggplot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data = mpg,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aes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x = </a:t>
            </a:r>
            <a:r>
              <a:rPr dirty="0" err="1"/>
              <a:t>cty</a:t>
            </a:r>
            <a:r>
              <a:rPr dirty="0"/>
              <a:t>, y = </a:t>
            </a:r>
            <a:r>
              <a:rPr dirty="0" err="1"/>
              <a:t>hwy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))</a:t>
            </a:r>
            <a:r>
              <a:rPr 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zh-CN" alt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通过添加图层来完成图形，每层添加一个</a:t>
            </a:r>
            <a:r>
              <a:rPr lang="en-US" altLang="zh-CN"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</a:t>
            </a:r>
            <a:r>
              <a:rPr lang="zh-CN" alt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函数。</a:t>
            </a:r>
            <a:endParaRPr dirty="0"/>
          </a:p>
          <a:p>
            <a:pPr>
              <a:lnSpc>
                <a:spcPct val="15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last_plot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 </a:t>
            </a:r>
            <a:r>
              <a:rPr lang="zh-CN" altLang="en-US" dirty="0"/>
              <a:t>返回上一个图片。</a:t>
            </a:r>
            <a:endParaRPr dirty="0"/>
          </a:p>
          <a:p>
            <a:pPr>
              <a:lnSpc>
                <a:spcPct val="150000"/>
              </a:lnSpc>
              <a:spcBef>
                <a:spcPts val="7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ggsave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"plot.png", width = 5, height = 5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rPr 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zh-CN" altLang="en-US" dirty="0"/>
              <a:t>将最后一个图片保存至工作目录中名为“</a:t>
            </a:r>
            <a:r>
              <a:rPr lang="en-US" altLang="zh-CN" dirty="0"/>
              <a:t>plot.png”</a:t>
            </a:r>
            <a:r>
              <a:rPr lang="zh-CN" altLang="en-US" dirty="0"/>
              <a:t>的</a:t>
            </a:r>
            <a:r>
              <a:rPr lang="en-US" altLang="zh-CN" dirty="0"/>
              <a:t>5'x 5'</a:t>
            </a:r>
            <a:r>
              <a:rPr lang="zh-CN" altLang="en-US" dirty="0"/>
              <a:t>文件。 文件类型与文件扩展名相匹配。</a:t>
            </a:r>
            <a:endParaRPr dirty="0"/>
          </a:p>
        </p:txBody>
      </p:sp>
      <p:graphicFrame>
        <p:nvGraphicFramePr>
          <p:cNvPr id="171" name="Table"/>
          <p:cNvGraphicFramePr/>
          <p:nvPr/>
        </p:nvGraphicFramePr>
        <p:xfrm>
          <a:off x="332849" y="2328330"/>
          <a:ext cx="342900" cy="51435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>
                          <a:solidFill>
                            <a:srgbClr val="FFFFFF"/>
                          </a:solidFill>
                          <a:sym typeface="Source Sans Pro Bold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>
                          <a:solidFill>
                            <a:srgbClr val="FFFFFF"/>
                          </a:solidFill>
                          <a:sym typeface="Source Sans Pro Bold"/>
                        </a:rPr>
                        <a:t>M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>
                          <a:solidFill>
                            <a:srgbClr val="FFFFFF"/>
                          </a:solidFill>
                          <a:sym typeface="Source Sans Pro Bold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2" name="Circle"/>
          <p:cNvSpPr/>
          <p:nvPr/>
        </p:nvSpPr>
        <p:spPr>
          <a:xfrm>
            <a:off x="711435" y="2454842"/>
            <a:ext cx="56987" cy="56987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73" name="Circle"/>
          <p:cNvSpPr/>
          <p:nvPr/>
        </p:nvSpPr>
        <p:spPr>
          <a:xfrm>
            <a:off x="711435" y="2588672"/>
            <a:ext cx="56987" cy="56987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74" name="Circle"/>
          <p:cNvSpPr/>
          <p:nvPr/>
        </p:nvSpPr>
        <p:spPr>
          <a:xfrm>
            <a:off x="711435" y="2722502"/>
            <a:ext cx="56987" cy="56987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75" name="Circle"/>
          <p:cNvSpPr/>
          <p:nvPr/>
        </p:nvSpPr>
        <p:spPr>
          <a:xfrm>
            <a:off x="711435" y="2521757"/>
            <a:ext cx="56987" cy="56987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76" name="Circle"/>
          <p:cNvSpPr/>
          <p:nvPr/>
        </p:nvSpPr>
        <p:spPr>
          <a:xfrm>
            <a:off x="711435" y="2655587"/>
            <a:ext cx="56987" cy="56987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77" name="Circle"/>
          <p:cNvSpPr/>
          <p:nvPr/>
        </p:nvSpPr>
        <p:spPr>
          <a:xfrm>
            <a:off x="711435" y="2789417"/>
            <a:ext cx="56987" cy="56987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78" name="Line"/>
          <p:cNvSpPr/>
          <p:nvPr/>
        </p:nvSpPr>
        <p:spPr>
          <a:xfrm>
            <a:off x="328721" y="2515677"/>
            <a:ext cx="352869" cy="1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9" name="Line"/>
          <p:cNvSpPr/>
          <p:nvPr/>
        </p:nvSpPr>
        <p:spPr>
          <a:xfrm>
            <a:off x="328721" y="2579505"/>
            <a:ext cx="352869" cy="1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0" name="Line"/>
          <p:cNvSpPr/>
          <p:nvPr/>
        </p:nvSpPr>
        <p:spPr>
          <a:xfrm>
            <a:off x="328721" y="2643334"/>
            <a:ext cx="352869" cy="1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1" name="Line"/>
          <p:cNvSpPr/>
          <p:nvPr/>
        </p:nvSpPr>
        <p:spPr>
          <a:xfrm>
            <a:off x="328721" y="2707162"/>
            <a:ext cx="352869" cy="1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2" name="Line"/>
          <p:cNvSpPr/>
          <p:nvPr/>
        </p:nvSpPr>
        <p:spPr>
          <a:xfrm>
            <a:off x="328721" y="2770991"/>
            <a:ext cx="352869" cy="1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3" name="Line"/>
          <p:cNvSpPr/>
          <p:nvPr/>
        </p:nvSpPr>
        <p:spPr>
          <a:xfrm>
            <a:off x="346808" y="2477577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4" name="Line"/>
          <p:cNvSpPr/>
          <p:nvPr/>
        </p:nvSpPr>
        <p:spPr>
          <a:xfrm>
            <a:off x="346808" y="2610182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5" name="Line"/>
          <p:cNvSpPr/>
          <p:nvPr/>
        </p:nvSpPr>
        <p:spPr>
          <a:xfrm>
            <a:off x="346808" y="2742788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6" name="Line"/>
          <p:cNvSpPr/>
          <p:nvPr/>
        </p:nvSpPr>
        <p:spPr>
          <a:xfrm>
            <a:off x="346808" y="2543879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7" name="Line"/>
          <p:cNvSpPr/>
          <p:nvPr/>
        </p:nvSpPr>
        <p:spPr>
          <a:xfrm>
            <a:off x="346808" y="2676485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8" name="Line"/>
          <p:cNvSpPr/>
          <p:nvPr/>
        </p:nvSpPr>
        <p:spPr>
          <a:xfrm>
            <a:off x="346808" y="2809091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aphicFrame>
        <p:nvGraphicFramePr>
          <p:cNvPr id="189" name="Table"/>
          <p:cNvGraphicFramePr/>
          <p:nvPr/>
        </p:nvGraphicFramePr>
        <p:xfrm>
          <a:off x="332849" y="3721782"/>
          <a:ext cx="342900" cy="51435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>
                          <a:solidFill>
                            <a:srgbClr val="FFFFFF"/>
                          </a:solidFill>
                          <a:sym typeface="Source Sans Pro Bold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>
                          <a:solidFill>
                            <a:srgbClr val="FFFFFF"/>
                          </a:solidFill>
                          <a:sym typeface="Source Sans Pro Bold"/>
                        </a:rPr>
                        <a:t>M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>
                          <a:solidFill>
                            <a:srgbClr val="FFFFFF"/>
                          </a:solidFill>
                          <a:sym typeface="Source Sans Pro Bold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0" name="Line"/>
          <p:cNvSpPr/>
          <p:nvPr/>
        </p:nvSpPr>
        <p:spPr>
          <a:xfrm>
            <a:off x="328721" y="3909129"/>
            <a:ext cx="352869" cy="1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1" name="Line"/>
          <p:cNvSpPr/>
          <p:nvPr/>
        </p:nvSpPr>
        <p:spPr>
          <a:xfrm>
            <a:off x="328721" y="3972957"/>
            <a:ext cx="352869" cy="1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2" name="Line"/>
          <p:cNvSpPr/>
          <p:nvPr/>
        </p:nvSpPr>
        <p:spPr>
          <a:xfrm>
            <a:off x="328721" y="4036786"/>
            <a:ext cx="352869" cy="1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3" name="Line"/>
          <p:cNvSpPr/>
          <p:nvPr/>
        </p:nvSpPr>
        <p:spPr>
          <a:xfrm>
            <a:off x="328721" y="4100614"/>
            <a:ext cx="352869" cy="1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4" name="Line"/>
          <p:cNvSpPr/>
          <p:nvPr/>
        </p:nvSpPr>
        <p:spPr>
          <a:xfrm>
            <a:off x="328721" y="4164443"/>
            <a:ext cx="352869" cy="1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5" name="Line"/>
          <p:cNvSpPr/>
          <p:nvPr/>
        </p:nvSpPr>
        <p:spPr>
          <a:xfrm>
            <a:off x="346808" y="3871029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6" name="Line"/>
          <p:cNvSpPr/>
          <p:nvPr/>
        </p:nvSpPr>
        <p:spPr>
          <a:xfrm>
            <a:off x="346808" y="4003634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7" name="Line"/>
          <p:cNvSpPr/>
          <p:nvPr/>
        </p:nvSpPr>
        <p:spPr>
          <a:xfrm>
            <a:off x="346808" y="4136240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8" name="Line"/>
          <p:cNvSpPr/>
          <p:nvPr/>
        </p:nvSpPr>
        <p:spPr>
          <a:xfrm>
            <a:off x="346808" y="3937332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9" name="Line"/>
          <p:cNvSpPr/>
          <p:nvPr/>
        </p:nvSpPr>
        <p:spPr>
          <a:xfrm>
            <a:off x="346808" y="4069937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0" name="Line"/>
          <p:cNvSpPr/>
          <p:nvPr/>
        </p:nvSpPr>
        <p:spPr>
          <a:xfrm>
            <a:off x="346808" y="4202543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201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74" y="3857318"/>
            <a:ext cx="80389" cy="378734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LINE SEGMENTS…"/>
          <p:cNvSpPr txBox="1"/>
          <p:nvPr/>
        </p:nvSpPr>
        <p:spPr>
          <a:xfrm>
            <a:off x="3731523" y="5008374"/>
            <a:ext cx="2218556" cy="433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分段线</a:t>
            </a:r>
            <a:endParaRPr dirty="0"/>
          </a:p>
          <a:p>
            <a:pPr>
              <a:lnSpc>
                <a:spcPct val="12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常用参数</a:t>
            </a:r>
            <a:r>
              <a:rPr dirty="0"/>
              <a:t>: x, y, alpha, color, </a:t>
            </a:r>
            <a:r>
              <a:rPr dirty="0" err="1"/>
              <a:t>linetype</a:t>
            </a:r>
            <a:r>
              <a:rPr dirty="0"/>
              <a:t>, size</a:t>
            </a:r>
          </a:p>
        </p:txBody>
      </p:sp>
      <p:sp>
        <p:nvSpPr>
          <p:cNvPr id="203" name="b + geom_abline(aes(intercept = 0, slope = 1))…"/>
          <p:cNvSpPr txBox="1"/>
          <p:nvPr/>
        </p:nvSpPr>
        <p:spPr>
          <a:xfrm>
            <a:off x="4187827" y="5437439"/>
            <a:ext cx="2915708" cy="51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b + geom_abline(</a:t>
            </a:r>
            <a:r>
              <a:t>aes(intercept = 0, slope = 1)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b + geom_hline(</a:t>
            </a:r>
            <a:r>
              <a:t>aes(yintercept = lat)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b + geom_vline(</a:t>
            </a:r>
            <a:r>
              <a:t>aes(xintercept = long)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</p:txBody>
      </p:sp>
      <p:grpSp>
        <p:nvGrpSpPr>
          <p:cNvPr id="208" name="Group"/>
          <p:cNvGrpSpPr/>
          <p:nvPr/>
        </p:nvGrpSpPr>
        <p:grpSpPr>
          <a:xfrm>
            <a:off x="3731523" y="5481232"/>
            <a:ext cx="385749" cy="385851"/>
            <a:chOff x="0" y="0"/>
            <a:chExt cx="385747" cy="385850"/>
          </a:xfrm>
        </p:grpSpPr>
        <p:pic>
          <p:nvPicPr>
            <p:cNvPr id="204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85748" cy="385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5" name="Line"/>
            <p:cNvSpPr/>
            <p:nvPr/>
          </p:nvSpPr>
          <p:spPr>
            <a:xfrm flipV="1">
              <a:off x="109397" y="93152"/>
              <a:ext cx="192896" cy="62676"/>
            </a:xfrm>
            <a:prstGeom prst="line">
              <a:avLst/>
            </a:prstGeom>
            <a:noFill/>
            <a:ln w="254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06" name="Line"/>
            <p:cNvSpPr/>
            <p:nvPr/>
          </p:nvSpPr>
          <p:spPr>
            <a:xfrm>
              <a:off x="50329" y="275980"/>
              <a:ext cx="202824" cy="1"/>
            </a:xfrm>
            <a:prstGeom prst="line">
              <a:avLst/>
            </a:prstGeom>
            <a:noFill/>
            <a:ln w="254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07" name="Line"/>
            <p:cNvSpPr/>
            <p:nvPr/>
          </p:nvSpPr>
          <p:spPr>
            <a:xfrm flipV="1">
              <a:off x="335693" y="152927"/>
              <a:ext cx="1" cy="202824"/>
            </a:xfrm>
            <a:prstGeom prst="line">
              <a:avLst/>
            </a:prstGeom>
            <a:noFill/>
            <a:ln w="254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209" name="b + geom_segment(aes(yend = lat + 1, xend = long + 1))…"/>
          <p:cNvSpPr txBox="1"/>
          <p:nvPr/>
        </p:nvSpPr>
        <p:spPr>
          <a:xfrm>
            <a:off x="3731523" y="5941039"/>
            <a:ext cx="3288657" cy="378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b + geom_segment(</a:t>
            </a:r>
            <a:r>
              <a:t>aes(yend = lat + 1, xend = long + 1)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b + geom_spoke(</a:t>
            </a:r>
            <a:r>
              <a:t>aes(angle = 1:1155, radius = 1)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</p:txBody>
      </p:sp>
      <p:sp>
        <p:nvSpPr>
          <p:cNvPr id="210" name="a &lt;- ggplot(economics, aes(date, unemploy))…"/>
          <p:cNvSpPr txBox="1"/>
          <p:nvPr/>
        </p:nvSpPr>
        <p:spPr>
          <a:xfrm>
            <a:off x="3736217" y="1865561"/>
            <a:ext cx="3288657" cy="364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a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ggplot(economics, aes(date, unemploy))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b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ggplot(seals, aes(x = long, y = lat))</a:t>
            </a:r>
          </a:p>
        </p:txBody>
      </p:sp>
      <p:sp>
        <p:nvSpPr>
          <p:cNvPr id="211" name="ONE VARIABLE    continuous"/>
          <p:cNvSpPr txBox="1"/>
          <p:nvPr/>
        </p:nvSpPr>
        <p:spPr>
          <a:xfrm>
            <a:off x="3731523" y="6529807"/>
            <a:ext cx="916918" cy="21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rPr lang="zh-CN" altLang="en-US" dirty="0"/>
              <a:t>单变量</a:t>
            </a:r>
            <a:r>
              <a:rPr dirty="0"/>
              <a:t>    </a:t>
            </a:r>
            <a:r>
              <a:rPr lang="zh-CN" altLang="en-US" dirty="0"/>
              <a:t>连续</a:t>
            </a:r>
            <a:endParaRPr dirty="0"/>
          </a:p>
        </p:txBody>
      </p:sp>
      <p:sp>
        <p:nvSpPr>
          <p:cNvPr id="212" name="c &lt;- ggplot(mpg, aes(hwy)); c2 &lt;- ggplot(mpg)"/>
          <p:cNvSpPr txBox="1"/>
          <p:nvPr/>
        </p:nvSpPr>
        <p:spPr>
          <a:xfrm>
            <a:off x="3736217" y="6745754"/>
            <a:ext cx="3288657" cy="223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c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ggplot(mpg, aes(hwy)); c2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ggplot(mpg)</a:t>
            </a:r>
          </a:p>
        </p:txBody>
      </p:sp>
      <p:sp>
        <p:nvSpPr>
          <p:cNvPr id="213" name="c + geom_area(stat = &quot;bin&quot;) x, y, alpha, color, fill, linetype, size…"/>
          <p:cNvSpPr txBox="1"/>
          <p:nvPr/>
        </p:nvSpPr>
        <p:spPr>
          <a:xfrm>
            <a:off x="4187827" y="6982699"/>
            <a:ext cx="2621679" cy="2462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c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geom_area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stat = "bin"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>
              <a:rPr dirty="0"/>
            </a:br>
            <a:r>
              <a:rPr dirty="0"/>
              <a:t>x, y, alpha, color, fill, </a:t>
            </a:r>
            <a:r>
              <a:rPr dirty="0" err="1"/>
              <a:t>linetype</a:t>
            </a:r>
            <a:r>
              <a:rPr dirty="0"/>
              <a:t>, size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c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geom_density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kernel = "gaussian"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>
              <a:rPr dirty="0"/>
            </a:br>
            <a:r>
              <a:rPr dirty="0"/>
              <a:t>x, y, alpha, color, fill, group, </a:t>
            </a:r>
            <a:r>
              <a:rPr dirty="0" err="1"/>
              <a:t>linetype</a:t>
            </a:r>
            <a:r>
              <a:rPr dirty="0"/>
              <a:t>, size, weight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c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geom_dotplot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</a:t>
            </a:r>
            <a:r>
              <a:rPr dirty="0"/>
              <a:t> </a:t>
            </a:r>
            <a:br>
              <a:rPr dirty="0"/>
            </a:br>
            <a:r>
              <a:rPr dirty="0"/>
              <a:t>x, y, alpha, color, fill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c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geom_freqpoly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</a:t>
            </a:r>
            <a:r>
              <a:rPr dirty="0"/>
              <a:t> </a:t>
            </a:r>
            <a:br>
              <a:rPr dirty="0"/>
            </a:br>
            <a:r>
              <a:rPr dirty="0"/>
              <a:t>x, y, alpha, color, group, </a:t>
            </a:r>
            <a:r>
              <a:rPr dirty="0" err="1"/>
              <a:t>linetype</a:t>
            </a:r>
            <a:r>
              <a:rPr dirty="0"/>
              <a:t>, size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c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geom_histogram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 err="1"/>
              <a:t>binwidth</a:t>
            </a:r>
            <a:r>
              <a:rPr dirty="0"/>
              <a:t> = 5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rPr dirty="0"/>
              <a:t> </a:t>
            </a:r>
            <a:br>
              <a:rPr dirty="0"/>
            </a:br>
            <a:r>
              <a:rPr dirty="0"/>
              <a:t>x, y, alpha, color, fill, </a:t>
            </a:r>
            <a:r>
              <a:rPr dirty="0" err="1"/>
              <a:t>linetype</a:t>
            </a:r>
            <a:r>
              <a:rPr dirty="0"/>
              <a:t>, size, weight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c2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geom_qq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 err="1"/>
              <a:t>aes</a:t>
            </a:r>
            <a:r>
              <a:rPr dirty="0"/>
              <a:t>(sample = </a:t>
            </a:r>
            <a:r>
              <a:rPr dirty="0" err="1"/>
              <a:t>hwy</a:t>
            </a:r>
            <a:r>
              <a:rPr dirty="0"/>
              <a:t>)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rPr dirty="0"/>
              <a:t> </a:t>
            </a:r>
            <a:br>
              <a:rPr dirty="0"/>
            </a:br>
            <a:r>
              <a:rPr dirty="0"/>
              <a:t>x, y, alpha, color, fill, </a:t>
            </a:r>
            <a:r>
              <a:rPr dirty="0" err="1"/>
              <a:t>linetype</a:t>
            </a:r>
            <a:r>
              <a:rPr dirty="0"/>
              <a:t>, size, weight</a:t>
            </a:r>
          </a:p>
        </p:txBody>
      </p:sp>
      <p:sp>
        <p:nvSpPr>
          <p:cNvPr id="214" name="discrete d &lt;- ggplot(mpg, aes(fl))"/>
          <p:cNvSpPr txBox="1"/>
          <p:nvPr/>
        </p:nvSpPr>
        <p:spPr>
          <a:xfrm>
            <a:off x="3731523" y="9446226"/>
            <a:ext cx="1332096" cy="41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离散</a:t>
            </a:r>
            <a:br>
              <a:rPr dirty="0"/>
            </a:br>
            <a:r>
              <a:rPr sz="1000" dirty="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 </a:t>
            </a:r>
            <a:r>
              <a:rPr sz="900" b="1" dirty="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 sz="1000" dirty="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r>
              <a:rPr sz="1000" dirty="0" err="1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ggplot</a:t>
            </a:r>
            <a:r>
              <a:rPr sz="1000" dirty="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(mpg, </a:t>
            </a:r>
            <a:r>
              <a:rPr sz="1000" dirty="0" err="1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aes</a:t>
            </a:r>
            <a:r>
              <a:rPr sz="1000" dirty="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(</a:t>
            </a:r>
            <a:r>
              <a:rPr sz="1000" dirty="0" err="1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fl</a:t>
            </a:r>
            <a:r>
              <a:rPr sz="1000" dirty="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))</a:t>
            </a:r>
          </a:p>
        </p:txBody>
      </p:sp>
      <p:sp>
        <p:nvSpPr>
          <p:cNvPr id="215" name="d + geom_bar()  x, alpha, color, fill, linetype, size, weight"/>
          <p:cNvSpPr txBox="1"/>
          <p:nvPr/>
        </p:nvSpPr>
        <p:spPr>
          <a:xfrm>
            <a:off x="4187827" y="9870668"/>
            <a:ext cx="262167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d + geom_bar() </a:t>
            </a:r>
            <a:br/>
            <a:r>
              <a:t>x, alpha, color, fill, linetype, size, weight</a:t>
            </a:r>
          </a:p>
        </p:txBody>
      </p:sp>
      <p:sp>
        <p:nvSpPr>
          <p:cNvPr id="216" name="e + geom_label(aes(label = cty), nudge_x = 1, nudge_y = 1) - x, y, label, alpha, angle, color, family, fontface, hjust, lineheight, size, vjust…"/>
          <p:cNvSpPr txBox="1"/>
          <p:nvPr/>
        </p:nvSpPr>
        <p:spPr>
          <a:xfrm>
            <a:off x="7592003" y="2249034"/>
            <a:ext cx="2621679" cy="267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e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geom_label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 err="1"/>
              <a:t>aes</a:t>
            </a:r>
            <a:r>
              <a:rPr dirty="0"/>
              <a:t>(label = </a:t>
            </a:r>
            <a:r>
              <a:rPr dirty="0" err="1"/>
              <a:t>cty</a:t>
            </a:r>
            <a:r>
              <a:rPr dirty="0"/>
              <a:t>), </a:t>
            </a:r>
            <a:r>
              <a:rPr dirty="0" err="1"/>
              <a:t>nudge_x</a:t>
            </a:r>
            <a:r>
              <a:rPr dirty="0"/>
              <a:t> = 1, </a:t>
            </a:r>
            <a:r>
              <a:rPr dirty="0" err="1"/>
              <a:t>nudge_y</a:t>
            </a:r>
            <a:r>
              <a:rPr dirty="0"/>
              <a:t> = 1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rPr dirty="0"/>
              <a:t> - x, y, label, alpha, angle, color, family, </a:t>
            </a:r>
            <a:r>
              <a:rPr dirty="0" err="1"/>
              <a:t>fontface</a:t>
            </a:r>
            <a:r>
              <a:rPr dirty="0"/>
              <a:t>, </a:t>
            </a:r>
            <a:r>
              <a:rPr dirty="0" err="1"/>
              <a:t>hjust</a:t>
            </a:r>
            <a:r>
              <a:rPr dirty="0"/>
              <a:t>, </a:t>
            </a:r>
            <a:r>
              <a:rPr dirty="0" err="1"/>
              <a:t>lineheight</a:t>
            </a:r>
            <a:r>
              <a:rPr dirty="0"/>
              <a:t>, size, </a:t>
            </a:r>
            <a:r>
              <a:rPr dirty="0" err="1"/>
              <a:t>vjust</a:t>
            </a:r>
            <a:endParaRPr dirty="0"/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e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geom_point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 </a:t>
            </a:r>
            <a:b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 dirty="0"/>
              <a:t>x, y, alpha, color, fill, shape, size, stroke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e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geom_quantile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 </a:t>
            </a:r>
            <a:b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 dirty="0"/>
              <a:t>x, y, alpha, color, group, </a:t>
            </a:r>
            <a:r>
              <a:rPr dirty="0" err="1"/>
              <a:t>linetype</a:t>
            </a:r>
            <a:r>
              <a:rPr dirty="0"/>
              <a:t>, size, weight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e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geom_rug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sides = “bl"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b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 dirty="0"/>
              <a:t>x, y, alpha, color, </a:t>
            </a:r>
            <a:r>
              <a:rPr dirty="0" err="1"/>
              <a:t>linetype</a:t>
            </a:r>
            <a:r>
              <a:rPr dirty="0"/>
              <a:t>, size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e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geom_smooth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method = </a:t>
            </a:r>
            <a:r>
              <a:rPr dirty="0" err="1"/>
              <a:t>lm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b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 dirty="0"/>
              <a:t>x, y, alpha, color, fill, group, </a:t>
            </a:r>
            <a:r>
              <a:rPr dirty="0" err="1"/>
              <a:t>linetype</a:t>
            </a:r>
            <a:r>
              <a:rPr dirty="0"/>
              <a:t>, size, weight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e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geom_text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 err="1"/>
              <a:t>aes</a:t>
            </a:r>
            <a:r>
              <a:rPr dirty="0"/>
              <a:t>(label = </a:t>
            </a:r>
            <a:r>
              <a:rPr dirty="0" err="1"/>
              <a:t>cty</a:t>
            </a:r>
            <a:r>
              <a:rPr dirty="0"/>
              <a:t>), </a:t>
            </a:r>
            <a:r>
              <a:rPr dirty="0" err="1"/>
              <a:t>nudge_x</a:t>
            </a:r>
            <a:r>
              <a:rPr dirty="0"/>
              <a:t> = 1, </a:t>
            </a:r>
            <a:r>
              <a:rPr dirty="0" err="1"/>
              <a:t>nudge_y</a:t>
            </a:r>
            <a:r>
              <a:rPr dirty="0"/>
              <a:t> = 1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r>
              <a:rPr dirty="0"/>
              <a:t>- x, y, label, alpha, angle, color, family, </a:t>
            </a:r>
            <a:r>
              <a:rPr dirty="0" err="1"/>
              <a:t>fontface</a:t>
            </a:r>
            <a:r>
              <a:rPr dirty="0"/>
              <a:t>, </a:t>
            </a:r>
            <a:r>
              <a:rPr dirty="0" err="1"/>
              <a:t>hjust</a:t>
            </a:r>
            <a:r>
              <a:rPr dirty="0"/>
              <a:t>, </a:t>
            </a:r>
            <a:r>
              <a:rPr dirty="0" err="1"/>
              <a:t>lineheight</a:t>
            </a:r>
            <a:r>
              <a:rPr dirty="0"/>
              <a:t>, size, </a:t>
            </a:r>
            <a:r>
              <a:rPr dirty="0" err="1"/>
              <a:t>vjust</a:t>
            </a:r>
            <a:endParaRPr dirty="0"/>
          </a:p>
        </p:txBody>
      </p:sp>
      <p:sp>
        <p:nvSpPr>
          <p:cNvPr id="217" name="one discrete, one continuous…"/>
          <p:cNvSpPr txBox="1"/>
          <p:nvPr/>
        </p:nvSpPr>
        <p:spPr>
          <a:xfrm>
            <a:off x="7134363" y="5257660"/>
            <a:ext cx="3363321" cy="41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" tIns="12700" rIns="12700" bIns="12700">
            <a:spAutoFit/>
          </a:bodyPr>
          <a:lstStyle/>
          <a:p>
            <a:pPr lvl="1" indent="0"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一个离散，一个连续</a:t>
            </a:r>
            <a:endParaRPr dirty="0"/>
          </a:p>
          <a:p>
            <a:pPr>
              <a:lnSpc>
                <a:spcPct val="12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f </a:t>
            </a:r>
            <a:r>
              <a:rPr sz="900" dirty="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 dirty="0"/>
              <a:t> </a:t>
            </a:r>
            <a:r>
              <a:rPr dirty="0" err="1"/>
              <a:t>ggplot</a:t>
            </a:r>
            <a:r>
              <a:rPr dirty="0"/>
              <a:t>(mpg, </a:t>
            </a:r>
            <a:r>
              <a:rPr dirty="0" err="1"/>
              <a:t>aes</a:t>
            </a:r>
            <a:r>
              <a:rPr dirty="0"/>
              <a:t>(class, </a:t>
            </a:r>
            <a:r>
              <a:rPr dirty="0" err="1"/>
              <a:t>hwy</a:t>
            </a:r>
            <a:r>
              <a:rPr dirty="0"/>
              <a:t>))</a:t>
            </a:r>
          </a:p>
        </p:txBody>
      </p:sp>
      <p:sp>
        <p:nvSpPr>
          <p:cNvPr id="218" name="f + geom_col()  x, y, alpha, color, fill, group, linetype, size…"/>
          <p:cNvSpPr txBox="1"/>
          <p:nvPr/>
        </p:nvSpPr>
        <p:spPr>
          <a:xfrm>
            <a:off x="7592003" y="5829471"/>
            <a:ext cx="2741474" cy="166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f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geom_col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</a:t>
            </a:r>
            <a:r>
              <a:rPr dirty="0"/>
              <a:t> </a:t>
            </a:r>
            <a:br>
              <a:rPr dirty="0"/>
            </a:br>
            <a:r>
              <a:rPr dirty="0"/>
              <a:t>x, y, alpha, color, fill, group, </a:t>
            </a:r>
            <a:r>
              <a:rPr dirty="0" err="1"/>
              <a:t>linetype</a:t>
            </a:r>
            <a:r>
              <a:rPr dirty="0"/>
              <a:t>, size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f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geom_boxplot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 </a:t>
            </a:r>
            <a:b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 dirty="0"/>
              <a:t>x, y, lower, middle, upper, </a:t>
            </a:r>
            <a:r>
              <a:rPr dirty="0" err="1"/>
              <a:t>ymax</a:t>
            </a:r>
            <a:r>
              <a:rPr dirty="0"/>
              <a:t>, </a:t>
            </a:r>
            <a:r>
              <a:rPr dirty="0" err="1"/>
              <a:t>ymin</a:t>
            </a:r>
            <a:r>
              <a:rPr dirty="0"/>
              <a:t>, alpha, </a:t>
            </a:r>
            <a:br>
              <a:rPr dirty="0"/>
            </a:br>
            <a:r>
              <a:rPr dirty="0"/>
              <a:t>color, fill, group, </a:t>
            </a:r>
            <a:r>
              <a:rPr dirty="0" err="1"/>
              <a:t>linetype</a:t>
            </a:r>
            <a:r>
              <a:rPr dirty="0"/>
              <a:t>, shape, size, weight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f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geom_dotplot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 err="1"/>
              <a:t>binaxis</a:t>
            </a:r>
            <a:r>
              <a:rPr dirty="0"/>
              <a:t> = "y", </a:t>
            </a:r>
            <a:r>
              <a:rPr dirty="0" err="1"/>
              <a:t>stackdir</a:t>
            </a:r>
            <a:r>
              <a:rPr dirty="0"/>
              <a:t> = “center"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r>
              <a:rPr dirty="0"/>
              <a:t>x, y, alpha, color, fill, group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f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geom_violin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scale = “area"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b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 dirty="0"/>
              <a:t>x, y, alpha, color, fill, group, </a:t>
            </a:r>
            <a:r>
              <a:rPr dirty="0" err="1"/>
              <a:t>linetype</a:t>
            </a:r>
            <a:r>
              <a:rPr dirty="0"/>
              <a:t>, size, weight</a:t>
            </a:r>
          </a:p>
        </p:txBody>
      </p:sp>
      <p:sp>
        <p:nvSpPr>
          <p:cNvPr id="219" name="both discrete…"/>
          <p:cNvSpPr txBox="1"/>
          <p:nvPr/>
        </p:nvSpPr>
        <p:spPr>
          <a:xfrm>
            <a:off x="7134363" y="7660704"/>
            <a:ext cx="3363321" cy="41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" tIns="12700" rIns="12700" bIns="12700">
            <a:spAutoFit/>
          </a:bodyPr>
          <a:lstStyle/>
          <a:p>
            <a:pPr lvl="1" indent="0"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两个都离散</a:t>
            </a:r>
            <a:endParaRPr dirty="0"/>
          </a:p>
          <a:p>
            <a:pPr>
              <a:lnSpc>
                <a:spcPct val="12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g </a:t>
            </a:r>
            <a:r>
              <a:rPr sz="900" dirty="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 dirty="0"/>
              <a:t> </a:t>
            </a:r>
            <a:r>
              <a:rPr dirty="0" err="1"/>
              <a:t>ggplot</a:t>
            </a:r>
            <a:r>
              <a:rPr dirty="0"/>
              <a:t>(diamonds, </a:t>
            </a:r>
            <a:r>
              <a:rPr dirty="0" err="1"/>
              <a:t>aes</a:t>
            </a:r>
            <a:r>
              <a:rPr dirty="0"/>
              <a:t>(cut, color))</a:t>
            </a:r>
          </a:p>
        </p:txBody>
      </p:sp>
      <p:sp>
        <p:nvSpPr>
          <p:cNvPr id="220" name="g + geom_count()  x, y, alpha, color, fill, shape, size, stroke…"/>
          <p:cNvSpPr txBox="1"/>
          <p:nvPr/>
        </p:nvSpPr>
        <p:spPr>
          <a:xfrm>
            <a:off x="7592003" y="8076493"/>
            <a:ext cx="2621679" cy="102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 + geom_count()</a:t>
            </a:r>
            <a:r>
              <a:t> </a:t>
            </a:r>
            <a:br/>
            <a:r>
              <a:t>x, y, alpha, color, fill, shape, size, stroke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 + geom_jitter(</a:t>
            </a:r>
            <a:r>
              <a:t>height = 2, width = 2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t>x, y, alpha, color, fill, shape, size</a:t>
            </a:r>
          </a:p>
        </p:txBody>
      </p:sp>
      <p:sp>
        <p:nvSpPr>
          <p:cNvPr id="221" name="THREE VARIABLES…"/>
          <p:cNvSpPr txBox="1"/>
          <p:nvPr/>
        </p:nvSpPr>
        <p:spPr>
          <a:xfrm>
            <a:off x="7134363" y="9012669"/>
            <a:ext cx="6207146" cy="299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" tIns="12700" rIns="12700" bIns="12700">
            <a:spAutoFit/>
          </a:bodyPr>
          <a:lstStyle/>
          <a:p>
            <a:pPr lvl="1" indent="0">
              <a:lnSpc>
                <a:spcPct val="80000"/>
              </a:lnSpc>
            </a:pPr>
            <a:r>
              <a:rPr lang="zh-CN" altLang="en-US" dirty="0"/>
              <a:t>三变量</a:t>
            </a:r>
            <a:endParaRPr lang="en-US" dirty="0"/>
          </a:p>
          <a:p>
            <a:pPr lvl="1" indent="0"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en-US" dirty="0" err="1"/>
              <a:t>seals$z</a:t>
            </a:r>
            <a:r>
              <a:rPr lang="en-US" dirty="0"/>
              <a:t> </a:t>
            </a:r>
            <a:r>
              <a:rPr lang="en-US" sz="900" dirty="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 lang="en-US" dirty="0"/>
              <a:t> with(seals, sqrt(delta_long^2 + delta_lat^2)); l </a:t>
            </a:r>
            <a:r>
              <a:rPr lang="en-US" sz="900" dirty="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 lang="en-US" dirty="0"/>
              <a:t> </a:t>
            </a:r>
            <a:r>
              <a:rPr lang="en-US" dirty="0" err="1"/>
              <a:t>ggplot</a:t>
            </a:r>
            <a:r>
              <a:rPr lang="en-US" dirty="0"/>
              <a:t>(seals, </a:t>
            </a:r>
            <a:r>
              <a:rPr lang="en-US" dirty="0" err="1"/>
              <a:t>aes</a:t>
            </a:r>
            <a:r>
              <a:rPr lang="en-US" dirty="0"/>
              <a:t>(long, </a:t>
            </a:r>
            <a:r>
              <a:rPr lang="en-US" dirty="0" err="1"/>
              <a:t>lat</a:t>
            </a:r>
            <a:r>
              <a:rPr lang="en-US" dirty="0"/>
              <a:t>))</a:t>
            </a:r>
          </a:p>
        </p:txBody>
      </p:sp>
      <p:sp>
        <p:nvSpPr>
          <p:cNvPr id="222" name="l + geom_raster(aes(fill = z), hjust = 0.5,  vjust = 0.5, interpolate = FALSE) x, y, alpha, fill…"/>
          <p:cNvSpPr txBox="1"/>
          <p:nvPr/>
        </p:nvSpPr>
        <p:spPr>
          <a:xfrm>
            <a:off x="10985161" y="9426216"/>
            <a:ext cx="2723760" cy="1053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l + geom_raster(</a:t>
            </a:r>
            <a:r>
              <a:t>aes(fill = z), hjust = 0.5, </a:t>
            </a:r>
            <a:br/>
            <a:r>
              <a:t>vjust = 0.5, interpolate = FALSE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/>
            <a:r>
              <a:t>x, y, alpha, fill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l + geom_tile(</a:t>
            </a:r>
            <a:r>
              <a:t>aes(fill = z)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t> </a:t>
            </a:r>
            <a:br/>
            <a:r>
              <a:t>x, y, alpha, color, fill, linetype, size, width</a:t>
            </a:r>
          </a:p>
        </p:txBody>
      </p:sp>
      <p:sp>
        <p:nvSpPr>
          <p:cNvPr id="223" name="h + geom_bin2d(binwidth = c(0.25, 500)) x, y, alpha, color, fill, linetype, size, weight…"/>
          <p:cNvSpPr txBox="1"/>
          <p:nvPr/>
        </p:nvSpPr>
        <p:spPr>
          <a:xfrm>
            <a:off x="10995674" y="2249034"/>
            <a:ext cx="2621679" cy="1289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h + geom_bin2d(</a:t>
            </a:r>
            <a:r>
              <a:rPr dirty="0" err="1"/>
              <a:t>binwidth</a:t>
            </a:r>
            <a:r>
              <a:rPr dirty="0"/>
              <a:t> = c(0.25, 500)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>
              <a:rPr dirty="0"/>
            </a:br>
            <a:r>
              <a:rPr dirty="0"/>
              <a:t>x, y, alpha, color, fill, </a:t>
            </a:r>
            <a:r>
              <a:rPr dirty="0" err="1"/>
              <a:t>linetype</a:t>
            </a:r>
            <a:r>
              <a:rPr dirty="0"/>
              <a:t>, size, weight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h + geom_density_2d()</a:t>
            </a:r>
            <a:br>
              <a:rPr dirty="0"/>
            </a:br>
            <a:r>
              <a:rPr dirty="0"/>
              <a:t>x, y, alpha, color, group, </a:t>
            </a:r>
            <a:r>
              <a:rPr dirty="0" err="1"/>
              <a:t>linetype</a:t>
            </a:r>
            <a:r>
              <a:rPr dirty="0"/>
              <a:t>, size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h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geom_hex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</a:t>
            </a:r>
            <a:br>
              <a:rPr dirty="0"/>
            </a:br>
            <a:r>
              <a:rPr dirty="0"/>
              <a:t>x, y, alpha, color, fill, size</a:t>
            </a:r>
          </a:p>
        </p:txBody>
      </p:sp>
      <p:sp>
        <p:nvSpPr>
          <p:cNvPr id="224" name="continuous function…"/>
          <p:cNvSpPr txBox="1"/>
          <p:nvPr/>
        </p:nvSpPr>
        <p:spPr>
          <a:xfrm>
            <a:off x="10533790" y="3546315"/>
            <a:ext cx="3363320" cy="41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" tIns="12700" rIns="12700" bIns="12700">
            <a:spAutoFit/>
          </a:bodyPr>
          <a:lstStyle/>
          <a:p>
            <a:pPr lvl="1" indent="0"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连续函数</a:t>
            </a:r>
            <a:endParaRPr dirty="0"/>
          </a:p>
          <a:p>
            <a:pPr>
              <a:lnSpc>
                <a:spcPct val="12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 err="1"/>
              <a:t>i</a:t>
            </a:r>
            <a:r>
              <a:rPr dirty="0"/>
              <a:t> </a:t>
            </a:r>
            <a:r>
              <a:rPr sz="900" dirty="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 dirty="0"/>
              <a:t> </a:t>
            </a:r>
            <a:r>
              <a:rPr dirty="0" err="1"/>
              <a:t>ggplot</a:t>
            </a:r>
            <a:r>
              <a:rPr dirty="0"/>
              <a:t>(economics, </a:t>
            </a:r>
            <a:r>
              <a:rPr dirty="0" err="1"/>
              <a:t>aes</a:t>
            </a:r>
            <a:r>
              <a:rPr dirty="0"/>
              <a:t>(date, </a:t>
            </a:r>
            <a:r>
              <a:rPr dirty="0" err="1"/>
              <a:t>unemploy</a:t>
            </a:r>
            <a:r>
              <a:rPr dirty="0"/>
              <a:t>))</a:t>
            </a:r>
          </a:p>
        </p:txBody>
      </p:sp>
      <p:sp>
        <p:nvSpPr>
          <p:cNvPr id="225" name="visualizing error…"/>
          <p:cNvSpPr txBox="1"/>
          <p:nvPr/>
        </p:nvSpPr>
        <p:spPr>
          <a:xfrm>
            <a:off x="10533790" y="5257660"/>
            <a:ext cx="3363320" cy="49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" tIns="12700" rIns="12700" bIns="12700">
            <a:spAutoFit/>
          </a:bodyPr>
          <a:lstStyle/>
          <a:p>
            <a:pPr lvl="1" indent="0"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可视化误差</a:t>
            </a:r>
            <a:endParaRPr dirty="0"/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df </a:t>
            </a:r>
            <a:r>
              <a:rPr sz="900" dirty="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 dirty="0"/>
              <a:t> </a:t>
            </a:r>
            <a:r>
              <a:rPr dirty="0" err="1"/>
              <a:t>data.frame</a:t>
            </a:r>
            <a:r>
              <a:rPr dirty="0"/>
              <a:t>(grp = c("A", "B"), fit = 4:5, se = 1:2)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j </a:t>
            </a:r>
            <a:r>
              <a:rPr sz="900" dirty="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 dirty="0"/>
              <a:t> </a:t>
            </a:r>
            <a:r>
              <a:rPr dirty="0" err="1"/>
              <a:t>ggplot</a:t>
            </a:r>
            <a:r>
              <a:rPr dirty="0"/>
              <a:t>(df, </a:t>
            </a:r>
            <a:r>
              <a:rPr dirty="0" err="1"/>
              <a:t>aes</a:t>
            </a:r>
            <a:r>
              <a:rPr dirty="0"/>
              <a:t>(grp, fit, </a:t>
            </a:r>
            <a:r>
              <a:rPr dirty="0" err="1"/>
              <a:t>ymin</a:t>
            </a:r>
            <a:r>
              <a:rPr dirty="0"/>
              <a:t> = fit - se, </a:t>
            </a:r>
            <a:r>
              <a:rPr dirty="0" err="1"/>
              <a:t>ymax</a:t>
            </a:r>
            <a:r>
              <a:rPr dirty="0"/>
              <a:t> = fit + se))</a:t>
            </a:r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5153" y="3037405"/>
            <a:ext cx="357951" cy="3579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9" name="Group"/>
          <p:cNvGrpSpPr/>
          <p:nvPr/>
        </p:nvGrpSpPr>
        <p:grpSpPr>
          <a:xfrm>
            <a:off x="3731523" y="6985461"/>
            <a:ext cx="357938" cy="358034"/>
            <a:chOff x="0" y="0"/>
            <a:chExt cx="357936" cy="358032"/>
          </a:xfrm>
        </p:grpSpPr>
        <p:pic>
          <p:nvPicPr>
            <p:cNvPr id="227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8" name="Shape"/>
            <p:cNvSpPr/>
            <p:nvPr/>
          </p:nvSpPr>
          <p:spPr>
            <a:xfrm>
              <a:off x="3754" y="69958"/>
              <a:ext cx="350428" cy="285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" y="16494"/>
                  </a:moveTo>
                  <a:lnTo>
                    <a:pt x="1993" y="15338"/>
                  </a:lnTo>
                  <a:lnTo>
                    <a:pt x="3481" y="14133"/>
                  </a:lnTo>
                  <a:lnTo>
                    <a:pt x="4497" y="12375"/>
                  </a:lnTo>
                  <a:cubicBezTo>
                    <a:pt x="4634" y="12127"/>
                    <a:pt x="4772" y="11878"/>
                    <a:pt x="4910" y="11630"/>
                  </a:cubicBezTo>
                  <a:cubicBezTo>
                    <a:pt x="5048" y="11381"/>
                    <a:pt x="5186" y="11133"/>
                    <a:pt x="5323" y="10884"/>
                  </a:cubicBezTo>
                  <a:cubicBezTo>
                    <a:pt x="5494" y="11316"/>
                    <a:pt x="5664" y="11747"/>
                    <a:pt x="5835" y="12178"/>
                  </a:cubicBezTo>
                  <a:cubicBezTo>
                    <a:pt x="6005" y="12610"/>
                    <a:pt x="6175" y="13041"/>
                    <a:pt x="6346" y="13472"/>
                  </a:cubicBezTo>
                  <a:lnTo>
                    <a:pt x="7988" y="12224"/>
                  </a:lnTo>
                  <a:lnTo>
                    <a:pt x="9187" y="10392"/>
                  </a:lnTo>
                  <a:lnTo>
                    <a:pt x="10418" y="7160"/>
                  </a:lnTo>
                  <a:lnTo>
                    <a:pt x="12133" y="8959"/>
                  </a:lnTo>
                  <a:lnTo>
                    <a:pt x="13210" y="6557"/>
                  </a:lnTo>
                  <a:lnTo>
                    <a:pt x="14441" y="3207"/>
                  </a:lnTo>
                  <a:lnTo>
                    <a:pt x="15450" y="0"/>
                  </a:lnTo>
                  <a:lnTo>
                    <a:pt x="16789" y="3764"/>
                  </a:lnTo>
                  <a:lnTo>
                    <a:pt x="18283" y="3049"/>
                  </a:lnTo>
                  <a:lnTo>
                    <a:pt x="19736" y="6934"/>
                  </a:lnTo>
                  <a:lnTo>
                    <a:pt x="21600" y="10679"/>
                  </a:lnTo>
                  <a:lnTo>
                    <a:pt x="21457" y="21600"/>
                  </a:lnTo>
                  <a:lnTo>
                    <a:pt x="0" y="21508"/>
                  </a:lnTo>
                  <a:lnTo>
                    <a:pt x="43" y="16494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pic>
        <p:nvPicPr>
          <p:cNvPr id="230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1523" y="2288941"/>
            <a:ext cx="357938" cy="3580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3" name="Group"/>
          <p:cNvGrpSpPr/>
          <p:nvPr/>
        </p:nvGrpSpPr>
        <p:grpSpPr>
          <a:xfrm>
            <a:off x="3731523" y="3596060"/>
            <a:ext cx="357938" cy="358033"/>
            <a:chOff x="0" y="0"/>
            <a:chExt cx="357936" cy="358032"/>
          </a:xfrm>
        </p:grpSpPr>
        <p:pic>
          <p:nvPicPr>
            <p:cNvPr id="231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2" name="Shape"/>
            <p:cNvSpPr/>
            <p:nvPr/>
          </p:nvSpPr>
          <p:spPr>
            <a:xfrm>
              <a:off x="61954" y="70532"/>
              <a:ext cx="238019" cy="219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655"/>
                  </a:moveTo>
                  <a:lnTo>
                    <a:pt x="5174" y="21343"/>
                  </a:lnTo>
                  <a:lnTo>
                    <a:pt x="14737" y="21600"/>
                  </a:lnTo>
                  <a:lnTo>
                    <a:pt x="21600" y="14346"/>
                  </a:lnTo>
                  <a:lnTo>
                    <a:pt x="18702" y="0"/>
                  </a:lnTo>
                  <a:lnTo>
                    <a:pt x="5450" y="341"/>
                  </a:lnTo>
                  <a:lnTo>
                    <a:pt x="0" y="16655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36" name="Group"/>
          <p:cNvGrpSpPr/>
          <p:nvPr/>
        </p:nvGrpSpPr>
        <p:grpSpPr>
          <a:xfrm>
            <a:off x="3731523" y="3160354"/>
            <a:ext cx="357938" cy="358033"/>
            <a:chOff x="0" y="0"/>
            <a:chExt cx="357936" cy="358032"/>
          </a:xfrm>
        </p:grpSpPr>
        <p:pic>
          <p:nvPicPr>
            <p:cNvPr id="234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5" name="Line"/>
            <p:cNvSpPr/>
            <p:nvPr/>
          </p:nvSpPr>
          <p:spPr>
            <a:xfrm>
              <a:off x="27516" y="94810"/>
              <a:ext cx="301624" cy="213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370"/>
                  </a:moveTo>
                  <a:lnTo>
                    <a:pt x="15506" y="0"/>
                  </a:lnTo>
                  <a:lnTo>
                    <a:pt x="21170" y="10866"/>
                  </a:lnTo>
                  <a:lnTo>
                    <a:pt x="11065" y="7138"/>
                  </a:lnTo>
                  <a:lnTo>
                    <a:pt x="3456" y="13126"/>
                  </a:lnTo>
                  <a:lnTo>
                    <a:pt x="8326" y="21600"/>
                  </a:lnTo>
                  <a:lnTo>
                    <a:pt x="21600" y="89"/>
                  </a:lnTo>
                </a:path>
              </a:pathLst>
            </a:custGeom>
            <a:noFill/>
            <a:ln w="127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39" name="Group"/>
          <p:cNvGrpSpPr/>
          <p:nvPr/>
        </p:nvGrpSpPr>
        <p:grpSpPr>
          <a:xfrm>
            <a:off x="3731523" y="4467473"/>
            <a:ext cx="357938" cy="358033"/>
            <a:chOff x="0" y="0"/>
            <a:chExt cx="357936" cy="358032"/>
          </a:xfrm>
        </p:grpSpPr>
        <p:pic>
          <p:nvPicPr>
            <p:cNvPr id="237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8" name="Shape"/>
            <p:cNvSpPr/>
            <p:nvPr/>
          </p:nvSpPr>
          <p:spPr>
            <a:xfrm>
              <a:off x="5382" y="82660"/>
              <a:ext cx="351163" cy="225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96"/>
                  </a:moveTo>
                  <a:lnTo>
                    <a:pt x="1943" y="17135"/>
                  </a:lnTo>
                  <a:lnTo>
                    <a:pt x="3426" y="15611"/>
                  </a:lnTo>
                  <a:lnTo>
                    <a:pt x="4438" y="13387"/>
                  </a:lnTo>
                  <a:cubicBezTo>
                    <a:pt x="4575" y="13073"/>
                    <a:pt x="4713" y="12759"/>
                    <a:pt x="4850" y="12445"/>
                  </a:cubicBezTo>
                  <a:cubicBezTo>
                    <a:pt x="4987" y="12131"/>
                    <a:pt x="5125" y="11816"/>
                    <a:pt x="5262" y="11502"/>
                  </a:cubicBezTo>
                  <a:cubicBezTo>
                    <a:pt x="5432" y="12048"/>
                    <a:pt x="5602" y="12593"/>
                    <a:pt x="5771" y="13139"/>
                  </a:cubicBezTo>
                  <a:cubicBezTo>
                    <a:pt x="5941" y="13684"/>
                    <a:pt x="6111" y="14230"/>
                    <a:pt x="6281" y="14775"/>
                  </a:cubicBezTo>
                  <a:lnTo>
                    <a:pt x="7917" y="13196"/>
                  </a:lnTo>
                  <a:lnTo>
                    <a:pt x="9112" y="10880"/>
                  </a:lnTo>
                  <a:lnTo>
                    <a:pt x="10338" y="6792"/>
                  </a:lnTo>
                  <a:lnTo>
                    <a:pt x="12048" y="9067"/>
                  </a:lnTo>
                  <a:lnTo>
                    <a:pt x="13120" y="6029"/>
                  </a:lnTo>
                  <a:lnTo>
                    <a:pt x="14347" y="1793"/>
                  </a:lnTo>
                  <a:lnTo>
                    <a:pt x="15353" y="0"/>
                  </a:lnTo>
                  <a:lnTo>
                    <a:pt x="16687" y="2498"/>
                  </a:lnTo>
                  <a:lnTo>
                    <a:pt x="18175" y="1593"/>
                  </a:lnTo>
                  <a:lnTo>
                    <a:pt x="19991" y="4837"/>
                  </a:lnTo>
                  <a:lnTo>
                    <a:pt x="21588" y="6129"/>
                  </a:lnTo>
                  <a:lnTo>
                    <a:pt x="21600" y="16793"/>
                  </a:lnTo>
                  <a:lnTo>
                    <a:pt x="18766" y="11491"/>
                  </a:lnTo>
                  <a:lnTo>
                    <a:pt x="16777" y="14328"/>
                  </a:lnTo>
                  <a:lnTo>
                    <a:pt x="15895" y="11886"/>
                  </a:lnTo>
                  <a:lnTo>
                    <a:pt x="12348" y="19785"/>
                  </a:lnTo>
                  <a:lnTo>
                    <a:pt x="10080" y="17665"/>
                  </a:lnTo>
                  <a:lnTo>
                    <a:pt x="7613" y="20622"/>
                  </a:lnTo>
                  <a:lnTo>
                    <a:pt x="5893" y="19675"/>
                  </a:lnTo>
                  <a:lnTo>
                    <a:pt x="5054" y="17726"/>
                  </a:lnTo>
                  <a:lnTo>
                    <a:pt x="4074" y="19054"/>
                  </a:lnTo>
                  <a:lnTo>
                    <a:pt x="1844" y="20750"/>
                  </a:lnTo>
                  <a:lnTo>
                    <a:pt x="65" y="21600"/>
                  </a:lnTo>
                  <a:lnTo>
                    <a:pt x="0" y="18596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42" name="Group"/>
          <p:cNvGrpSpPr/>
          <p:nvPr/>
        </p:nvGrpSpPr>
        <p:grpSpPr>
          <a:xfrm>
            <a:off x="3731523" y="4031767"/>
            <a:ext cx="357938" cy="358033"/>
            <a:chOff x="0" y="0"/>
            <a:chExt cx="357936" cy="358032"/>
          </a:xfrm>
        </p:grpSpPr>
        <p:pic>
          <p:nvPicPr>
            <p:cNvPr id="240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1" name="Rectangle"/>
            <p:cNvSpPr/>
            <p:nvPr/>
          </p:nvSpPr>
          <p:spPr>
            <a:xfrm>
              <a:off x="47567" y="103203"/>
              <a:ext cx="266791" cy="148439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grpSp>
        <p:nvGrpSpPr>
          <p:cNvPr id="245" name="Group"/>
          <p:cNvGrpSpPr/>
          <p:nvPr/>
        </p:nvGrpSpPr>
        <p:grpSpPr>
          <a:xfrm>
            <a:off x="3731523" y="2724647"/>
            <a:ext cx="357938" cy="358033"/>
            <a:chOff x="0" y="0"/>
            <a:chExt cx="357936" cy="358032"/>
          </a:xfrm>
        </p:grpSpPr>
        <p:pic>
          <p:nvPicPr>
            <p:cNvPr id="243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4" name="Line"/>
            <p:cNvSpPr/>
            <p:nvPr/>
          </p:nvSpPr>
          <p:spPr>
            <a:xfrm>
              <a:off x="97922" y="101302"/>
              <a:ext cx="179254" cy="10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19545" extrusionOk="0">
                  <a:moveTo>
                    <a:pt x="29" y="19545"/>
                  </a:moveTo>
                  <a:cubicBezTo>
                    <a:pt x="-311" y="12033"/>
                    <a:pt x="2321" y="4966"/>
                    <a:pt x="6650" y="1765"/>
                  </a:cubicBezTo>
                  <a:cubicBezTo>
                    <a:pt x="11816" y="-2055"/>
                    <a:pt x="17978" y="489"/>
                    <a:pt x="21289" y="7809"/>
                  </a:cubicBezTo>
                </a:path>
              </a:pathLst>
            </a:custGeom>
            <a:noFill/>
            <a:ln w="254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48" name="Group"/>
          <p:cNvGrpSpPr/>
          <p:nvPr/>
        </p:nvGrpSpPr>
        <p:grpSpPr>
          <a:xfrm>
            <a:off x="3731523" y="7383437"/>
            <a:ext cx="357938" cy="358033"/>
            <a:chOff x="0" y="0"/>
            <a:chExt cx="357936" cy="358032"/>
          </a:xfrm>
        </p:grpSpPr>
        <p:pic>
          <p:nvPicPr>
            <p:cNvPr id="246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Line"/>
            <p:cNvSpPr/>
            <p:nvPr/>
          </p:nvSpPr>
          <p:spPr>
            <a:xfrm>
              <a:off x="1420" y="71615"/>
              <a:ext cx="351731" cy="219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extrusionOk="0">
                  <a:moveTo>
                    <a:pt x="0" y="21135"/>
                  </a:moveTo>
                  <a:cubicBezTo>
                    <a:pt x="923" y="21468"/>
                    <a:pt x="1879" y="21193"/>
                    <a:pt x="2668" y="20383"/>
                  </a:cubicBezTo>
                  <a:cubicBezTo>
                    <a:pt x="3450" y="19579"/>
                    <a:pt x="3991" y="18314"/>
                    <a:pt x="4445" y="17015"/>
                  </a:cubicBezTo>
                  <a:cubicBezTo>
                    <a:pt x="5966" y="12666"/>
                    <a:pt x="6764" y="7409"/>
                    <a:pt x="8296" y="2832"/>
                  </a:cubicBezTo>
                  <a:cubicBezTo>
                    <a:pt x="8754" y="1464"/>
                    <a:pt x="9326" y="135"/>
                    <a:pt x="10318" y="11"/>
                  </a:cubicBezTo>
                  <a:cubicBezTo>
                    <a:pt x="11466" y="-132"/>
                    <a:pt x="12113" y="1122"/>
                    <a:pt x="12643" y="2592"/>
                  </a:cubicBezTo>
                  <a:cubicBezTo>
                    <a:pt x="14168" y="6825"/>
                    <a:pt x="14626" y="12173"/>
                    <a:pt x="16050" y="16219"/>
                  </a:cubicBezTo>
                  <a:cubicBezTo>
                    <a:pt x="16782" y="18300"/>
                    <a:pt x="17815" y="20105"/>
                    <a:pt x="19196" y="20897"/>
                  </a:cubicBezTo>
                  <a:cubicBezTo>
                    <a:pt x="19959" y="21334"/>
                    <a:pt x="20790" y="21429"/>
                    <a:pt x="21600" y="21146"/>
                  </a:cubicBezTo>
                </a:path>
              </a:pathLst>
            </a:custGeom>
            <a:noFill/>
            <a:ln w="127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51" name="Group"/>
          <p:cNvGrpSpPr/>
          <p:nvPr/>
        </p:nvGrpSpPr>
        <p:grpSpPr>
          <a:xfrm>
            <a:off x="3731523" y="8179389"/>
            <a:ext cx="357938" cy="358034"/>
            <a:chOff x="0" y="0"/>
            <a:chExt cx="357936" cy="358032"/>
          </a:xfrm>
        </p:grpSpPr>
        <p:pic>
          <p:nvPicPr>
            <p:cNvPr id="249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0" name="Line"/>
            <p:cNvSpPr/>
            <p:nvPr/>
          </p:nvSpPr>
          <p:spPr>
            <a:xfrm>
              <a:off x="7750" y="59109"/>
              <a:ext cx="349431" cy="235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448"/>
                  </a:moveTo>
                  <a:lnTo>
                    <a:pt x="2308" y="5808"/>
                  </a:lnTo>
                  <a:lnTo>
                    <a:pt x="5439" y="7354"/>
                  </a:lnTo>
                  <a:lnTo>
                    <a:pt x="9805" y="0"/>
                  </a:lnTo>
                  <a:lnTo>
                    <a:pt x="15688" y="16978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62" name="Group"/>
          <p:cNvGrpSpPr/>
          <p:nvPr/>
        </p:nvGrpSpPr>
        <p:grpSpPr>
          <a:xfrm>
            <a:off x="3731523" y="8577365"/>
            <a:ext cx="357938" cy="358033"/>
            <a:chOff x="0" y="0"/>
            <a:chExt cx="357936" cy="358032"/>
          </a:xfrm>
        </p:grpSpPr>
        <p:pic>
          <p:nvPicPr>
            <p:cNvPr id="252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61" name="Group"/>
            <p:cNvGrpSpPr/>
            <p:nvPr/>
          </p:nvGrpSpPr>
          <p:grpSpPr>
            <a:xfrm>
              <a:off x="0" y="63791"/>
              <a:ext cx="357937" cy="294242"/>
              <a:chOff x="0" y="0"/>
              <a:chExt cx="357936" cy="294240"/>
            </a:xfrm>
          </p:grpSpPr>
          <p:sp>
            <p:nvSpPr>
              <p:cNvPr id="253" name="Rectangle"/>
              <p:cNvSpPr/>
              <p:nvPr/>
            </p:nvSpPr>
            <p:spPr>
              <a:xfrm>
                <a:off x="0" y="247055"/>
                <a:ext cx="41942" cy="47185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54" name="Rectangle"/>
              <p:cNvSpPr/>
              <p:nvPr/>
            </p:nvSpPr>
            <p:spPr>
              <a:xfrm>
                <a:off x="45142" y="212866"/>
                <a:ext cx="41942" cy="81375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55" name="Rectangle"/>
              <p:cNvSpPr/>
              <p:nvPr/>
            </p:nvSpPr>
            <p:spPr>
              <a:xfrm>
                <a:off x="90284" y="143783"/>
                <a:ext cx="41942" cy="150457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56" name="Rectangle"/>
              <p:cNvSpPr/>
              <p:nvPr/>
            </p:nvSpPr>
            <p:spPr>
              <a:xfrm>
                <a:off x="135426" y="25394"/>
                <a:ext cx="41942" cy="268847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57" name="Rectangle"/>
              <p:cNvSpPr/>
              <p:nvPr/>
            </p:nvSpPr>
            <p:spPr>
              <a:xfrm>
                <a:off x="180568" y="0"/>
                <a:ext cx="41942" cy="294240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58" name="Rectangle"/>
              <p:cNvSpPr/>
              <p:nvPr/>
            </p:nvSpPr>
            <p:spPr>
              <a:xfrm>
                <a:off x="225711" y="80872"/>
                <a:ext cx="41942" cy="213369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59" name="Rectangle"/>
              <p:cNvSpPr/>
              <p:nvPr/>
            </p:nvSpPr>
            <p:spPr>
              <a:xfrm>
                <a:off x="270853" y="172391"/>
                <a:ext cx="41942" cy="121849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60" name="Rectangle"/>
              <p:cNvSpPr/>
              <p:nvPr/>
            </p:nvSpPr>
            <p:spPr>
              <a:xfrm>
                <a:off x="315995" y="247055"/>
                <a:ext cx="41942" cy="47185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282" name="Group"/>
          <p:cNvGrpSpPr/>
          <p:nvPr/>
        </p:nvGrpSpPr>
        <p:grpSpPr>
          <a:xfrm>
            <a:off x="3731523" y="7781413"/>
            <a:ext cx="357938" cy="358033"/>
            <a:chOff x="0" y="0"/>
            <a:chExt cx="357936" cy="358032"/>
          </a:xfrm>
        </p:grpSpPr>
        <p:pic>
          <p:nvPicPr>
            <p:cNvPr id="263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81" name="Group"/>
            <p:cNvGrpSpPr/>
            <p:nvPr/>
          </p:nvGrpSpPr>
          <p:grpSpPr>
            <a:xfrm>
              <a:off x="12995" y="37017"/>
              <a:ext cx="331947" cy="306164"/>
              <a:chOff x="0" y="0"/>
              <a:chExt cx="331946" cy="306163"/>
            </a:xfrm>
          </p:grpSpPr>
          <p:sp>
            <p:nvSpPr>
              <p:cNvPr id="264" name="Circle"/>
              <p:cNvSpPr/>
              <p:nvPr/>
            </p:nvSpPr>
            <p:spPr>
              <a:xfrm>
                <a:off x="0" y="254547"/>
                <a:ext cx="50888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65" name="Circle"/>
              <p:cNvSpPr/>
              <p:nvPr/>
            </p:nvSpPr>
            <p:spPr>
              <a:xfrm>
                <a:off x="56503" y="254547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66" name="Circle"/>
              <p:cNvSpPr/>
              <p:nvPr/>
            </p:nvSpPr>
            <p:spPr>
              <a:xfrm>
                <a:off x="56503" y="203659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67" name="Circle"/>
              <p:cNvSpPr/>
              <p:nvPr/>
            </p:nvSpPr>
            <p:spPr>
              <a:xfrm>
                <a:off x="116314" y="255275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68" name="Circle"/>
              <p:cNvSpPr/>
              <p:nvPr/>
            </p:nvSpPr>
            <p:spPr>
              <a:xfrm>
                <a:off x="116314" y="203659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69" name="Circle"/>
              <p:cNvSpPr/>
              <p:nvPr/>
            </p:nvSpPr>
            <p:spPr>
              <a:xfrm>
                <a:off x="116314" y="152502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0" name="Circle"/>
              <p:cNvSpPr/>
              <p:nvPr/>
            </p:nvSpPr>
            <p:spPr>
              <a:xfrm>
                <a:off x="116314" y="100131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1" name="Circle"/>
              <p:cNvSpPr/>
              <p:nvPr/>
            </p:nvSpPr>
            <p:spPr>
              <a:xfrm>
                <a:off x="172737" y="255045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2" name="Circle"/>
              <p:cNvSpPr/>
              <p:nvPr/>
            </p:nvSpPr>
            <p:spPr>
              <a:xfrm>
                <a:off x="225806" y="255045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3" name="Circle"/>
              <p:cNvSpPr/>
              <p:nvPr/>
            </p:nvSpPr>
            <p:spPr>
              <a:xfrm>
                <a:off x="224634" y="203888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4" name="Circle"/>
              <p:cNvSpPr/>
              <p:nvPr/>
            </p:nvSpPr>
            <p:spPr>
              <a:xfrm>
                <a:off x="226493" y="152259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5" name="Circle"/>
              <p:cNvSpPr/>
              <p:nvPr/>
            </p:nvSpPr>
            <p:spPr>
              <a:xfrm>
                <a:off x="225806" y="100131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6" name="Circle"/>
              <p:cNvSpPr/>
              <p:nvPr/>
            </p:nvSpPr>
            <p:spPr>
              <a:xfrm>
                <a:off x="115711" y="49784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7" name="Circle"/>
              <p:cNvSpPr/>
              <p:nvPr/>
            </p:nvSpPr>
            <p:spPr>
              <a:xfrm>
                <a:off x="172737" y="203551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8" name="Circle"/>
              <p:cNvSpPr/>
              <p:nvPr/>
            </p:nvSpPr>
            <p:spPr>
              <a:xfrm>
                <a:off x="58157" y="152529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9" name="Circle"/>
              <p:cNvSpPr/>
              <p:nvPr/>
            </p:nvSpPr>
            <p:spPr>
              <a:xfrm>
                <a:off x="281058" y="255045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80" name="Circle"/>
              <p:cNvSpPr/>
              <p:nvPr/>
            </p:nvSpPr>
            <p:spPr>
              <a:xfrm>
                <a:off x="115085" y="0"/>
                <a:ext cx="50888" cy="50888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311" name="Group"/>
          <p:cNvGrpSpPr/>
          <p:nvPr/>
        </p:nvGrpSpPr>
        <p:grpSpPr>
          <a:xfrm>
            <a:off x="3731523" y="8975341"/>
            <a:ext cx="357938" cy="358033"/>
            <a:chOff x="0" y="0"/>
            <a:chExt cx="357936" cy="358032"/>
          </a:xfrm>
        </p:grpSpPr>
        <p:pic>
          <p:nvPicPr>
            <p:cNvPr id="283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10" name="Group"/>
            <p:cNvGrpSpPr/>
            <p:nvPr/>
          </p:nvGrpSpPr>
          <p:grpSpPr>
            <a:xfrm>
              <a:off x="12995" y="19213"/>
              <a:ext cx="318518" cy="309851"/>
              <a:chOff x="0" y="0"/>
              <a:chExt cx="318517" cy="309849"/>
            </a:xfrm>
          </p:grpSpPr>
          <p:sp>
            <p:nvSpPr>
              <p:cNvPr id="284" name="Circle"/>
              <p:cNvSpPr/>
              <p:nvPr/>
            </p:nvSpPr>
            <p:spPr>
              <a:xfrm>
                <a:off x="0" y="290131"/>
                <a:ext cx="19718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85" name="Circle"/>
              <p:cNvSpPr/>
              <p:nvPr/>
            </p:nvSpPr>
            <p:spPr>
              <a:xfrm>
                <a:off x="35016" y="258795"/>
                <a:ext cx="19718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86" name="Circle"/>
              <p:cNvSpPr/>
              <p:nvPr/>
            </p:nvSpPr>
            <p:spPr>
              <a:xfrm>
                <a:off x="64592" y="248937"/>
                <a:ext cx="19719" cy="19718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87" name="Circle"/>
              <p:cNvSpPr/>
              <p:nvPr/>
            </p:nvSpPr>
            <p:spPr>
              <a:xfrm>
                <a:off x="44875" y="248937"/>
                <a:ext cx="19718" cy="19718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88" name="Circle"/>
              <p:cNvSpPr/>
              <p:nvPr/>
            </p:nvSpPr>
            <p:spPr>
              <a:xfrm>
                <a:off x="84310" y="209018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89" name="Circle"/>
              <p:cNvSpPr/>
              <p:nvPr/>
            </p:nvSpPr>
            <p:spPr>
              <a:xfrm>
                <a:off x="104028" y="199159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90" name="Circle"/>
              <p:cNvSpPr/>
              <p:nvPr/>
            </p:nvSpPr>
            <p:spPr>
              <a:xfrm>
                <a:off x="123746" y="189300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91" name="Circle"/>
              <p:cNvSpPr/>
              <p:nvPr/>
            </p:nvSpPr>
            <p:spPr>
              <a:xfrm>
                <a:off x="180492" y="140084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92" name="Circle"/>
              <p:cNvSpPr/>
              <p:nvPr/>
            </p:nvSpPr>
            <p:spPr>
              <a:xfrm>
                <a:off x="190351" y="130225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93" name="Circle"/>
              <p:cNvSpPr/>
              <p:nvPr/>
            </p:nvSpPr>
            <p:spPr>
              <a:xfrm>
                <a:off x="170634" y="140084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94" name="Circle"/>
              <p:cNvSpPr/>
              <p:nvPr/>
            </p:nvSpPr>
            <p:spPr>
              <a:xfrm>
                <a:off x="160775" y="169661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95" name="Circle"/>
              <p:cNvSpPr/>
              <p:nvPr/>
            </p:nvSpPr>
            <p:spPr>
              <a:xfrm>
                <a:off x="160775" y="159802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96" name="Circle"/>
              <p:cNvSpPr/>
              <p:nvPr/>
            </p:nvSpPr>
            <p:spPr>
              <a:xfrm>
                <a:off x="131198" y="178724"/>
                <a:ext cx="19719" cy="19718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97" name="Circle"/>
              <p:cNvSpPr/>
              <p:nvPr/>
            </p:nvSpPr>
            <p:spPr>
              <a:xfrm>
                <a:off x="160775" y="149943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98" name="Circle"/>
              <p:cNvSpPr/>
              <p:nvPr/>
            </p:nvSpPr>
            <p:spPr>
              <a:xfrm>
                <a:off x="74451" y="218655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99" name="Circle"/>
              <p:cNvSpPr/>
              <p:nvPr/>
            </p:nvSpPr>
            <p:spPr>
              <a:xfrm>
                <a:off x="200210" y="120366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00" name="Circle"/>
              <p:cNvSpPr/>
              <p:nvPr/>
            </p:nvSpPr>
            <p:spPr>
              <a:xfrm>
                <a:off x="141057" y="178724"/>
                <a:ext cx="19719" cy="19718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01" name="Circle"/>
              <p:cNvSpPr/>
              <p:nvPr/>
            </p:nvSpPr>
            <p:spPr>
              <a:xfrm>
                <a:off x="94169" y="209018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02" name="Circle"/>
              <p:cNvSpPr/>
              <p:nvPr/>
            </p:nvSpPr>
            <p:spPr>
              <a:xfrm>
                <a:off x="210069" y="110508"/>
                <a:ext cx="19719" cy="19718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03" name="Circle"/>
              <p:cNvSpPr/>
              <p:nvPr/>
            </p:nvSpPr>
            <p:spPr>
              <a:xfrm>
                <a:off x="219928" y="100649"/>
                <a:ext cx="19719" cy="19718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04" name="Circle"/>
              <p:cNvSpPr/>
              <p:nvPr/>
            </p:nvSpPr>
            <p:spPr>
              <a:xfrm>
                <a:off x="219928" y="90790"/>
                <a:ext cx="19719" cy="19718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05" name="Circle"/>
              <p:cNvSpPr/>
              <p:nvPr/>
            </p:nvSpPr>
            <p:spPr>
              <a:xfrm>
                <a:off x="229787" y="71072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06" name="Circle"/>
              <p:cNvSpPr/>
              <p:nvPr/>
            </p:nvSpPr>
            <p:spPr>
              <a:xfrm>
                <a:off x="239646" y="61213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07" name="Circle"/>
              <p:cNvSpPr/>
              <p:nvPr/>
            </p:nvSpPr>
            <p:spPr>
              <a:xfrm>
                <a:off x="249505" y="51354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08" name="Circle"/>
              <p:cNvSpPr/>
              <p:nvPr/>
            </p:nvSpPr>
            <p:spPr>
              <a:xfrm>
                <a:off x="269223" y="41495"/>
                <a:ext cx="19718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09" name="Circle"/>
              <p:cNvSpPr/>
              <p:nvPr/>
            </p:nvSpPr>
            <p:spPr>
              <a:xfrm>
                <a:off x="298799" y="0"/>
                <a:ext cx="19719" cy="19718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318" name="Group"/>
          <p:cNvGrpSpPr/>
          <p:nvPr/>
        </p:nvGrpSpPr>
        <p:grpSpPr>
          <a:xfrm>
            <a:off x="3731523" y="9888654"/>
            <a:ext cx="357938" cy="358034"/>
            <a:chOff x="0" y="0"/>
            <a:chExt cx="357936" cy="358032"/>
          </a:xfrm>
        </p:grpSpPr>
        <p:pic>
          <p:nvPicPr>
            <p:cNvPr id="312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17" name="Group"/>
            <p:cNvGrpSpPr/>
            <p:nvPr/>
          </p:nvGrpSpPr>
          <p:grpSpPr>
            <a:xfrm>
              <a:off x="13413" y="97685"/>
              <a:ext cx="331112" cy="260348"/>
              <a:chOff x="0" y="0"/>
              <a:chExt cx="331111" cy="260346"/>
            </a:xfrm>
          </p:grpSpPr>
          <p:sp>
            <p:nvSpPr>
              <p:cNvPr id="313" name="Rectangle"/>
              <p:cNvSpPr/>
              <p:nvPr/>
            </p:nvSpPr>
            <p:spPr>
              <a:xfrm>
                <a:off x="0" y="214654"/>
                <a:ext cx="60923" cy="45693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14" name="Rectangle"/>
              <p:cNvSpPr/>
              <p:nvPr/>
            </p:nvSpPr>
            <p:spPr>
              <a:xfrm>
                <a:off x="90063" y="181545"/>
                <a:ext cx="60923" cy="78802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15" name="Rectangle"/>
              <p:cNvSpPr/>
              <p:nvPr/>
            </p:nvSpPr>
            <p:spPr>
              <a:xfrm>
                <a:off x="180125" y="114645"/>
                <a:ext cx="60924" cy="145701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16" name="Rectangle"/>
              <p:cNvSpPr/>
              <p:nvPr/>
            </p:nvSpPr>
            <p:spPr>
              <a:xfrm>
                <a:off x="270188" y="0"/>
                <a:ext cx="60924" cy="260347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337" name="Group"/>
          <p:cNvGrpSpPr/>
          <p:nvPr/>
        </p:nvGrpSpPr>
        <p:grpSpPr>
          <a:xfrm>
            <a:off x="7145801" y="2724647"/>
            <a:ext cx="357938" cy="358033"/>
            <a:chOff x="0" y="0"/>
            <a:chExt cx="357936" cy="358032"/>
          </a:xfrm>
        </p:grpSpPr>
        <p:pic>
          <p:nvPicPr>
            <p:cNvPr id="319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36" name="Group"/>
            <p:cNvGrpSpPr/>
            <p:nvPr/>
          </p:nvGrpSpPr>
          <p:grpSpPr>
            <a:xfrm>
              <a:off x="34371" y="44444"/>
              <a:ext cx="284392" cy="276353"/>
              <a:chOff x="0" y="0"/>
              <a:chExt cx="284391" cy="276351"/>
            </a:xfrm>
          </p:grpSpPr>
          <p:sp>
            <p:nvSpPr>
              <p:cNvPr id="320" name="Circle"/>
              <p:cNvSpPr/>
              <p:nvPr/>
            </p:nvSpPr>
            <p:spPr>
              <a:xfrm>
                <a:off x="0" y="256180"/>
                <a:ext cx="20172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21" name="Circle"/>
              <p:cNvSpPr/>
              <p:nvPr/>
            </p:nvSpPr>
            <p:spPr>
              <a:xfrm>
                <a:off x="136054" y="84131"/>
                <a:ext cx="20172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22" name="Circle"/>
              <p:cNvSpPr/>
              <p:nvPr/>
            </p:nvSpPr>
            <p:spPr>
              <a:xfrm>
                <a:off x="50459" y="212392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23" name="Circle"/>
              <p:cNvSpPr/>
              <p:nvPr/>
            </p:nvSpPr>
            <p:spPr>
              <a:xfrm>
                <a:off x="85984" y="133427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24" name="Circle"/>
              <p:cNvSpPr/>
              <p:nvPr/>
            </p:nvSpPr>
            <p:spPr>
              <a:xfrm>
                <a:off x="136054" y="217213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25" name="Circle"/>
              <p:cNvSpPr/>
              <p:nvPr/>
            </p:nvSpPr>
            <p:spPr>
              <a:xfrm>
                <a:off x="136054" y="168605"/>
                <a:ext cx="20172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26" name="Circle"/>
              <p:cNvSpPr/>
              <p:nvPr/>
            </p:nvSpPr>
            <p:spPr>
              <a:xfrm>
                <a:off x="136054" y="131423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27" name="Circle"/>
              <p:cNvSpPr/>
              <p:nvPr/>
            </p:nvSpPr>
            <p:spPr>
              <a:xfrm>
                <a:off x="179024" y="174318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28" name="Circle"/>
              <p:cNvSpPr/>
              <p:nvPr/>
            </p:nvSpPr>
            <p:spPr>
              <a:xfrm>
                <a:off x="176037" y="131423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29" name="Circle"/>
              <p:cNvSpPr/>
              <p:nvPr/>
            </p:nvSpPr>
            <p:spPr>
              <a:xfrm>
                <a:off x="176037" y="87126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30" name="Circle"/>
              <p:cNvSpPr/>
              <p:nvPr/>
            </p:nvSpPr>
            <p:spPr>
              <a:xfrm>
                <a:off x="219367" y="43338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31" name="Circle"/>
              <p:cNvSpPr/>
              <p:nvPr/>
            </p:nvSpPr>
            <p:spPr>
              <a:xfrm>
                <a:off x="262907" y="43338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32" name="Circle"/>
              <p:cNvSpPr/>
              <p:nvPr/>
            </p:nvSpPr>
            <p:spPr>
              <a:xfrm>
                <a:off x="216417" y="83773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33" name="Circle"/>
              <p:cNvSpPr/>
              <p:nvPr/>
            </p:nvSpPr>
            <p:spPr>
              <a:xfrm>
                <a:off x="264219" y="0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34" name="Circle"/>
              <p:cNvSpPr/>
              <p:nvPr/>
            </p:nvSpPr>
            <p:spPr>
              <a:xfrm>
                <a:off x="177710" y="4576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35" name="Circle"/>
              <p:cNvSpPr/>
              <p:nvPr/>
            </p:nvSpPr>
            <p:spPr>
              <a:xfrm>
                <a:off x="91713" y="214114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343" name="Group"/>
          <p:cNvGrpSpPr/>
          <p:nvPr/>
        </p:nvGrpSpPr>
        <p:grpSpPr>
          <a:xfrm>
            <a:off x="7145801" y="3160354"/>
            <a:ext cx="359147" cy="358033"/>
            <a:chOff x="0" y="0"/>
            <a:chExt cx="359146" cy="358032"/>
          </a:xfrm>
        </p:grpSpPr>
        <p:pic>
          <p:nvPicPr>
            <p:cNvPr id="338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42" name="Group"/>
            <p:cNvGrpSpPr/>
            <p:nvPr/>
          </p:nvGrpSpPr>
          <p:grpSpPr>
            <a:xfrm>
              <a:off x="152" y="46052"/>
              <a:ext cx="358995" cy="273690"/>
              <a:chOff x="0" y="0"/>
              <a:chExt cx="358993" cy="273688"/>
            </a:xfrm>
          </p:grpSpPr>
          <p:sp>
            <p:nvSpPr>
              <p:cNvPr id="339" name="Line"/>
              <p:cNvSpPr/>
              <p:nvPr/>
            </p:nvSpPr>
            <p:spPr>
              <a:xfrm flipV="1">
                <a:off x="5299" y="61946"/>
                <a:ext cx="350633" cy="184337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40" name="Line"/>
              <p:cNvSpPr/>
              <p:nvPr/>
            </p:nvSpPr>
            <p:spPr>
              <a:xfrm flipV="1">
                <a:off x="7574" y="113179"/>
                <a:ext cx="351420" cy="160510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41" name="Line"/>
              <p:cNvSpPr/>
              <p:nvPr/>
            </p:nvSpPr>
            <p:spPr>
              <a:xfrm flipV="1">
                <a:off x="0" y="-1"/>
                <a:ext cx="357987" cy="219196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grpSp>
        <p:nvGrpSpPr>
          <p:cNvPr id="377" name="Group"/>
          <p:cNvGrpSpPr/>
          <p:nvPr/>
        </p:nvGrpSpPr>
        <p:grpSpPr>
          <a:xfrm>
            <a:off x="7145801" y="3596060"/>
            <a:ext cx="357938" cy="358033"/>
            <a:chOff x="0" y="0"/>
            <a:chExt cx="357936" cy="358032"/>
          </a:xfrm>
        </p:grpSpPr>
        <p:pic>
          <p:nvPicPr>
            <p:cNvPr id="344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60" name="Group"/>
            <p:cNvGrpSpPr/>
            <p:nvPr/>
          </p:nvGrpSpPr>
          <p:grpSpPr>
            <a:xfrm>
              <a:off x="-1" y="41873"/>
              <a:ext cx="65536" cy="239478"/>
              <a:chOff x="0" y="0"/>
              <a:chExt cx="65534" cy="239476"/>
            </a:xfrm>
          </p:grpSpPr>
          <p:sp>
            <p:nvSpPr>
              <p:cNvPr id="345" name="Line"/>
              <p:cNvSpPr/>
              <p:nvPr/>
            </p:nvSpPr>
            <p:spPr>
              <a:xfrm>
                <a:off x="0" y="36834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46" name="Line"/>
              <p:cNvSpPr/>
              <p:nvPr/>
            </p:nvSpPr>
            <p:spPr>
              <a:xfrm>
                <a:off x="0" y="0"/>
                <a:ext cx="65535" cy="0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47" name="Line"/>
              <p:cNvSpPr/>
              <p:nvPr/>
            </p:nvSpPr>
            <p:spPr>
              <a:xfrm>
                <a:off x="0" y="18413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48" name="Line"/>
              <p:cNvSpPr/>
              <p:nvPr/>
            </p:nvSpPr>
            <p:spPr>
              <a:xfrm>
                <a:off x="0" y="5042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49" name="Line"/>
              <p:cNvSpPr/>
              <p:nvPr/>
            </p:nvSpPr>
            <p:spPr>
              <a:xfrm>
                <a:off x="0" y="68501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0" name="Line"/>
              <p:cNvSpPr/>
              <p:nvPr/>
            </p:nvSpPr>
            <p:spPr>
              <a:xfrm>
                <a:off x="0" y="145607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1" name="Line"/>
              <p:cNvSpPr/>
              <p:nvPr/>
            </p:nvSpPr>
            <p:spPr>
              <a:xfrm>
                <a:off x="0" y="171002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2" name="Line"/>
              <p:cNvSpPr/>
              <p:nvPr/>
            </p:nvSpPr>
            <p:spPr>
              <a:xfrm>
                <a:off x="0" y="188660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3" name="Line"/>
              <p:cNvSpPr/>
              <p:nvPr/>
            </p:nvSpPr>
            <p:spPr>
              <a:xfrm>
                <a:off x="0" y="220124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4" name="Line"/>
              <p:cNvSpPr/>
              <p:nvPr/>
            </p:nvSpPr>
            <p:spPr>
              <a:xfrm>
                <a:off x="0" y="201089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5" name="Line"/>
              <p:cNvSpPr/>
              <p:nvPr/>
            </p:nvSpPr>
            <p:spPr>
              <a:xfrm>
                <a:off x="0" y="203788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6" name="Line"/>
              <p:cNvSpPr/>
              <p:nvPr/>
            </p:nvSpPr>
            <p:spPr>
              <a:xfrm>
                <a:off x="0" y="155159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7" name="Line"/>
              <p:cNvSpPr/>
              <p:nvPr/>
            </p:nvSpPr>
            <p:spPr>
              <a:xfrm>
                <a:off x="0" y="106234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8" name="Line"/>
              <p:cNvSpPr/>
              <p:nvPr/>
            </p:nvSpPr>
            <p:spPr>
              <a:xfrm>
                <a:off x="0" y="138618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9" name="Line"/>
              <p:cNvSpPr/>
              <p:nvPr/>
            </p:nvSpPr>
            <p:spPr>
              <a:xfrm>
                <a:off x="0" y="239476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376" name="Group"/>
            <p:cNvGrpSpPr/>
            <p:nvPr/>
          </p:nvGrpSpPr>
          <p:grpSpPr>
            <a:xfrm>
              <a:off x="107401" y="292498"/>
              <a:ext cx="226585" cy="65535"/>
              <a:chOff x="0" y="0"/>
              <a:chExt cx="226583" cy="65534"/>
            </a:xfrm>
          </p:grpSpPr>
          <p:sp>
            <p:nvSpPr>
              <p:cNvPr id="361" name="Line"/>
              <p:cNvSpPr/>
              <p:nvPr/>
            </p:nvSpPr>
            <p:spPr>
              <a:xfrm flipV="1">
                <a:off x="141419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2" name="Line"/>
              <p:cNvSpPr/>
              <p:nvPr/>
            </p:nvSpPr>
            <p:spPr>
              <a:xfrm flipV="1">
                <a:off x="194917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3" name="Line"/>
              <p:cNvSpPr/>
              <p:nvPr/>
            </p:nvSpPr>
            <p:spPr>
              <a:xfrm flipV="1">
                <a:off x="158082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4" name="Line"/>
              <p:cNvSpPr/>
              <p:nvPr/>
            </p:nvSpPr>
            <p:spPr>
              <a:xfrm flipV="1">
                <a:off x="176495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5" name="Line"/>
              <p:cNvSpPr/>
              <p:nvPr/>
            </p:nvSpPr>
            <p:spPr>
              <a:xfrm flipV="1">
                <a:off x="163125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6" name="Line"/>
              <p:cNvSpPr/>
              <p:nvPr/>
            </p:nvSpPr>
            <p:spPr>
              <a:xfrm flipV="1">
                <a:off x="226583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7" name="Line"/>
              <p:cNvSpPr/>
              <p:nvPr/>
            </p:nvSpPr>
            <p:spPr>
              <a:xfrm flipV="1">
                <a:off x="-1" y="0"/>
                <a:ext cx="2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8" name="Line"/>
              <p:cNvSpPr/>
              <p:nvPr/>
            </p:nvSpPr>
            <p:spPr>
              <a:xfrm flipV="1">
                <a:off x="25394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9" name="Line"/>
              <p:cNvSpPr/>
              <p:nvPr/>
            </p:nvSpPr>
            <p:spPr>
              <a:xfrm flipV="1">
                <a:off x="43052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0" name="Line"/>
              <p:cNvSpPr/>
              <p:nvPr/>
            </p:nvSpPr>
            <p:spPr>
              <a:xfrm flipV="1">
                <a:off x="74516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1" name="Line"/>
              <p:cNvSpPr/>
              <p:nvPr/>
            </p:nvSpPr>
            <p:spPr>
              <a:xfrm flipV="1">
                <a:off x="55482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2" name="Line"/>
              <p:cNvSpPr/>
              <p:nvPr/>
            </p:nvSpPr>
            <p:spPr>
              <a:xfrm flipV="1">
                <a:off x="58181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3" name="Line"/>
              <p:cNvSpPr/>
              <p:nvPr/>
            </p:nvSpPr>
            <p:spPr>
              <a:xfrm flipV="1">
                <a:off x="120495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4" name="Line"/>
              <p:cNvSpPr/>
              <p:nvPr/>
            </p:nvSpPr>
            <p:spPr>
              <a:xfrm flipV="1">
                <a:off x="152258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5" name="Line"/>
              <p:cNvSpPr/>
              <p:nvPr/>
            </p:nvSpPr>
            <p:spPr>
              <a:xfrm flipV="1">
                <a:off x="93869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grpSp>
        <p:nvGrpSpPr>
          <p:cNvPr id="381" name="Group"/>
          <p:cNvGrpSpPr/>
          <p:nvPr/>
        </p:nvGrpSpPr>
        <p:grpSpPr>
          <a:xfrm>
            <a:off x="7145801" y="4031767"/>
            <a:ext cx="358347" cy="358033"/>
            <a:chOff x="0" y="0"/>
            <a:chExt cx="358346" cy="358032"/>
          </a:xfrm>
        </p:grpSpPr>
        <p:pic>
          <p:nvPicPr>
            <p:cNvPr id="378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9" name="Shape"/>
            <p:cNvSpPr/>
            <p:nvPr/>
          </p:nvSpPr>
          <p:spPr>
            <a:xfrm>
              <a:off x="4935" y="25781"/>
              <a:ext cx="353412" cy="274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extrusionOk="0">
                  <a:moveTo>
                    <a:pt x="0" y="13823"/>
                  </a:moveTo>
                  <a:cubicBezTo>
                    <a:pt x="1565" y="14711"/>
                    <a:pt x="3363" y="14645"/>
                    <a:pt x="4885" y="13644"/>
                  </a:cubicBezTo>
                  <a:cubicBezTo>
                    <a:pt x="7470" y="11944"/>
                    <a:pt x="8521" y="8157"/>
                    <a:pt x="10407" y="5389"/>
                  </a:cubicBezTo>
                  <a:cubicBezTo>
                    <a:pt x="11808" y="3332"/>
                    <a:pt x="13610" y="1881"/>
                    <a:pt x="15554" y="1001"/>
                  </a:cubicBezTo>
                  <a:cubicBezTo>
                    <a:pt x="17412" y="159"/>
                    <a:pt x="19418" y="-170"/>
                    <a:pt x="21442" y="84"/>
                  </a:cubicBezTo>
                  <a:lnTo>
                    <a:pt x="21600" y="15172"/>
                  </a:lnTo>
                  <a:cubicBezTo>
                    <a:pt x="20059" y="13765"/>
                    <a:pt x="18101" y="13317"/>
                    <a:pt x="16270" y="13951"/>
                  </a:cubicBezTo>
                  <a:cubicBezTo>
                    <a:pt x="14211" y="14666"/>
                    <a:pt x="12635" y="16633"/>
                    <a:pt x="10859" y="18117"/>
                  </a:cubicBezTo>
                  <a:cubicBezTo>
                    <a:pt x="9226" y="19481"/>
                    <a:pt x="7405" y="20442"/>
                    <a:pt x="5489" y="20933"/>
                  </a:cubicBezTo>
                  <a:cubicBezTo>
                    <a:pt x="3719" y="21387"/>
                    <a:pt x="1900" y="21430"/>
                    <a:pt x="118" y="21062"/>
                  </a:cubicBezTo>
                  <a:lnTo>
                    <a:pt x="0" y="13823"/>
                  </a:lnTo>
                  <a:close/>
                </a:path>
              </a:pathLst>
            </a:custGeom>
            <a:solidFill>
              <a:srgbClr val="659FD5">
                <a:alpha val="6422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80" name="Line"/>
            <p:cNvSpPr/>
            <p:nvPr/>
          </p:nvSpPr>
          <p:spPr>
            <a:xfrm>
              <a:off x="4788" y="118614"/>
              <a:ext cx="352355" cy="137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52" extrusionOk="0">
                  <a:moveTo>
                    <a:pt x="0" y="17478"/>
                  </a:moveTo>
                  <a:cubicBezTo>
                    <a:pt x="1778" y="20400"/>
                    <a:pt x="4076" y="20868"/>
                    <a:pt x="6038" y="18707"/>
                  </a:cubicBezTo>
                  <a:cubicBezTo>
                    <a:pt x="7975" y="16572"/>
                    <a:pt x="9237" y="12233"/>
                    <a:pt x="10800" y="8811"/>
                  </a:cubicBezTo>
                  <a:cubicBezTo>
                    <a:pt x="13720" y="2418"/>
                    <a:pt x="17645" y="-732"/>
                    <a:pt x="21600" y="144"/>
                  </a:cubicBezTo>
                </a:path>
              </a:pathLst>
            </a:custGeom>
            <a:noFill/>
            <a:ln w="127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388" name="Group"/>
          <p:cNvGrpSpPr/>
          <p:nvPr/>
        </p:nvGrpSpPr>
        <p:grpSpPr>
          <a:xfrm>
            <a:off x="7145801" y="5829471"/>
            <a:ext cx="357938" cy="358033"/>
            <a:chOff x="0" y="0"/>
            <a:chExt cx="357936" cy="358032"/>
          </a:xfrm>
        </p:grpSpPr>
        <p:pic>
          <p:nvPicPr>
            <p:cNvPr id="382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87" name="Group"/>
            <p:cNvGrpSpPr/>
            <p:nvPr/>
          </p:nvGrpSpPr>
          <p:grpSpPr>
            <a:xfrm>
              <a:off x="14520" y="91670"/>
              <a:ext cx="328897" cy="258606"/>
              <a:chOff x="0" y="0"/>
              <a:chExt cx="328896" cy="258605"/>
            </a:xfrm>
          </p:grpSpPr>
          <p:sp>
            <p:nvSpPr>
              <p:cNvPr id="383" name="Rectangle"/>
              <p:cNvSpPr/>
              <p:nvPr/>
            </p:nvSpPr>
            <p:spPr>
              <a:xfrm>
                <a:off x="0" y="213218"/>
                <a:ext cx="60516" cy="45387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84" name="Rectangle"/>
              <p:cNvSpPr/>
              <p:nvPr/>
            </p:nvSpPr>
            <p:spPr>
              <a:xfrm>
                <a:off x="89460" y="180331"/>
                <a:ext cx="60517" cy="78274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85" name="Rectangle"/>
              <p:cNvSpPr/>
              <p:nvPr/>
            </p:nvSpPr>
            <p:spPr>
              <a:xfrm>
                <a:off x="178921" y="113879"/>
                <a:ext cx="60516" cy="144727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86" name="Rectangle"/>
              <p:cNvSpPr/>
              <p:nvPr/>
            </p:nvSpPr>
            <p:spPr>
              <a:xfrm>
                <a:off x="268381" y="0"/>
                <a:ext cx="60516" cy="258605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401" name="Group"/>
          <p:cNvGrpSpPr/>
          <p:nvPr/>
        </p:nvGrpSpPr>
        <p:grpSpPr>
          <a:xfrm>
            <a:off x="7145801" y="6250214"/>
            <a:ext cx="357938" cy="358033"/>
            <a:chOff x="0" y="0"/>
            <a:chExt cx="357936" cy="358032"/>
          </a:xfrm>
        </p:grpSpPr>
        <p:pic>
          <p:nvPicPr>
            <p:cNvPr id="389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00" name="Group"/>
            <p:cNvGrpSpPr/>
            <p:nvPr/>
          </p:nvGrpSpPr>
          <p:grpSpPr>
            <a:xfrm>
              <a:off x="93469" y="39963"/>
              <a:ext cx="193379" cy="295120"/>
              <a:chOff x="0" y="0"/>
              <a:chExt cx="193377" cy="295119"/>
            </a:xfrm>
          </p:grpSpPr>
          <p:grpSp>
            <p:nvGrpSpPr>
              <p:cNvPr id="394" name="Group"/>
              <p:cNvGrpSpPr/>
              <p:nvPr/>
            </p:nvGrpSpPr>
            <p:grpSpPr>
              <a:xfrm>
                <a:off x="0" y="-1"/>
                <a:ext cx="67321" cy="295121"/>
                <a:chOff x="0" y="0"/>
                <a:chExt cx="67320" cy="295119"/>
              </a:xfrm>
            </p:grpSpPr>
            <p:sp>
              <p:nvSpPr>
                <p:cNvPr id="390" name="Rectangle"/>
                <p:cNvSpPr/>
                <p:nvPr/>
              </p:nvSpPr>
              <p:spPr>
                <a:xfrm>
                  <a:off x="0" y="84744"/>
                  <a:ext cx="62732" cy="15813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rgbClr val="659FD5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2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391" name="Line"/>
                <p:cNvSpPr/>
                <p:nvPr/>
              </p:nvSpPr>
              <p:spPr>
                <a:xfrm>
                  <a:off x="1762" y="196703"/>
                  <a:ext cx="65559" cy="1"/>
                </a:xfrm>
                <a:prstGeom prst="line">
                  <a:avLst/>
                </a:prstGeom>
                <a:noFill/>
                <a:ln w="12700" cap="flat">
                  <a:solidFill>
                    <a:srgbClr val="659FD5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2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392" name="Line"/>
                <p:cNvSpPr/>
                <p:nvPr/>
              </p:nvSpPr>
              <p:spPr>
                <a:xfrm flipV="1">
                  <a:off x="30246" y="240063"/>
                  <a:ext cx="1" cy="55057"/>
                </a:xfrm>
                <a:prstGeom prst="line">
                  <a:avLst/>
                </a:prstGeom>
                <a:noFill/>
                <a:ln w="12700" cap="flat">
                  <a:solidFill>
                    <a:srgbClr val="659FD5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2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393" name="Line"/>
                <p:cNvSpPr/>
                <p:nvPr/>
              </p:nvSpPr>
              <p:spPr>
                <a:xfrm flipV="1">
                  <a:off x="30246" y="-1"/>
                  <a:ext cx="1" cy="83318"/>
                </a:xfrm>
                <a:prstGeom prst="line">
                  <a:avLst/>
                </a:prstGeom>
                <a:noFill/>
                <a:ln w="12700" cap="flat">
                  <a:solidFill>
                    <a:srgbClr val="659FD5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2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</p:grpSp>
          <p:sp>
            <p:nvSpPr>
              <p:cNvPr id="395" name="Rectangle"/>
              <p:cNvSpPr/>
              <p:nvPr/>
            </p:nvSpPr>
            <p:spPr>
              <a:xfrm>
                <a:off x="126056" y="115758"/>
                <a:ext cx="62733" cy="7105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96" name="Line"/>
              <p:cNvSpPr/>
              <p:nvPr/>
            </p:nvSpPr>
            <p:spPr>
              <a:xfrm>
                <a:off x="127819" y="159089"/>
                <a:ext cx="65559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97" name="Line"/>
              <p:cNvSpPr/>
              <p:nvPr/>
            </p:nvSpPr>
            <p:spPr>
              <a:xfrm flipV="1">
                <a:off x="156303" y="182277"/>
                <a:ext cx="1" cy="40552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98" name="Line"/>
              <p:cNvSpPr/>
              <p:nvPr/>
            </p:nvSpPr>
            <p:spPr>
              <a:xfrm flipV="1">
                <a:off x="156303" y="75752"/>
                <a:ext cx="1" cy="40552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99" name="Circle"/>
              <p:cNvSpPr/>
              <p:nvPr/>
            </p:nvSpPr>
            <p:spPr>
              <a:xfrm>
                <a:off x="147234" y="26231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429" name="Group"/>
          <p:cNvGrpSpPr/>
          <p:nvPr/>
        </p:nvGrpSpPr>
        <p:grpSpPr>
          <a:xfrm>
            <a:off x="7145801" y="6670067"/>
            <a:ext cx="357938" cy="358033"/>
            <a:chOff x="0" y="0"/>
            <a:chExt cx="357936" cy="358032"/>
          </a:xfrm>
        </p:grpSpPr>
        <p:pic>
          <p:nvPicPr>
            <p:cNvPr id="402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28" name="Group"/>
            <p:cNvGrpSpPr/>
            <p:nvPr/>
          </p:nvGrpSpPr>
          <p:grpSpPr>
            <a:xfrm>
              <a:off x="118452" y="40413"/>
              <a:ext cx="121032" cy="278478"/>
              <a:chOff x="0" y="0"/>
              <a:chExt cx="121030" cy="278477"/>
            </a:xfrm>
          </p:grpSpPr>
          <p:sp>
            <p:nvSpPr>
              <p:cNvPr id="403" name="Circle"/>
              <p:cNvSpPr/>
              <p:nvPr/>
            </p:nvSpPr>
            <p:spPr>
              <a:xfrm>
                <a:off x="10086" y="117103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04" name="Circle"/>
              <p:cNvSpPr/>
              <p:nvPr/>
            </p:nvSpPr>
            <p:spPr>
              <a:xfrm>
                <a:off x="30257" y="117102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05" name="Circle"/>
              <p:cNvSpPr/>
              <p:nvPr/>
            </p:nvSpPr>
            <p:spPr>
              <a:xfrm>
                <a:off x="50429" y="117103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06" name="Circle"/>
              <p:cNvSpPr/>
              <p:nvPr/>
            </p:nvSpPr>
            <p:spPr>
              <a:xfrm>
                <a:off x="70601" y="117103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07" name="Circle"/>
              <p:cNvSpPr/>
              <p:nvPr/>
            </p:nvSpPr>
            <p:spPr>
              <a:xfrm>
                <a:off x="90772" y="117103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08" name="Circle"/>
              <p:cNvSpPr/>
              <p:nvPr/>
            </p:nvSpPr>
            <p:spPr>
              <a:xfrm>
                <a:off x="0" y="143722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09" name="Circle"/>
              <p:cNvSpPr/>
              <p:nvPr/>
            </p:nvSpPr>
            <p:spPr>
              <a:xfrm>
                <a:off x="20172" y="143722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10" name="Circle"/>
              <p:cNvSpPr/>
              <p:nvPr/>
            </p:nvSpPr>
            <p:spPr>
              <a:xfrm>
                <a:off x="40344" y="143722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11" name="Circle"/>
              <p:cNvSpPr/>
              <p:nvPr/>
            </p:nvSpPr>
            <p:spPr>
              <a:xfrm>
                <a:off x="60515" y="143722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12" name="Circle"/>
              <p:cNvSpPr/>
              <p:nvPr/>
            </p:nvSpPr>
            <p:spPr>
              <a:xfrm>
                <a:off x="80687" y="143722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13" name="Circle"/>
              <p:cNvSpPr/>
              <p:nvPr/>
            </p:nvSpPr>
            <p:spPr>
              <a:xfrm>
                <a:off x="100859" y="143722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14" name="Circle"/>
              <p:cNvSpPr/>
              <p:nvPr/>
            </p:nvSpPr>
            <p:spPr>
              <a:xfrm>
                <a:off x="40344" y="90772"/>
                <a:ext cx="20172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15" name="Circle"/>
              <p:cNvSpPr/>
              <p:nvPr/>
            </p:nvSpPr>
            <p:spPr>
              <a:xfrm>
                <a:off x="60515" y="90772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16" name="Circle"/>
              <p:cNvSpPr/>
              <p:nvPr/>
            </p:nvSpPr>
            <p:spPr>
              <a:xfrm>
                <a:off x="30257" y="197790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17" name="Circle"/>
              <p:cNvSpPr/>
              <p:nvPr/>
            </p:nvSpPr>
            <p:spPr>
              <a:xfrm>
                <a:off x="50429" y="197790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18" name="Circle"/>
              <p:cNvSpPr/>
              <p:nvPr/>
            </p:nvSpPr>
            <p:spPr>
              <a:xfrm>
                <a:off x="70601" y="197790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19" name="Circle"/>
              <p:cNvSpPr/>
              <p:nvPr/>
            </p:nvSpPr>
            <p:spPr>
              <a:xfrm>
                <a:off x="40344" y="171459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20" name="Circle"/>
              <p:cNvSpPr/>
              <p:nvPr/>
            </p:nvSpPr>
            <p:spPr>
              <a:xfrm>
                <a:off x="60515" y="171459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21" name="Circle"/>
              <p:cNvSpPr/>
              <p:nvPr/>
            </p:nvSpPr>
            <p:spPr>
              <a:xfrm>
                <a:off x="50429" y="228047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22" name="Circle"/>
              <p:cNvSpPr/>
              <p:nvPr/>
            </p:nvSpPr>
            <p:spPr>
              <a:xfrm>
                <a:off x="50429" y="258305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23" name="Circle"/>
              <p:cNvSpPr/>
              <p:nvPr/>
            </p:nvSpPr>
            <p:spPr>
              <a:xfrm>
                <a:off x="50429" y="0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24" name="Circle"/>
              <p:cNvSpPr/>
              <p:nvPr/>
            </p:nvSpPr>
            <p:spPr>
              <a:xfrm>
                <a:off x="50429" y="60515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25" name="Circle"/>
              <p:cNvSpPr/>
              <p:nvPr/>
            </p:nvSpPr>
            <p:spPr>
              <a:xfrm>
                <a:off x="30257" y="60515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26" name="Circle"/>
              <p:cNvSpPr/>
              <p:nvPr/>
            </p:nvSpPr>
            <p:spPr>
              <a:xfrm>
                <a:off x="50429" y="30257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27" name="Circle"/>
              <p:cNvSpPr/>
              <p:nvPr/>
            </p:nvSpPr>
            <p:spPr>
              <a:xfrm>
                <a:off x="70601" y="60515"/>
                <a:ext cx="20172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440" name="Group"/>
          <p:cNvGrpSpPr/>
          <p:nvPr/>
        </p:nvGrpSpPr>
        <p:grpSpPr>
          <a:xfrm>
            <a:off x="7145801" y="7094536"/>
            <a:ext cx="357938" cy="358033"/>
            <a:chOff x="0" y="0"/>
            <a:chExt cx="357936" cy="358032"/>
          </a:xfrm>
        </p:grpSpPr>
        <p:pic>
          <p:nvPicPr>
            <p:cNvPr id="430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39" name="Group"/>
            <p:cNvGrpSpPr/>
            <p:nvPr/>
          </p:nvGrpSpPr>
          <p:grpSpPr>
            <a:xfrm>
              <a:off x="61423" y="21851"/>
              <a:ext cx="263027" cy="317706"/>
              <a:chOff x="0" y="0"/>
              <a:chExt cx="263026" cy="317704"/>
            </a:xfrm>
          </p:grpSpPr>
          <p:grpSp>
            <p:nvGrpSpPr>
              <p:cNvPr id="433" name="Group"/>
              <p:cNvGrpSpPr/>
              <p:nvPr/>
            </p:nvGrpSpPr>
            <p:grpSpPr>
              <a:xfrm>
                <a:off x="-1" y="14981"/>
                <a:ext cx="109790" cy="292323"/>
                <a:chOff x="0" y="0"/>
                <a:chExt cx="109788" cy="292321"/>
              </a:xfrm>
            </p:grpSpPr>
            <p:sp>
              <p:nvSpPr>
                <p:cNvPr id="431" name="Shape"/>
                <p:cNvSpPr/>
                <p:nvPr/>
              </p:nvSpPr>
              <p:spPr>
                <a:xfrm>
                  <a:off x="-1" y="0"/>
                  <a:ext cx="57275" cy="2905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1" h="21600" extrusionOk="0">
                      <a:moveTo>
                        <a:pt x="21321" y="0"/>
                      </a:moveTo>
                      <a:lnTo>
                        <a:pt x="21321" y="21600"/>
                      </a:lnTo>
                      <a:cubicBezTo>
                        <a:pt x="20371" y="19207"/>
                        <a:pt x="15527" y="16941"/>
                        <a:pt x="7529" y="15149"/>
                      </a:cubicBezTo>
                      <a:cubicBezTo>
                        <a:pt x="4022" y="14363"/>
                        <a:pt x="-279" y="13571"/>
                        <a:pt x="14" y="12493"/>
                      </a:cubicBezTo>
                      <a:cubicBezTo>
                        <a:pt x="268" y="11562"/>
                        <a:pt x="4082" y="10887"/>
                        <a:pt x="5869" y="10029"/>
                      </a:cubicBezTo>
                      <a:cubicBezTo>
                        <a:pt x="6663" y="9648"/>
                        <a:pt x="7035" y="9234"/>
                        <a:pt x="6768" y="8825"/>
                      </a:cubicBezTo>
                      <a:cubicBezTo>
                        <a:pt x="6442" y="8327"/>
                        <a:pt x="5164" y="7861"/>
                        <a:pt x="4059" y="7400"/>
                      </a:cubicBezTo>
                      <a:cubicBezTo>
                        <a:pt x="2345" y="6684"/>
                        <a:pt x="1000" y="5962"/>
                        <a:pt x="2309" y="5193"/>
                      </a:cubicBezTo>
                      <a:cubicBezTo>
                        <a:pt x="3797" y="4318"/>
                        <a:pt x="8075" y="3858"/>
                        <a:pt x="11478" y="3289"/>
                      </a:cubicBezTo>
                      <a:cubicBezTo>
                        <a:pt x="16520" y="2445"/>
                        <a:pt x="19989" y="1286"/>
                        <a:pt x="21321" y="0"/>
                      </a:cubicBezTo>
                      <a:close/>
                    </a:path>
                  </a:pathLst>
                </a:custGeom>
                <a:solidFill>
                  <a:srgbClr val="659FD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2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432" name="Shape"/>
                <p:cNvSpPr/>
                <p:nvPr/>
              </p:nvSpPr>
              <p:spPr>
                <a:xfrm flipH="1">
                  <a:off x="52514" y="1811"/>
                  <a:ext cx="57275" cy="290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1" h="21600" extrusionOk="0">
                      <a:moveTo>
                        <a:pt x="21321" y="0"/>
                      </a:moveTo>
                      <a:lnTo>
                        <a:pt x="21321" y="21600"/>
                      </a:lnTo>
                      <a:cubicBezTo>
                        <a:pt x="20371" y="19207"/>
                        <a:pt x="15527" y="16941"/>
                        <a:pt x="7529" y="15149"/>
                      </a:cubicBezTo>
                      <a:cubicBezTo>
                        <a:pt x="4022" y="14363"/>
                        <a:pt x="-279" y="13571"/>
                        <a:pt x="14" y="12493"/>
                      </a:cubicBezTo>
                      <a:cubicBezTo>
                        <a:pt x="268" y="11562"/>
                        <a:pt x="4082" y="10887"/>
                        <a:pt x="5869" y="10029"/>
                      </a:cubicBezTo>
                      <a:cubicBezTo>
                        <a:pt x="6663" y="9648"/>
                        <a:pt x="7035" y="9234"/>
                        <a:pt x="6768" y="8825"/>
                      </a:cubicBezTo>
                      <a:cubicBezTo>
                        <a:pt x="6442" y="8327"/>
                        <a:pt x="5164" y="7861"/>
                        <a:pt x="4059" y="7400"/>
                      </a:cubicBezTo>
                      <a:cubicBezTo>
                        <a:pt x="2345" y="6684"/>
                        <a:pt x="1000" y="5962"/>
                        <a:pt x="2309" y="5193"/>
                      </a:cubicBezTo>
                      <a:cubicBezTo>
                        <a:pt x="3797" y="4318"/>
                        <a:pt x="8075" y="3858"/>
                        <a:pt x="11478" y="3289"/>
                      </a:cubicBezTo>
                      <a:cubicBezTo>
                        <a:pt x="16520" y="2445"/>
                        <a:pt x="19989" y="1286"/>
                        <a:pt x="21321" y="0"/>
                      </a:cubicBezTo>
                      <a:close/>
                    </a:path>
                  </a:pathLst>
                </a:custGeom>
                <a:solidFill>
                  <a:srgbClr val="659FD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2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</p:grpSp>
          <p:sp>
            <p:nvSpPr>
              <p:cNvPr id="434" name="Line"/>
              <p:cNvSpPr/>
              <p:nvPr/>
            </p:nvSpPr>
            <p:spPr>
              <a:xfrm flipV="1">
                <a:off x="54893" y="-1"/>
                <a:ext cx="1" cy="317706"/>
              </a:xfrm>
              <a:prstGeom prst="line">
                <a:avLst/>
              </a:prstGeom>
              <a:noFill/>
              <a:ln w="9525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435" name="Line"/>
              <p:cNvSpPr/>
              <p:nvPr/>
            </p:nvSpPr>
            <p:spPr>
              <a:xfrm flipV="1">
                <a:off x="199976" y="48302"/>
                <a:ext cx="1" cy="206761"/>
              </a:xfrm>
              <a:prstGeom prst="line">
                <a:avLst/>
              </a:prstGeom>
              <a:noFill/>
              <a:ln w="9525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grpSp>
            <p:nvGrpSpPr>
              <p:cNvPr id="438" name="Group"/>
              <p:cNvGrpSpPr/>
              <p:nvPr/>
            </p:nvGrpSpPr>
            <p:grpSpPr>
              <a:xfrm>
                <a:off x="136927" y="79398"/>
                <a:ext cx="126100" cy="154471"/>
                <a:chOff x="0" y="0"/>
                <a:chExt cx="126098" cy="154469"/>
              </a:xfrm>
            </p:grpSpPr>
            <p:sp>
              <p:nvSpPr>
                <p:cNvPr id="436" name="Shape"/>
                <p:cNvSpPr/>
                <p:nvPr/>
              </p:nvSpPr>
              <p:spPr>
                <a:xfrm>
                  <a:off x="0" y="0"/>
                  <a:ext cx="65584" cy="1544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5" h="21600" extrusionOk="0">
                      <a:moveTo>
                        <a:pt x="20595" y="0"/>
                      </a:moveTo>
                      <a:lnTo>
                        <a:pt x="20044" y="21600"/>
                      </a:lnTo>
                      <a:cubicBezTo>
                        <a:pt x="19477" y="19454"/>
                        <a:pt x="16380" y="17606"/>
                        <a:pt x="11921" y="16753"/>
                      </a:cubicBezTo>
                      <a:cubicBezTo>
                        <a:pt x="6384" y="15694"/>
                        <a:pt x="-1005" y="15097"/>
                        <a:pt x="113" y="12615"/>
                      </a:cubicBezTo>
                      <a:cubicBezTo>
                        <a:pt x="1152" y="10307"/>
                        <a:pt x="11452" y="10357"/>
                        <a:pt x="10245" y="7538"/>
                      </a:cubicBezTo>
                      <a:cubicBezTo>
                        <a:pt x="9739" y="6355"/>
                        <a:pt x="6379" y="5817"/>
                        <a:pt x="6033" y="4612"/>
                      </a:cubicBezTo>
                      <a:cubicBezTo>
                        <a:pt x="5585" y="3049"/>
                        <a:pt x="9666" y="2335"/>
                        <a:pt x="13322" y="1779"/>
                      </a:cubicBezTo>
                      <a:cubicBezTo>
                        <a:pt x="15960" y="1379"/>
                        <a:pt x="18421" y="777"/>
                        <a:pt x="20595" y="0"/>
                      </a:cubicBezTo>
                      <a:close/>
                    </a:path>
                  </a:pathLst>
                </a:custGeom>
                <a:solidFill>
                  <a:srgbClr val="659FD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2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437" name="Shape"/>
                <p:cNvSpPr/>
                <p:nvPr/>
              </p:nvSpPr>
              <p:spPr>
                <a:xfrm flipH="1">
                  <a:off x="60515" y="0"/>
                  <a:ext cx="65584" cy="1544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5" h="21600" extrusionOk="0">
                      <a:moveTo>
                        <a:pt x="20595" y="0"/>
                      </a:moveTo>
                      <a:lnTo>
                        <a:pt x="20044" y="21600"/>
                      </a:lnTo>
                      <a:cubicBezTo>
                        <a:pt x="19477" y="19454"/>
                        <a:pt x="16380" y="17606"/>
                        <a:pt x="11921" y="16753"/>
                      </a:cubicBezTo>
                      <a:cubicBezTo>
                        <a:pt x="6384" y="15694"/>
                        <a:pt x="-1005" y="15097"/>
                        <a:pt x="113" y="12615"/>
                      </a:cubicBezTo>
                      <a:cubicBezTo>
                        <a:pt x="1152" y="10307"/>
                        <a:pt x="11452" y="10357"/>
                        <a:pt x="10245" y="7538"/>
                      </a:cubicBezTo>
                      <a:cubicBezTo>
                        <a:pt x="9739" y="6355"/>
                        <a:pt x="6379" y="5817"/>
                        <a:pt x="6033" y="4612"/>
                      </a:cubicBezTo>
                      <a:cubicBezTo>
                        <a:pt x="5585" y="3049"/>
                        <a:pt x="9666" y="2335"/>
                        <a:pt x="13322" y="1779"/>
                      </a:cubicBezTo>
                      <a:cubicBezTo>
                        <a:pt x="15960" y="1379"/>
                        <a:pt x="18421" y="777"/>
                        <a:pt x="20595" y="0"/>
                      </a:cubicBezTo>
                      <a:close/>
                    </a:path>
                  </a:pathLst>
                </a:custGeom>
                <a:solidFill>
                  <a:srgbClr val="659FD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2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</p:grpSp>
        </p:grpSp>
      </p:grpSp>
      <p:grpSp>
        <p:nvGrpSpPr>
          <p:cNvPr id="447" name="Group"/>
          <p:cNvGrpSpPr/>
          <p:nvPr/>
        </p:nvGrpSpPr>
        <p:grpSpPr>
          <a:xfrm>
            <a:off x="7145801" y="8075565"/>
            <a:ext cx="357938" cy="358034"/>
            <a:chOff x="0" y="0"/>
            <a:chExt cx="357936" cy="358032"/>
          </a:xfrm>
        </p:grpSpPr>
        <p:pic>
          <p:nvPicPr>
            <p:cNvPr id="441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46" name="Group"/>
            <p:cNvGrpSpPr/>
            <p:nvPr/>
          </p:nvGrpSpPr>
          <p:grpSpPr>
            <a:xfrm>
              <a:off x="31447" y="34866"/>
              <a:ext cx="295042" cy="288300"/>
              <a:chOff x="0" y="0"/>
              <a:chExt cx="295041" cy="288298"/>
            </a:xfrm>
          </p:grpSpPr>
          <p:sp>
            <p:nvSpPr>
              <p:cNvPr id="442" name="Circle"/>
              <p:cNvSpPr/>
              <p:nvPr/>
            </p:nvSpPr>
            <p:spPr>
              <a:xfrm>
                <a:off x="0" y="20171"/>
                <a:ext cx="100859" cy="100860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43" name="Circle"/>
              <p:cNvSpPr/>
              <p:nvPr/>
            </p:nvSpPr>
            <p:spPr>
              <a:xfrm>
                <a:off x="24490" y="217697"/>
                <a:ext cx="50430" cy="50430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44" name="Circle"/>
              <p:cNvSpPr/>
              <p:nvPr/>
            </p:nvSpPr>
            <p:spPr>
              <a:xfrm>
                <a:off x="143753" y="0"/>
                <a:ext cx="151289" cy="151288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45" name="Circle"/>
              <p:cNvSpPr/>
              <p:nvPr/>
            </p:nvSpPr>
            <p:spPr>
              <a:xfrm>
                <a:off x="170677" y="187440"/>
                <a:ext cx="100860" cy="10085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497" name="Group"/>
          <p:cNvGrpSpPr/>
          <p:nvPr/>
        </p:nvGrpSpPr>
        <p:grpSpPr>
          <a:xfrm>
            <a:off x="10541269" y="9454925"/>
            <a:ext cx="350903" cy="350902"/>
            <a:chOff x="0" y="0"/>
            <a:chExt cx="350901" cy="350901"/>
          </a:xfrm>
        </p:grpSpPr>
        <p:sp>
          <p:nvSpPr>
            <p:cNvPr id="448" name="Square"/>
            <p:cNvSpPr/>
            <p:nvPr/>
          </p:nvSpPr>
          <p:spPr>
            <a:xfrm>
              <a:off x="0" y="0"/>
              <a:ext cx="50129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49" name="Square"/>
            <p:cNvSpPr/>
            <p:nvPr/>
          </p:nvSpPr>
          <p:spPr>
            <a:xfrm>
              <a:off x="50128" y="0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50" name="Square"/>
            <p:cNvSpPr/>
            <p:nvPr/>
          </p:nvSpPr>
          <p:spPr>
            <a:xfrm>
              <a:off x="100257" y="0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51" name="Square"/>
            <p:cNvSpPr/>
            <p:nvPr/>
          </p:nvSpPr>
          <p:spPr>
            <a:xfrm>
              <a:off x="150386" y="0"/>
              <a:ext cx="50129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52" name="Square"/>
            <p:cNvSpPr/>
            <p:nvPr/>
          </p:nvSpPr>
          <p:spPr>
            <a:xfrm>
              <a:off x="200514" y="0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53" name="Square"/>
            <p:cNvSpPr/>
            <p:nvPr/>
          </p:nvSpPr>
          <p:spPr>
            <a:xfrm>
              <a:off x="250643" y="0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54" name="Square"/>
            <p:cNvSpPr/>
            <p:nvPr/>
          </p:nvSpPr>
          <p:spPr>
            <a:xfrm>
              <a:off x="300772" y="0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55" name="Square"/>
            <p:cNvSpPr/>
            <p:nvPr/>
          </p:nvSpPr>
          <p:spPr>
            <a:xfrm>
              <a:off x="0" y="50128"/>
              <a:ext cx="50129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56" name="Square"/>
            <p:cNvSpPr/>
            <p:nvPr/>
          </p:nvSpPr>
          <p:spPr>
            <a:xfrm>
              <a:off x="50128" y="50128"/>
              <a:ext cx="50130" cy="50130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57" name="Square"/>
            <p:cNvSpPr/>
            <p:nvPr/>
          </p:nvSpPr>
          <p:spPr>
            <a:xfrm>
              <a:off x="100257" y="50128"/>
              <a:ext cx="50130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58" name="Square"/>
            <p:cNvSpPr/>
            <p:nvPr/>
          </p:nvSpPr>
          <p:spPr>
            <a:xfrm>
              <a:off x="150386" y="50128"/>
              <a:ext cx="50129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59" name="Square"/>
            <p:cNvSpPr/>
            <p:nvPr/>
          </p:nvSpPr>
          <p:spPr>
            <a:xfrm>
              <a:off x="200514" y="50128"/>
              <a:ext cx="50130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60" name="Square"/>
            <p:cNvSpPr/>
            <p:nvPr/>
          </p:nvSpPr>
          <p:spPr>
            <a:xfrm>
              <a:off x="250643" y="50128"/>
              <a:ext cx="50130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61" name="Square"/>
            <p:cNvSpPr/>
            <p:nvPr/>
          </p:nvSpPr>
          <p:spPr>
            <a:xfrm>
              <a:off x="300772" y="50128"/>
              <a:ext cx="50130" cy="50130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62" name="Square"/>
            <p:cNvSpPr/>
            <p:nvPr/>
          </p:nvSpPr>
          <p:spPr>
            <a:xfrm>
              <a:off x="0" y="100257"/>
              <a:ext cx="50129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63" name="Square"/>
            <p:cNvSpPr/>
            <p:nvPr/>
          </p:nvSpPr>
          <p:spPr>
            <a:xfrm>
              <a:off x="50128" y="100257"/>
              <a:ext cx="50130" cy="50129"/>
            </a:xfrm>
            <a:prstGeom prst="rect">
              <a:avLst/>
            </a:prstGeom>
            <a:solidFill>
              <a:srgbClr val="79ABDB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64" name="Square"/>
            <p:cNvSpPr/>
            <p:nvPr/>
          </p:nvSpPr>
          <p:spPr>
            <a:xfrm>
              <a:off x="100257" y="100257"/>
              <a:ext cx="50130" cy="50129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65" name="Square"/>
            <p:cNvSpPr/>
            <p:nvPr/>
          </p:nvSpPr>
          <p:spPr>
            <a:xfrm>
              <a:off x="150386" y="100257"/>
              <a:ext cx="50129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66" name="Square"/>
            <p:cNvSpPr/>
            <p:nvPr/>
          </p:nvSpPr>
          <p:spPr>
            <a:xfrm>
              <a:off x="200514" y="100257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67" name="Square"/>
            <p:cNvSpPr/>
            <p:nvPr/>
          </p:nvSpPr>
          <p:spPr>
            <a:xfrm>
              <a:off x="250643" y="100257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68" name="Square"/>
            <p:cNvSpPr/>
            <p:nvPr/>
          </p:nvSpPr>
          <p:spPr>
            <a:xfrm>
              <a:off x="300772" y="100257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69" name="Square"/>
            <p:cNvSpPr/>
            <p:nvPr/>
          </p:nvSpPr>
          <p:spPr>
            <a:xfrm>
              <a:off x="0" y="150386"/>
              <a:ext cx="50129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70" name="Square"/>
            <p:cNvSpPr/>
            <p:nvPr/>
          </p:nvSpPr>
          <p:spPr>
            <a:xfrm>
              <a:off x="50128" y="150386"/>
              <a:ext cx="50130" cy="50129"/>
            </a:xfrm>
            <a:prstGeom prst="rect">
              <a:avLst/>
            </a:prstGeom>
            <a:solidFill>
              <a:srgbClr val="79ABDB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71" name="Square"/>
            <p:cNvSpPr/>
            <p:nvPr/>
          </p:nvSpPr>
          <p:spPr>
            <a:xfrm>
              <a:off x="100257" y="150386"/>
              <a:ext cx="50130" cy="50129"/>
            </a:xfrm>
            <a:prstGeom prst="rect">
              <a:avLst/>
            </a:prstGeom>
            <a:solidFill>
              <a:srgbClr val="79ABDB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72" name="Square"/>
            <p:cNvSpPr/>
            <p:nvPr/>
          </p:nvSpPr>
          <p:spPr>
            <a:xfrm>
              <a:off x="150386" y="150386"/>
              <a:ext cx="50129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73" name="Square"/>
            <p:cNvSpPr/>
            <p:nvPr/>
          </p:nvSpPr>
          <p:spPr>
            <a:xfrm>
              <a:off x="200514" y="150386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74" name="Square"/>
            <p:cNvSpPr/>
            <p:nvPr/>
          </p:nvSpPr>
          <p:spPr>
            <a:xfrm>
              <a:off x="250643" y="150386"/>
              <a:ext cx="50130" cy="50129"/>
            </a:xfrm>
            <a:prstGeom prst="rect">
              <a:avLst/>
            </a:prstGeom>
            <a:solidFill>
              <a:srgbClr val="79ABDB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75" name="Square"/>
            <p:cNvSpPr/>
            <p:nvPr/>
          </p:nvSpPr>
          <p:spPr>
            <a:xfrm>
              <a:off x="300772" y="150386"/>
              <a:ext cx="50130" cy="50129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76" name="Square"/>
            <p:cNvSpPr/>
            <p:nvPr/>
          </p:nvSpPr>
          <p:spPr>
            <a:xfrm>
              <a:off x="0" y="200514"/>
              <a:ext cx="50129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77" name="Square"/>
            <p:cNvSpPr/>
            <p:nvPr/>
          </p:nvSpPr>
          <p:spPr>
            <a:xfrm>
              <a:off x="50128" y="200514"/>
              <a:ext cx="50130" cy="50130"/>
            </a:xfrm>
            <a:prstGeom prst="rect">
              <a:avLst/>
            </a:prstGeom>
            <a:solidFill>
              <a:srgbClr val="C0D9F0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78" name="Square"/>
            <p:cNvSpPr/>
            <p:nvPr/>
          </p:nvSpPr>
          <p:spPr>
            <a:xfrm>
              <a:off x="100257" y="200514"/>
              <a:ext cx="50130" cy="50130"/>
            </a:xfrm>
            <a:prstGeom prst="rect">
              <a:avLst/>
            </a:prstGeom>
            <a:solidFill>
              <a:srgbClr val="79ABDB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79" name="Square"/>
            <p:cNvSpPr/>
            <p:nvPr/>
          </p:nvSpPr>
          <p:spPr>
            <a:xfrm>
              <a:off x="150386" y="200514"/>
              <a:ext cx="50129" cy="50130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80" name="Square"/>
            <p:cNvSpPr/>
            <p:nvPr/>
          </p:nvSpPr>
          <p:spPr>
            <a:xfrm>
              <a:off x="200514" y="200514"/>
              <a:ext cx="50130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81" name="Square"/>
            <p:cNvSpPr/>
            <p:nvPr/>
          </p:nvSpPr>
          <p:spPr>
            <a:xfrm>
              <a:off x="250643" y="200514"/>
              <a:ext cx="50130" cy="50130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82" name="Square"/>
            <p:cNvSpPr/>
            <p:nvPr/>
          </p:nvSpPr>
          <p:spPr>
            <a:xfrm>
              <a:off x="300772" y="200514"/>
              <a:ext cx="50130" cy="50130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83" name="Square"/>
            <p:cNvSpPr/>
            <p:nvPr/>
          </p:nvSpPr>
          <p:spPr>
            <a:xfrm>
              <a:off x="0" y="250643"/>
              <a:ext cx="50129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84" name="Square"/>
            <p:cNvSpPr/>
            <p:nvPr/>
          </p:nvSpPr>
          <p:spPr>
            <a:xfrm>
              <a:off x="50128" y="250643"/>
              <a:ext cx="50130" cy="50130"/>
            </a:xfrm>
            <a:prstGeom prst="rect">
              <a:avLst/>
            </a:prstGeom>
            <a:solidFill>
              <a:srgbClr val="C0D9F0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85" name="Square"/>
            <p:cNvSpPr/>
            <p:nvPr/>
          </p:nvSpPr>
          <p:spPr>
            <a:xfrm>
              <a:off x="100257" y="250643"/>
              <a:ext cx="50130" cy="50130"/>
            </a:xfrm>
            <a:prstGeom prst="rect">
              <a:avLst/>
            </a:prstGeom>
            <a:solidFill>
              <a:srgbClr val="C0D9F0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86" name="Square"/>
            <p:cNvSpPr/>
            <p:nvPr/>
          </p:nvSpPr>
          <p:spPr>
            <a:xfrm>
              <a:off x="150386" y="250643"/>
              <a:ext cx="50129" cy="50130"/>
            </a:xfrm>
            <a:prstGeom prst="rect">
              <a:avLst/>
            </a:prstGeom>
            <a:solidFill>
              <a:srgbClr val="79ABDB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87" name="Square"/>
            <p:cNvSpPr/>
            <p:nvPr/>
          </p:nvSpPr>
          <p:spPr>
            <a:xfrm>
              <a:off x="200514" y="250643"/>
              <a:ext cx="50130" cy="50130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88" name="Square"/>
            <p:cNvSpPr/>
            <p:nvPr/>
          </p:nvSpPr>
          <p:spPr>
            <a:xfrm>
              <a:off x="250643" y="250643"/>
              <a:ext cx="50130" cy="50130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89" name="Square"/>
            <p:cNvSpPr/>
            <p:nvPr/>
          </p:nvSpPr>
          <p:spPr>
            <a:xfrm>
              <a:off x="300772" y="250643"/>
              <a:ext cx="50130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90" name="Square"/>
            <p:cNvSpPr/>
            <p:nvPr/>
          </p:nvSpPr>
          <p:spPr>
            <a:xfrm>
              <a:off x="0" y="300772"/>
              <a:ext cx="50129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91" name="Square"/>
            <p:cNvSpPr/>
            <p:nvPr/>
          </p:nvSpPr>
          <p:spPr>
            <a:xfrm>
              <a:off x="50128" y="300772"/>
              <a:ext cx="50130" cy="50130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92" name="Square"/>
            <p:cNvSpPr/>
            <p:nvPr/>
          </p:nvSpPr>
          <p:spPr>
            <a:xfrm>
              <a:off x="100257" y="300772"/>
              <a:ext cx="50130" cy="50130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93" name="Square"/>
            <p:cNvSpPr/>
            <p:nvPr/>
          </p:nvSpPr>
          <p:spPr>
            <a:xfrm>
              <a:off x="150386" y="300772"/>
              <a:ext cx="50129" cy="50130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94" name="Square"/>
            <p:cNvSpPr/>
            <p:nvPr/>
          </p:nvSpPr>
          <p:spPr>
            <a:xfrm>
              <a:off x="200514" y="300772"/>
              <a:ext cx="50130" cy="50130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95" name="Square"/>
            <p:cNvSpPr/>
            <p:nvPr/>
          </p:nvSpPr>
          <p:spPr>
            <a:xfrm>
              <a:off x="250643" y="300772"/>
              <a:ext cx="50130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96" name="Square"/>
            <p:cNvSpPr/>
            <p:nvPr/>
          </p:nvSpPr>
          <p:spPr>
            <a:xfrm>
              <a:off x="300772" y="300772"/>
              <a:ext cx="50130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grpSp>
        <p:nvGrpSpPr>
          <p:cNvPr id="547" name="Group"/>
          <p:cNvGrpSpPr/>
          <p:nvPr/>
        </p:nvGrpSpPr>
        <p:grpSpPr>
          <a:xfrm>
            <a:off x="10543413" y="9895785"/>
            <a:ext cx="350903" cy="350903"/>
            <a:chOff x="0" y="0"/>
            <a:chExt cx="350901" cy="350901"/>
          </a:xfrm>
        </p:grpSpPr>
        <p:sp>
          <p:nvSpPr>
            <p:cNvPr id="498" name="Square"/>
            <p:cNvSpPr/>
            <p:nvPr/>
          </p:nvSpPr>
          <p:spPr>
            <a:xfrm>
              <a:off x="0" y="0"/>
              <a:ext cx="50129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99" name="Square"/>
            <p:cNvSpPr/>
            <p:nvPr/>
          </p:nvSpPr>
          <p:spPr>
            <a:xfrm>
              <a:off x="50128" y="0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00" name="Square"/>
            <p:cNvSpPr/>
            <p:nvPr/>
          </p:nvSpPr>
          <p:spPr>
            <a:xfrm>
              <a:off x="100257" y="0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01" name="Square"/>
            <p:cNvSpPr/>
            <p:nvPr/>
          </p:nvSpPr>
          <p:spPr>
            <a:xfrm>
              <a:off x="150386" y="0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02" name="Square"/>
            <p:cNvSpPr/>
            <p:nvPr/>
          </p:nvSpPr>
          <p:spPr>
            <a:xfrm>
              <a:off x="200514" y="0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03" name="Square"/>
            <p:cNvSpPr/>
            <p:nvPr/>
          </p:nvSpPr>
          <p:spPr>
            <a:xfrm>
              <a:off x="250643" y="0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04" name="Square"/>
            <p:cNvSpPr/>
            <p:nvPr/>
          </p:nvSpPr>
          <p:spPr>
            <a:xfrm>
              <a:off x="300772" y="0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05" name="Square"/>
            <p:cNvSpPr/>
            <p:nvPr/>
          </p:nvSpPr>
          <p:spPr>
            <a:xfrm>
              <a:off x="0" y="50128"/>
              <a:ext cx="50129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06" name="Square"/>
            <p:cNvSpPr/>
            <p:nvPr/>
          </p:nvSpPr>
          <p:spPr>
            <a:xfrm>
              <a:off x="50128" y="50128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07" name="Square"/>
            <p:cNvSpPr/>
            <p:nvPr/>
          </p:nvSpPr>
          <p:spPr>
            <a:xfrm>
              <a:off x="100257" y="50128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08" name="Square"/>
            <p:cNvSpPr/>
            <p:nvPr/>
          </p:nvSpPr>
          <p:spPr>
            <a:xfrm>
              <a:off x="150386" y="50128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09" name="Square"/>
            <p:cNvSpPr/>
            <p:nvPr/>
          </p:nvSpPr>
          <p:spPr>
            <a:xfrm>
              <a:off x="200514" y="50128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10" name="Square"/>
            <p:cNvSpPr/>
            <p:nvPr/>
          </p:nvSpPr>
          <p:spPr>
            <a:xfrm>
              <a:off x="250643" y="50128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11" name="Square"/>
            <p:cNvSpPr/>
            <p:nvPr/>
          </p:nvSpPr>
          <p:spPr>
            <a:xfrm>
              <a:off x="300772" y="50128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12" name="Square"/>
            <p:cNvSpPr/>
            <p:nvPr/>
          </p:nvSpPr>
          <p:spPr>
            <a:xfrm>
              <a:off x="0" y="100257"/>
              <a:ext cx="50129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13" name="Square"/>
            <p:cNvSpPr/>
            <p:nvPr/>
          </p:nvSpPr>
          <p:spPr>
            <a:xfrm>
              <a:off x="50128" y="100257"/>
              <a:ext cx="50130" cy="50129"/>
            </a:xfrm>
            <a:prstGeom prst="rect">
              <a:avLst/>
            </a:prstGeom>
            <a:solidFill>
              <a:srgbClr val="9BC3E7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14" name="Square"/>
            <p:cNvSpPr/>
            <p:nvPr/>
          </p:nvSpPr>
          <p:spPr>
            <a:xfrm>
              <a:off x="100257" y="100257"/>
              <a:ext cx="50130" cy="50129"/>
            </a:xfrm>
            <a:prstGeom prst="rect">
              <a:avLst/>
            </a:prstGeom>
            <a:solidFill>
              <a:srgbClr val="9BC3E7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15" name="Square"/>
            <p:cNvSpPr/>
            <p:nvPr/>
          </p:nvSpPr>
          <p:spPr>
            <a:xfrm>
              <a:off x="150386" y="100257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16" name="Square"/>
            <p:cNvSpPr/>
            <p:nvPr/>
          </p:nvSpPr>
          <p:spPr>
            <a:xfrm>
              <a:off x="200514" y="100257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17" name="Square"/>
            <p:cNvSpPr/>
            <p:nvPr/>
          </p:nvSpPr>
          <p:spPr>
            <a:xfrm>
              <a:off x="250643" y="100257"/>
              <a:ext cx="50130" cy="50129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18" name="Square"/>
            <p:cNvSpPr/>
            <p:nvPr/>
          </p:nvSpPr>
          <p:spPr>
            <a:xfrm>
              <a:off x="300772" y="100257"/>
              <a:ext cx="50130" cy="50129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19" name="Square"/>
            <p:cNvSpPr/>
            <p:nvPr/>
          </p:nvSpPr>
          <p:spPr>
            <a:xfrm>
              <a:off x="0" y="150386"/>
              <a:ext cx="50129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20" name="Square"/>
            <p:cNvSpPr/>
            <p:nvPr/>
          </p:nvSpPr>
          <p:spPr>
            <a:xfrm>
              <a:off x="50128" y="150386"/>
              <a:ext cx="50130" cy="50129"/>
            </a:xfrm>
            <a:prstGeom prst="rect">
              <a:avLst/>
            </a:prstGeom>
            <a:solidFill>
              <a:srgbClr val="9BC3E7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21" name="Square"/>
            <p:cNvSpPr/>
            <p:nvPr/>
          </p:nvSpPr>
          <p:spPr>
            <a:xfrm>
              <a:off x="100257" y="150386"/>
              <a:ext cx="50130" cy="50129"/>
            </a:xfrm>
            <a:prstGeom prst="rect">
              <a:avLst/>
            </a:prstGeom>
            <a:solidFill>
              <a:srgbClr val="9BC3E7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22" name="Square"/>
            <p:cNvSpPr/>
            <p:nvPr/>
          </p:nvSpPr>
          <p:spPr>
            <a:xfrm>
              <a:off x="150386" y="150386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23" name="Square"/>
            <p:cNvSpPr/>
            <p:nvPr/>
          </p:nvSpPr>
          <p:spPr>
            <a:xfrm>
              <a:off x="200514" y="150386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24" name="Square"/>
            <p:cNvSpPr/>
            <p:nvPr/>
          </p:nvSpPr>
          <p:spPr>
            <a:xfrm>
              <a:off x="250643" y="150386"/>
              <a:ext cx="50130" cy="50129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25" name="Square"/>
            <p:cNvSpPr/>
            <p:nvPr/>
          </p:nvSpPr>
          <p:spPr>
            <a:xfrm>
              <a:off x="300772" y="150386"/>
              <a:ext cx="50130" cy="50129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26" name="Square"/>
            <p:cNvSpPr/>
            <p:nvPr/>
          </p:nvSpPr>
          <p:spPr>
            <a:xfrm>
              <a:off x="0" y="200514"/>
              <a:ext cx="50129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27" name="Square"/>
            <p:cNvSpPr/>
            <p:nvPr/>
          </p:nvSpPr>
          <p:spPr>
            <a:xfrm>
              <a:off x="50128" y="200514"/>
              <a:ext cx="50130" cy="50130"/>
            </a:xfrm>
            <a:prstGeom prst="rect">
              <a:avLst/>
            </a:prstGeom>
            <a:solidFill>
              <a:srgbClr val="C0D9F0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28" name="Square"/>
            <p:cNvSpPr/>
            <p:nvPr/>
          </p:nvSpPr>
          <p:spPr>
            <a:xfrm>
              <a:off x="100257" y="200514"/>
              <a:ext cx="50130" cy="50130"/>
            </a:xfrm>
            <a:prstGeom prst="rect">
              <a:avLst/>
            </a:prstGeom>
            <a:solidFill>
              <a:srgbClr val="C0D9F0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29" name="Square"/>
            <p:cNvSpPr/>
            <p:nvPr/>
          </p:nvSpPr>
          <p:spPr>
            <a:xfrm>
              <a:off x="150386" y="200514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30" name="Square"/>
            <p:cNvSpPr/>
            <p:nvPr/>
          </p:nvSpPr>
          <p:spPr>
            <a:xfrm>
              <a:off x="200514" y="200514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31" name="Square"/>
            <p:cNvSpPr/>
            <p:nvPr/>
          </p:nvSpPr>
          <p:spPr>
            <a:xfrm>
              <a:off x="250643" y="200514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32" name="Square"/>
            <p:cNvSpPr/>
            <p:nvPr/>
          </p:nvSpPr>
          <p:spPr>
            <a:xfrm>
              <a:off x="300772" y="200514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33" name="Square"/>
            <p:cNvSpPr/>
            <p:nvPr/>
          </p:nvSpPr>
          <p:spPr>
            <a:xfrm>
              <a:off x="0" y="250643"/>
              <a:ext cx="50129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34" name="Square"/>
            <p:cNvSpPr/>
            <p:nvPr/>
          </p:nvSpPr>
          <p:spPr>
            <a:xfrm>
              <a:off x="50128" y="250643"/>
              <a:ext cx="50130" cy="50130"/>
            </a:xfrm>
            <a:prstGeom prst="rect">
              <a:avLst/>
            </a:prstGeom>
            <a:solidFill>
              <a:srgbClr val="C0D9F0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35" name="Square"/>
            <p:cNvSpPr/>
            <p:nvPr/>
          </p:nvSpPr>
          <p:spPr>
            <a:xfrm>
              <a:off x="100257" y="250643"/>
              <a:ext cx="50130" cy="50130"/>
            </a:xfrm>
            <a:prstGeom prst="rect">
              <a:avLst/>
            </a:prstGeom>
            <a:solidFill>
              <a:srgbClr val="C0D9F0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36" name="Square"/>
            <p:cNvSpPr/>
            <p:nvPr/>
          </p:nvSpPr>
          <p:spPr>
            <a:xfrm>
              <a:off x="150386" y="250643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37" name="Square"/>
            <p:cNvSpPr/>
            <p:nvPr/>
          </p:nvSpPr>
          <p:spPr>
            <a:xfrm>
              <a:off x="200514" y="250643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38" name="Square"/>
            <p:cNvSpPr/>
            <p:nvPr/>
          </p:nvSpPr>
          <p:spPr>
            <a:xfrm>
              <a:off x="250643" y="250643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39" name="Square"/>
            <p:cNvSpPr/>
            <p:nvPr/>
          </p:nvSpPr>
          <p:spPr>
            <a:xfrm>
              <a:off x="300772" y="250643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40" name="Square"/>
            <p:cNvSpPr/>
            <p:nvPr/>
          </p:nvSpPr>
          <p:spPr>
            <a:xfrm>
              <a:off x="0" y="300772"/>
              <a:ext cx="50129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41" name="Square"/>
            <p:cNvSpPr/>
            <p:nvPr/>
          </p:nvSpPr>
          <p:spPr>
            <a:xfrm>
              <a:off x="50128" y="300772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42" name="Square"/>
            <p:cNvSpPr/>
            <p:nvPr/>
          </p:nvSpPr>
          <p:spPr>
            <a:xfrm>
              <a:off x="100257" y="300772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43" name="Square"/>
            <p:cNvSpPr/>
            <p:nvPr/>
          </p:nvSpPr>
          <p:spPr>
            <a:xfrm>
              <a:off x="150386" y="300772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44" name="Square"/>
            <p:cNvSpPr/>
            <p:nvPr/>
          </p:nvSpPr>
          <p:spPr>
            <a:xfrm>
              <a:off x="200514" y="300772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45" name="Square"/>
            <p:cNvSpPr/>
            <p:nvPr/>
          </p:nvSpPr>
          <p:spPr>
            <a:xfrm>
              <a:off x="250643" y="300772"/>
              <a:ext cx="50130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46" name="Square"/>
            <p:cNvSpPr/>
            <p:nvPr/>
          </p:nvSpPr>
          <p:spPr>
            <a:xfrm>
              <a:off x="300772" y="300772"/>
              <a:ext cx="50130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grpSp>
        <p:nvGrpSpPr>
          <p:cNvPr id="553" name="Group"/>
          <p:cNvGrpSpPr/>
          <p:nvPr/>
        </p:nvGrpSpPr>
        <p:grpSpPr>
          <a:xfrm>
            <a:off x="7145801" y="9454925"/>
            <a:ext cx="357938" cy="358033"/>
            <a:chOff x="0" y="0"/>
            <a:chExt cx="357936" cy="358032"/>
          </a:xfrm>
        </p:grpSpPr>
        <p:pic>
          <p:nvPicPr>
            <p:cNvPr id="548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52" name="Group"/>
            <p:cNvGrpSpPr/>
            <p:nvPr/>
          </p:nvGrpSpPr>
          <p:grpSpPr>
            <a:xfrm>
              <a:off x="10682" y="16366"/>
              <a:ext cx="337561" cy="331158"/>
              <a:chOff x="0" y="0"/>
              <a:chExt cx="337560" cy="331157"/>
            </a:xfrm>
          </p:grpSpPr>
          <p:sp>
            <p:nvSpPr>
              <p:cNvPr id="549" name="Shape"/>
              <p:cNvSpPr/>
              <p:nvPr/>
            </p:nvSpPr>
            <p:spPr>
              <a:xfrm>
                <a:off x="50226" y="125277"/>
                <a:ext cx="179333" cy="148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6" h="20683" extrusionOk="0">
                    <a:moveTo>
                      <a:pt x="3136" y="562"/>
                    </a:moveTo>
                    <a:cubicBezTo>
                      <a:pt x="1704" y="1404"/>
                      <a:pt x="563" y="2878"/>
                      <a:pt x="163" y="4749"/>
                    </a:cubicBezTo>
                    <a:cubicBezTo>
                      <a:pt x="-298" y="6901"/>
                      <a:pt x="319" y="9093"/>
                      <a:pt x="801" y="11230"/>
                    </a:cubicBezTo>
                    <a:cubicBezTo>
                      <a:pt x="1540" y="14511"/>
                      <a:pt x="2150" y="18139"/>
                      <a:pt x="4570" y="19825"/>
                    </a:cubicBezTo>
                    <a:cubicBezTo>
                      <a:pt x="6842" y="21409"/>
                      <a:pt x="9556" y="20430"/>
                      <a:pt x="12122" y="19825"/>
                    </a:cubicBezTo>
                    <a:cubicBezTo>
                      <a:pt x="14914" y="19168"/>
                      <a:pt x="18064" y="18450"/>
                      <a:pt x="18779" y="15217"/>
                    </a:cubicBezTo>
                    <a:cubicBezTo>
                      <a:pt x="19217" y="13239"/>
                      <a:pt x="18304" y="11151"/>
                      <a:pt x="18779" y="9183"/>
                    </a:cubicBezTo>
                    <a:cubicBezTo>
                      <a:pt x="19297" y="7040"/>
                      <a:pt x="21302" y="5079"/>
                      <a:pt x="20161" y="3148"/>
                    </a:cubicBezTo>
                    <a:cubicBezTo>
                      <a:pt x="19093" y="1342"/>
                      <a:pt x="16690" y="2217"/>
                      <a:pt x="15605" y="4725"/>
                    </a:cubicBezTo>
                    <a:cubicBezTo>
                      <a:pt x="14953" y="6233"/>
                      <a:pt x="14731" y="8010"/>
                      <a:pt x="13826" y="9319"/>
                    </a:cubicBezTo>
                    <a:cubicBezTo>
                      <a:pt x="12657" y="11010"/>
                      <a:pt x="10645" y="11462"/>
                      <a:pt x="9359" y="10046"/>
                    </a:cubicBezTo>
                    <a:cubicBezTo>
                      <a:pt x="8576" y="9185"/>
                      <a:pt x="8373" y="7853"/>
                      <a:pt x="8264" y="6573"/>
                    </a:cubicBezTo>
                    <a:cubicBezTo>
                      <a:pt x="8113" y="4797"/>
                      <a:pt x="8055" y="2931"/>
                      <a:pt x="7193" y="1480"/>
                    </a:cubicBezTo>
                    <a:cubicBezTo>
                      <a:pt x="6837" y="881"/>
                      <a:pt x="6359" y="398"/>
                      <a:pt x="5783" y="164"/>
                    </a:cubicBezTo>
                    <a:cubicBezTo>
                      <a:pt x="4908" y="-191"/>
                      <a:pt x="3969" y="73"/>
                      <a:pt x="3136" y="56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50" name="Shape"/>
              <p:cNvSpPr/>
              <p:nvPr/>
            </p:nvSpPr>
            <p:spPr>
              <a:xfrm>
                <a:off x="12633" y="55634"/>
                <a:ext cx="302222" cy="255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19951" extrusionOk="0">
                    <a:moveTo>
                      <a:pt x="3429" y="1833"/>
                    </a:moveTo>
                    <a:cubicBezTo>
                      <a:pt x="2343" y="2716"/>
                      <a:pt x="995" y="3144"/>
                      <a:pt x="355" y="4611"/>
                    </a:cubicBezTo>
                    <a:cubicBezTo>
                      <a:pt x="-474" y="6513"/>
                      <a:pt x="335" y="8744"/>
                      <a:pt x="908" y="10829"/>
                    </a:cubicBezTo>
                    <a:cubicBezTo>
                      <a:pt x="1739" y="13848"/>
                      <a:pt x="2091" y="17394"/>
                      <a:pt x="4175" y="19075"/>
                    </a:cubicBezTo>
                    <a:cubicBezTo>
                      <a:pt x="6107" y="20632"/>
                      <a:pt x="8506" y="19780"/>
                      <a:pt x="10722" y="19075"/>
                    </a:cubicBezTo>
                    <a:cubicBezTo>
                      <a:pt x="13097" y="18319"/>
                      <a:pt x="15620" y="17331"/>
                      <a:pt x="16492" y="14654"/>
                    </a:cubicBezTo>
                    <a:cubicBezTo>
                      <a:pt x="17181" y="12538"/>
                      <a:pt x="16411" y="10001"/>
                      <a:pt x="17552" y="8108"/>
                    </a:cubicBezTo>
                    <a:cubicBezTo>
                      <a:pt x="18318" y="6837"/>
                      <a:pt x="19819" y="6103"/>
                      <a:pt x="20502" y="4759"/>
                    </a:cubicBezTo>
                    <a:cubicBezTo>
                      <a:pt x="21126" y="3533"/>
                      <a:pt x="21054" y="2194"/>
                      <a:pt x="20166" y="1104"/>
                    </a:cubicBezTo>
                    <a:cubicBezTo>
                      <a:pt x="18480" y="-968"/>
                      <a:pt x="15646" y="189"/>
                      <a:pt x="13439" y="2020"/>
                    </a:cubicBezTo>
                    <a:cubicBezTo>
                      <a:pt x="11939" y="3265"/>
                      <a:pt x="10477" y="4809"/>
                      <a:pt x="10459" y="6888"/>
                    </a:cubicBezTo>
                    <a:cubicBezTo>
                      <a:pt x="10453" y="7559"/>
                      <a:pt x="10546" y="8325"/>
                      <a:pt x="10051" y="8681"/>
                    </a:cubicBezTo>
                    <a:cubicBezTo>
                      <a:pt x="8923" y="9493"/>
                      <a:pt x="8160" y="7161"/>
                      <a:pt x="8643" y="4814"/>
                    </a:cubicBezTo>
                    <a:cubicBezTo>
                      <a:pt x="9128" y="2458"/>
                      <a:pt x="7728" y="159"/>
                      <a:pt x="5932" y="210"/>
                    </a:cubicBezTo>
                    <a:cubicBezTo>
                      <a:pt x="4967" y="237"/>
                      <a:pt x="4242" y="1173"/>
                      <a:pt x="3429" y="1833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51" name="Shape"/>
              <p:cNvSpPr/>
              <p:nvPr/>
            </p:nvSpPr>
            <p:spPr>
              <a:xfrm>
                <a:off x="0" y="-1"/>
                <a:ext cx="337561" cy="331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2" h="20340" extrusionOk="0">
                    <a:moveTo>
                      <a:pt x="2913" y="1780"/>
                    </a:moveTo>
                    <a:cubicBezTo>
                      <a:pt x="1996" y="2569"/>
                      <a:pt x="1027" y="3205"/>
                      <a:pt x="494" y="4479"/>
                    </a:cubicBezTo>
                    <a:cubicBezTo>
                      <a:pt x="-337" y="6463"/>
                      <a:pt x="56" y="8829"/>
                      <a:pt x="410" y="11038"/>
                    </a:cubicBezTo>
                    <a:cubicBezTo>
                      <a:pt x="929" y="14267"/>
                      <a:pt x="1459" y="17864"/>
                      <a:pt x="3653" y="19523"/>
                    </a:cubicBezTo>
                    <a:cubicBezTo>
                      <a:pt x="5611" y="21004"/>
                      <a:pt x="7947" y="20138"/>
                      <a:pt x="10151" y="19523"/>
                    </a:cubicBezTo>
                    <a:cubicBezTo>
                      <a:pt x="12589" y="18843"/>
                      <a:pt x="15216" y="18042"/>
                      <a:pt x="16334" y="15436"/>
                    </a:cubicBezTo>
                    <a:cubicBezTo>
                      <a:pt x="16954" y="13991"/>
                      <a:pt x="16874" y="12298"/>
                      <a:pt x="17504" y="10873"/>
                    </a:cubicBezTo>
                    <a:cubicBezTo>
                      <a:pt x="18150" y="9410"/>
                      <a:pt x="19477" y="8358"/>
                      <a:pt x="20077" y="6870"/>
                    </a:cubicBezTo>
                    <a:cubicBezTo>
                      <a:pt x="21263" y="3927"/>
                      <a:pt x="19421" y="762"/>
                      <a:pt x="16559" y="823"/>
                    </a:cubicBezTo>
                    <a:cubicBezTo>
                      <a:pt x="15228" y="851"/>
                      <a:pt x="14145" y="1795"/>
                      <a:pt x="12848" y="1973"/>
                    </a:cubicBezTo>
                    <a:cubicBezTo>
                      <a:pt x="10236" y="2331"/>
                      <a:pt x="7995" y="-596"/>
                      <a:pt x="5396" y="110"/>
                    </a:cubicBezTo>
                    <a:cubicBezTo>
                      <a:pt x="4458" y="365"/>
                      <a:pt x="3690" y="1112"/>
                      <a:pt x="2913" y="1780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grpSp>
        <p:nvGrpSpPr>
          <p:cNvPr id="570" name="Group"/>
          <p:cNvGrpSpPr/>
          <p:nvPr/>
        </p:nvGrpSpPr>
        <p:grpSpPr>
          <a:xfrm>
            <a:off x="10553839" y="2251929"/>
            <a:ext cx="360579" cy="360579"/>
            <a:chOff x="0" y="0"/>
            <a:chExt cx="360577" cy="360577"/>
          </a:xfrm>
        </p:grpSpPr>
        <p:sp>
          <p:nvSpPr>
            <p:cNvPr id="554" name="Square"/>
            <p:cNvSpPr/>
            <p:nvPr/>
          </p:nvSpPr>
          <p:spPr>
            <a:xfrm>
              <a:off x="0" y="0"/>
              <a:ext cx="360578" cy="360578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55" name="Square"/>
            <p:cNvSpPr/>
            <p:nvPr/>
          </p:nvSpPr>
          <p:spPr>
            <a:xfrm>
              <a:off x="223292" y="0"/>
              <a:ext cx="137286" cy="137286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56" name="Square"/>
            <p:cNvSpPr/>
            <p:nvPr/>
          </p:nvSpPr>
          <p:spPr>
            <a:xfrm>
              <a:off x="178633" y="45247"/>
              <a:ext cx="137286" cy="137287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57" name="Square"/>
            <p:cNvSpPr/>
            <p:nvPr/>
          </p:nvSpPr>
          <p:spPr>
            <a:xfrm>
              <a:off x="133975" y="93651"/>
              <a:ext cx="137286" cy="137286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58" name="Square"/>
            <p:cNvSpPr/>
            <p:nvPr/>
          </p:nvSpPr>
          <p:spPr>
            <a:xfrm>
              <a:off x="89317" y="139349"/>
              <a:ext cx="137286" cy="137286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59" name="Square"/>
            <p:cNvSpPr/>
            <p:nvPr/>
          </p:nvSpPr>
          <p:spPr>
            <a:xfrm>
              <a:off x="44658" y="176628"/>
              <a:ext cx="137287" cy="137287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60" name="Square"/>
            <p:cNvSpPr/>
            <p:nvPr/>
          </p:nvSpPr>
          <p:spPr>
            <a:xfrm>
              <a:off x="0" y="222727"/>
              <a:ext cx="137286" cy="137286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61" name="Square"/>
            <p:cNvSpPr/>
            <p:nvPr/>
          </p:nvSpPr>
          <p:spPr>
            <a:xfrm>
              <a:off x="180100" y="90833"/>
              <a:ext cx="92214" cy="92214"/>
            </a:xfrm>
            <a:prstGeom prst="rect">
              <a:avLst/>
            </a:prstGeom>
            <a:solidFill>
              <a:srgbClr val="79ABDB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62" name="Square"/>
            <p:cNvSpPr/>
            <p:nvPr/>
          </p:nvSpPr>
          <p:spPr>
            <a:xfrm>
              <a:off x="89558" y="177625"/>
              <a:ext cx="92214" cy="92215"/>
            </a:xfrm>
            <a:prstGeom prst="rect">
              <a:avLst/>
            </a:prstGeom>
            <a:solidFill>
              <a:srgbClr val="79ABDB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63" name="Square"/>
            <p:cNvSpPr/>
            <p:nvPr/>
          </p:nvSpPr>
          <p:spPr>
            <a:xfrm>
              <a:off x="225370" y="44189"/>
              <a:ext cx="92214" cy="92214"/>
            </a:xfrm>
            <a:prstGeom prst="rect">
              <a:avLst/>
            </a:prstGeom>
            <a:solidFill>
              <a:srgbClr val="79ABDB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64" name="Square"/>
            <p:cNvSpPr/>
            <p:nvPr/>
          </p:nvSpPr>
          <p:spPr>
            <a:xfrm>
              <a:off x="44288" y="223724"/>
              <a:ext cx="92214" cy="92214"/>
            </a:xfrm>
            <a:prstGeom prst="rect">
              <a:avLst/>
            </a:prstGeom>
            <a:solidFill>
              <a:srgbClr val="79ABDB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65" name="Square"/>
            <p:cNvSpPr/>
            <p:nvPr/>
          </p:nvSpPr>
          <p:spPr>
            <a:xfrm>
              <a:off x="134829" y="136931"/>
              <a:ext cx="92214" cy="92214"/>
            </a:xfrm>
            <a:prstGeom prst="rect">
              <a:avLst/>
            </a:prstGeom>
            <a:solidFill>
              <a:srgbClr val="79ABDB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66" name="Square"/>
            <p:cNvSpPr/>
            <p:nvPr/>
          </p:nvSpPr>
          <p:spPr>
            <a:xfrm>
              <a:off x="136459" y="179796"/>
              <a:ext cx="46048" cy="46048"/>
            </a:xfrm>
            <a:prstGeom prst="rect">
              <a:avLst/>
            </a:prstGeom>
            <a:solidFill>
              <a:srgbClr val="9BC3E7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67" name="Square"/>
            <p:cNvSpPr/>
            <p:nvPr/>
          </p:nvSpPr>
          <p:spPr>
            <a:xfrm>
              <a:off x="222292" y="92232"/>
              <a:ext cx="46048" cy="46048"/>
            </a:xfrm>
            <a:prstGeom prst="rect">
              <a:avLst/>
            </a:prstGeom>
            <a:solidFill>
              <a:srgbClr val="9BC3E7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68" name="Square"/>
            <p:cNvSpPr/>
            <p:nvPr/>
          </p:nvSpPr>
          <p:spPr>
            <a:xfrm>
              <a:off x="93542" y="221830"/>
              <a:ext cx="46048" cy="46048"/>
            </a:xfrm>
            <a:prstGeom prst="rect">
              <a:avLst/>
            </a:prstGeom>
            <a:solidFill>
              <a:srgbClr val="9BC3E7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69" name="Square"/>
            <p:cNvSpPr/>
            <p:nvPr/>
          </p:nvSpPr>
          <p:spPr>
            <a:xfrm>
              <a:off x="179376" y="133721"/>
              <a:ext cx="46048" cy="46048"/>
            </a:xfrm>
            <a:prstGeom prst="rect">
              <a:avLst/>
            </a:prstGeom>
            <a:solidFill>
              <a:srgbClr val="9BC3E7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grpSp>
        <p:nvGrpSpPr>
          <p:cNvPr id="576" name="Group"/>
          <p:cNvGrpSpPr/>
          <p:nvPr/>
        </p:nvGrpSpPr>
        <p:grpSpPr>
          <a:xfrm>
            <a:off x="10533057" y="2632460"/>
            <a:ext cx="402143" cy="383679"/>
            <a:chOff x="0" y="0"/>
            <a:chExt cx="402141" cy="383677"/>
          </a:xfrm>
        </p:grpSpPr>
        <p:pic>
          <p:nvPicPr>
            <p:cNvPr id="571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25" y="12822"/>
              <a:ext cx="357938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75" name="Group"/>
            <p:cNvGrpSpPr/>
            <p:nvPr/>
          </p:nvGrpSpPr>
          <p:grpSpPr>
            <a:xfrm>
              <a:off x="-1" y="0"/>
              <a:ext cx="402143" cy="383678"/>
              <a:chOff x="0" y="0"/>
              <a:chExt cx="402141" cy="383677"/>
            </a:xfrm>
          </p:grpSpPr>
          <p:sp>
            <p:nvSpPr>
              <p:cNvPr id="572" name="Oval"/>
              <p:cNvSpPr/>
              <p:nvPr/>
            </p:nvSpPr>
            <p:spPr>
              <a:xfrm rot="19067633">
                <a:off x="109896" y="172578"/>
                <a:ext cx="180652" cy="40061"/>
              </a:xfrm>
              <a:prstGeom prst="ellipse">
                <a:avLst/>
              </a:prstGeom>
              <a:noFill/>
              <a:ln w="635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573" name="Oval"/>
              <p:cNvSpPr/>
              <p:nvPr/>
            </p:nvSpPr>
            <p:spPr>
              <a:xfrm rot="19067633">
                <a:off x="-4974" y="119723"/>
                <a:ext cx="412090" cy="144232"/>
              </a:xfrm>
              <a:prstGeom prst="ellipse">
                <a:avLst/>
              </a:prstGeom>
              <a:noFill/>
              <a:ln w="635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574" name="Oval"/>
              <p:cNvSpPr/>
              <p:nvPr/>
            </p:nvSpPr>
            <p:spPr>
              <a:xfrm rot="19067633">
                <a:off x="58385" y="151973"/>
                <a:ext cx="283674" cy="81270"/>
              </a:xfrm>
              <a:prstGeom prst="ellipse">
                <a:avLst/>
              </a:prstGeom>
              <a:noFill/>
              <a:ln w="635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579" name="Group"/>
          <p:cNvGrpSpPr/>
          <p:nvPr/>
        </p:nvGrpSpPr>
        <p:grpSpPr>
          <a:xfrm>
            <a:off x="10553469" y="3932532"/>
            <a:ext cx="360852" cy="358033"/>
            <a:chOff x="0" y="0"/>
            <a:chExt cx="360851" cy="358032"/>
          </a:xfrm>
        </p:grpSpPr>
        <p:pic>
          <p:nvPicPr>
            <p:cNvPr id="577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14" y="0"/>
              <a:ext cx="357938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8" name="Shape"/>
            <p:cNvSpPr/>
            <p:nvPr/>
          </p:nvSpPr>
          <p:spPr>
            <a:xfrm>
              <a:off x="0" y="64434"/>
              <a:ext cx="357951" cy="290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494"/>
                  </a:moveTo>
                  <a:lnTo>
                    <a:pt x="2100" y="15338"/>
                  </a:lnTo>
                  <a:lnTo>
                    <a:pt x="3580" y="14133"/>
                  </a:lnTo>
                  <a:lnTo>
                    <a:pt x="4590" y="12375"/>
                  </a:lnTo>
                  <a:cubicBezTo>
                    <a:pt x="4727" y="12127"/>
                    <a:pt x="4864" y="11878"/>
                    <a:pt x="5001" y="11630"/>
                  </a:cubicBezTo>
                  <a:cubicBezTo>
                    <a:pt x="5138" y="11381"/>
                    <a:pt x="5276" y="11133"/>
                    <a:pt x="5413" y="10884"/>
                  </a:cubicBezTo>
                  <a:cubicBezTo>
                    <a:pt x="5582" y="11316"/>
                    <a:pt x="5751" y="11747"/>
                    <a:pt x="5921" y="12178"/>
                  </a:cubicBezTo>
                  <a:cubicBezTo>
                    <a:pt x="6090" y="12610"/>
                    <a:pt x="6260" y="13041"/>
                    <a:pt x="6429" y="13472"/>
                  </a:cubicBezTo>
                  <a:lnTo>
                    <a:pt x="8062" y="12224"/>
                  </a:lnTo>
                  <a:lnTo>
                    <a:pt x="9255" y="10392"/>
                  </a:lnTo>
                  <a:lnTo>
                    <a:pt x="10479" y="7160"/>
                  </a:lnTo>
                  <a:lnTo>
                    <a:pt x="12185" y="8959"/>
                  </a:lnTo>
                  <a:lnTo>
                    <a:pt x="13256" y="6557"/>
                  </a:lnTo>
                  <a:lnTo>
                    <a:pt x="14480" y="3207"/>
                  </a:lnTo>
                  <a:lnTo>
                    <a:pt x="15484" y="0"/>
                  </a:lnTo>
                  <a:lnTo>
                    <a:pt x="16816" y="3764"/>
                  </a:lnTo>
                  <a:lnTo>
                    <a:pt x="18301" y="3049"/>
                  </a:lnTo>
                  <a:lnTo>
                    <a:pt x="19746" y="6934"/>
                  </a:lnTo>
                  <a:lnTo>
                    <a:pt x="21600" y="10679"/>
                  </a:lnTo>
                  <a:lnTo>
                    <a:pt x="21458" y="21600"/>
                  </a:lnTo>
                  <a:lnTo>
                    <a:pt x="118" y="21508"/>
                  </a:lnTo>
                  <a:lnTo>
                    <a:pt x="0" y="16494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582" name="Group"/>
          <p:cNvGrpSpPr/>
          <p:nvPr/>
        </p:nvGrpSpPr>
        <p:grpSpPr>
          <a:xfrm>
            <a:off x="10556002" y="4329071"/>
            <a:ext cx="360323" cy="358033"/>
            <a:chOff x="0" y="0"/>
            <a:chExt cx="360321" cy="358032"/>
          </a:xfrm>
        </p:grpSpPr>
        <p:pic>
          <p:nvPicPr>
            <p:cNvPr id="580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0" y="0"/>
              <a:ext cx="357938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1" name="Line"/>
            <p:cNvSpPr/>
            <p:nvPr/>
          </p:nvSpPr>
          <p:spPr>
            <a:xfrm>
              <a:off x="0" y="72284"/>
              <a:ext cx="360322" cy="223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04" y="20087"/>
                  </a:lnTo>
                  <a:lnTo>
                    <a:pt x="3587" y="18508"/>
                  </a:lnTo>
                  <a:lnTo>
                    <a:pt x="4599" y="16206"/>
                  </a:lnTo>
                  <a:cubicBezTo>
                    <a:pt x="4736" y="15881"/>
                    <a:pt x="4874" y="15555"/>
                    <a:pt x="5011" y="15230"/>
                  </a:cubicBezTo>
                  <a:cubicBezTo>
                    <a:pt x="5148" y="14905"/>
                    <a:pt x="5286" y="14579"/>
                    <a:pt x="5423" y="14254"/>
                  </a:cubicBezTo>
                  <a:cubicBezTo>
                    <a:pt x="5593" y="14819"/>
                    <a:pt x="5762" y="15384"/>
                    <a:pt x="5932" y="15948"/>
                  </a:cubicBezTo>
                  <a:cubicBezTo>
                    <a:pt x="6102" y="16513"/>
                    <a:pt x="6272" y="17078"/>
                    <a:pt x="6442" y="17643"/>
                  </a:cubicBezTo>
                  <a:lnTo>
                    <a:pt x="8078" y="16008"/>
                  </a:lnTo>
                  <a:lnTo>
                    <a:pt x="9272" y="13609"/>
                  </a:lnTo>
                  <a:lnTo>
                    <a:pt x="10499" y="9377"/>
                  </a:lnTo>
                  <a:lnTo>
                    <a:pt x="12208" y="11732"/>
                  </a:lnTo>
                  <a:lnTo>
                    <a:pt x="13281" y="8587"/>
                  </a:lnTo>
                  <a:lnTo>
                    <a:pt x="14507" y="4200"/>
                  </a:lnTo>
                  <a:lnTo>
                    <a:pt x="15513" y="0"/>
                  </a:lnTo>
                  <a:lnTo>
                    <a:pt x="16848" y="4930"/>
                  </a:lnTo>
                  <a:lnTo>
                    <a:pt x="18336" y="3993"/>
                  </a:lnTo>
                  <a:lnTo>
                    <a:pt x="19783" y="9080"/>
                  </a:lnTo>
                  <a:lnTo>
                    <a:pt x="21600" y="13583"/>
                  </a:lnTo>
                </a:path>
              </a:pathLst>
            </a:custGeom>
            <a:noFill/>
            <a:ln w="127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585" name="Group"/>
          <p:cNvGrpSpPr/>
          <p:nvPr/>
        </p:nvGrpSpPr>
        <p:grpSpPr>
          <a:xfrm>
            <a:off x="10556383" y="4716897"/>
            <a:ext cx="357938" cy="358033"/>
            <a:chOff x="0" y="0"/>
            <a:chExt cx="357936" cy="358032"/>
          </a:xfrm>
        </p:grpSpPr>
        <p:pic>
          <p:nvPicPr>
            <p:cNvPr id="583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4" name="Line"/>
            <p:cNvSpPr/>
            <p:nvPr/>
          </p:nvSpPr>
          <p:spPr>
            <a:xfrm>
              <a:off x="1238" y="102855"/>
              <a:ext cx="349413" cy="218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9"/>
                  </a:moveTo>
                  <a:lnTo>
                    <a:pt x="3827" y="21600"/>
                  </a:lnTo>
                  <a:lnTo>
                    <a:pt x="3890" y="19102"/>
                  </a:lnTo>
                  <a:lnTo>
                    <a:pt x="5484" y="19090"/>
                  </a:lnTo>
                  <a:lnTo>
                    <a:pt x="5537" y="14106"/>
                  </a:lnTo>
                  <a:lnTo>
                    <a:pt x="7103" y="14145"/>
                  </a:lnTo>
                  <a:lnTo>
                    <a:pt x="7116" y="18753"/>
                  </a:lnTo>
                  <a:lnTo>
                    <a:pt x="8831" y="18764"/>
                  </a:lnTo>
                  <a:lnTo>
                    <a:pt x="8831" y="15683"/>
                  </a:lnTo>
                  <a:lnTo>
                    <a:pt x="10592" y="15693"/>
                  </a:lnTo>
                  <a:lnTo>
                    <a:pt x="10573" y="8793"/>
                  </a:lnTo>
                  <a:lnTo>
                    <a:pt x="12901" y="8929"/>
                  </a:lnTo>
                  <a:lnTo>
                    <a:pt x="12901" y="12911"/>
                  </a:lnTo>
                  <a:lnTo>
                    <a:pt x="14838" y="12908"/>
                  </a:lnTo>
                  <a:lnTo>
                    <a:pt x="14952" y="0"/>
                  </a:lnTo>
                  <a:lnTo>
                    <a:pt x="16895" y="59"/>
                  </a:lnTo>
                  <a:cubicBezTo>
                    <a:pt x="16895" y="1064"/>
                    <a:pt x="16895" y="2069"/>
                    <a:pt x="16895" y="3074"/>
                  </a:cubicBezTo>
                  <a:cubicBezTo>
                    <a:pt x="16895" y="4195"/>
                    <a:pt x="16895" y="5315"/>
                    <a:pt x="16895" y="6435"/>
                  </a:cubicBezTo>
                  <a:lnTo>
                    <a:pt x="18239" y="6395"/>
                  </a:lnTo>
                  <a:lnTo>
                    <a:pt x="18272" y="5192"/>
                  </a:lnTo>
                  <a:lnTo>
                    <a:pt x="20149" y="5327"/>
                  </a:lnTo>
                  <a:lnTo>
                    <a:pt x="20149" y="10033"/>
                  </a:lnTo>
                  <a:lnTo>
                    <a:pt x="21600" y="9958"/>
                  </a:lnTo>
                  <a:lnTo>
                    <a:pt x="21570" y="11659"/>
                  </a:lnTo>
                </a:path>
              </a:pathLst>
            </a:custGeom>
            <a:noFill/>
            <a:ln w="127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594" name="Group"/>
          <p:cNvGrpSpPr/>
          <p:nvPr/>
        </p:nvGrpSpPr>
        <p:grpSpPr>
          <a:xfrm>
            <a:off x="10556383" y="5829471"/>
            <a:ext cx="357938" cy="358033"/>
            <a:chOff x="0" y="0"/>
            <a:chExt cx="357936" cy="358032"/>
          </a:xfrm>
        </p:grpSpPr>
        <p:pic>
          <p:nvPicPr>
            <p:cNvPr id="586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3" name="Group"/>
            <p:cNvGrpSpPr/>
            <p:nvPr/>
          </p:nvGrpSpPr>
          <p:grpSpPr>
            <a:xfrm>
              <a:off x="55433" y="50958"/>
              <a:ext cx="253381" cy="256116"/>
              <a:chOff x="0" y="0"/>
              <a:chExt cx="253379" cy="256115"/>
            </a:xfrm>
          </p:grpSpPr>
          <p:sp>
            <p:nvSpPr>
              <p:cNvPr id="587" name="Rectangle"/>
              <p:cNvSpPr/>
              <p:nvPr/>
            </p:nvSpPr>
            <p:spPr>
              <a:xfrm>
                <a:off x="0" y="94592"/>
                <a:ext cx="64077" cy="161524"/>
              </a:xfrm>
              <a:prstGeom prst="rect">
                <a:avLst/>
              </a:prstGeom>
              <a:noFill/>
              <a:ln w="9525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88" name="Line"/>
              <p:cNvSpPr/>
              <p:nvPr/>
            </p:nvSpPr>
            <p:spPr>
              <a:xfrm>
                <a:off x="1800" y="178046"/>
                <a:ext cx="6696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89" name="Rectangle"/>
              <p:cNvSpPr/>
              <p:nvPr/>
            </p:nvSpPr>
            <p:spPr>
              <a:xfrm>
                <a:off x="92719" y="67701"/>
                <a:ext cx="64078" cy="120254"/>
              </a:xfrm>
              <a:prstGeom prst="rect">
                <a:avLst/>
              </a:prstGeom>
              <a:noFill/>
              <a:ln w="9525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90" name="Line"/>
              <p:cNvSpPr/>
              <p:nvPr/>
            </p:nvSpPr>
            <p:spPr>
              <a:xfrm>
                <a:off x="94520" y="126534"/>
                <a:ext cx="6696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91" name="Rectangle"/>
              <p:cNvSpPr/>
              <p:nvPr/>
            </p:nvSpPr>
            <p:spPr>
              <a:xfrm>
                <a:off x="184614" y="0"/>
                <a:ext cx="64078" cy="120253"/>
              </a:xfrm>
              <a:prstGeom prst="rect">
                <a:avLst/>
              </a:prstGeom>
              <a:noFill/>
              <a:ln w="9525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92" name="Line"/>
              <p:cNvSpPr/>
              <p:nvPr/>
            </p:nvSpPr>
            <p:spPr>
              <a:xfrm>
                <a:off x="186415" y="58833"/>
                <a:ext cx="6696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grpSp>
        <p:nvGrpSpPr>
          <p:cNvPr id="604" name="Group"/>
          <p:cNvGrpSpPr/>
          <p:nvPr/>
        </p:nvGrpSpPr>
        <p:grpSpPr>
          <a:xfrm>
            <a:off x="10556383" y="6250214"/>
            <a:ext cx="357938" cy="358033"/>
            <a:chOff x="0" y="0"/>
            <a:chExt cx="357936" cy="358032"/>
          </a:xfrm>
        </p:grpSpPr>
        <p:pic>
          <p:nvPicPr>
            <p:cNvPr id="595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03" name="Group"/>
            <p:cNvGrpSpPr/>
            <p:nvPr/>
          </p:nvGrpSpPr>
          <p:grpSpPr>
            <a:xfrm>
              <a:off x="57728" y="52814"/>
              <a:ext cx="250597" cy="252405"/>
              <a:chOff x="0" y="0"/>
              <a:chExt cx="250596" cy="252403"/>
            </a:xfrm>
          </p:grpSpPr>
          <p:sp>
            <p:nvSpPr>
              <p:cNvPr id="596" name="Line"/>
              <p:cNvSpPr/>
              <p:nvPr/>
            </p:nvSpPr>
            <p:spPr>
              <a:xfrm>
                <a:off x="0" y="98619"/>
                <a:ext cx="6696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97" name="Line"/>
              <p:cNvSpPr/>
              <p:nvPr/>
            </p:nvSpPr>
            <p:spPr>
              <a:xfrm>
                <a:off x="90911" y="190405"/>
                <a:ext cx="66966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98" name="Line"/>
              <p:cNvSpPr/>
              <p:nvPr/>
            </p:nvSpPr>
            <p:spPr>
              <a:xfrm>
                <a:off x="90911" y="72259"/>
                <a:ext cx="66966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99" name="Line"/>
              <p:cNvSpPr/>
              <p:nvPr/>
            </p:nvSpPr>
            <p:spPr>
              <a:xfrm>
                <a:off x="183631" y="123770"/>
                <a:ext cx="66966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600" name="Line"/>
              <p:cNvSpPr/>
              <p:nvPr/>
            </p:nvSpPr>
            <p:spPr>
              <a:xfrm flipV="1">
                <a:off x="32987" y="103021"/>
                <a:ext cx="1" cy="149383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601" name="Line"/>
              <p:cNvSpPr/>
              <p:nvPr/>
            </p:nvSpPr>
            <p:spPr>
              <a:xfrm flipV="1">
                <a:off x="125707" y="72115"/>
                <a:ext cx="1" cy="118476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602" name="Line"/>
              <p:cNvSpPr/>
              <p:nvPr/>
            </p:nvSpPr>
            <p:spPr>
              <a:xfrm flipV="1">
                <a:off x="218427" y="0"/>
                <a:ext cx="1" cy="128778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grpSp>
        <p:nvGrpSpPr>
          <p:cNvPr id="610" name="Group"/>
          <p:cNvGrpSpPr/>
          <p:nvPr/>
        </p:nvGrpSpPr>
        <p:grpSpPr>
          <a:xfrm>
            <a:off x="10556383" y="6670067"/>
            <a:ext cx="357938" cy="358033"/>
            <a:chOff x="0" y="0"/>
            <a:chExt cx="357936" cy="358032"/>
          </a:xfrm>
        </p:grpSpPr>
        <p:pic>
          <p:nvPicPr>
            <p:cNvPr id="605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09" name="Group"/>
            <p:cNvGrpSpPr/>
            <p:nvPr/>
          </p:nvGrpSpPr>
          <p:grpSpPr>
            <a:xfrm>
              <a:off x="81209" y="44964"/>
              <a:ext cx="185441" cy="252406"/>
              <a:chOff x="0" y="0"/>
              <a:chExt cx="185439" cy="252404"/>
            </a:xfrm>
          </p:grpSpPr>
          <p:sp>
            <p:nvSpPr>
              <p:cNvPr id="606" name="Line"/>
              <p:cNvSpPr/>
              <p:nvPr/>
            </p:nvSpPr>
            <p:spPr>
              <a:xfrm flipV="1">
                <a:off x="-1" y="103022"/>
                <a:ext cx="2" cy="149383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607" name="Line"/>
              <p:cNvSpPr/>
              <p:nvPr/>
            </p:nvSpPr>
            <p:spPr>
              <a:xfrm flipV="1">
                <a:off x="92719" y="72115"/>
                <a:ext cx="1" cy="118477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608" name="Line"/>
              <p:cNvSpPr/>
              <p:nvPr/>
            </p:nvSpPr>
            <p:spPr>
              <a:xfrm flipV="1">
                <a:off x="185439" y="0"/>
                <a:ext cx="1" cy="128778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grpSp>
        <p:nvGrpSpPr>
          <p:cNvPr id="619" name="Group"/>
          <p:cNvGrpSpPr/>
          <p:nvPr/>
        </p:nvGrpSpPr>
        <p:grpSpPr>
          <a:xfrm>
            <a:off x="10556383" y="7094536"/>
            <a:ext cx="357938" cy="358033"/>
            <a:chOff x="0" y="0"/>
            <a:chExt cx="357936" cy="358032"/>
          </a:xfrm>
        </p:grpSpPr>
        <p:pic>
          <p:nvPicPr>
            <p:cNvPr id="611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18" name="Group"/>
            <p:cNvGrpSpPr/>
            <p:nvPr/>
          </p:nvGrpSpPr>
          <p:grpSpPr>
            <a:xfrm>
              <a:off x="69848" y="52814"/>
              <a:ext cx="228671" cy="252405"/>
              <a:chOff x="0" y="0"/>
              <a:chExt cx="228669" cy="252403"/>
            </a:xfrm>
          </p:grpSpPr>
          <p:sp>
            <p:nvSpPr>
              <p:cNvPr id="612" name="Line"/>
              <p:cNvSpPr/>
              <p:nvPr/>
            </p:nvSpPr>
            <p:spPr>
              <a:xfrm flipV="1">
                <a:off x="23145" y="103021"/>
                <a:ext cx="1" cy="149383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613" name="Line"/>
              <p:cNvSpPr/>
              <p:nvPr/>
            </p:nvSpPr>
            <p:spPr>
              <a:xfrm flipV="1">
                <a:off x="113587" y="64614"/>
                <a:ext cx="1" cy="118477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614" name="Line"/>
              <p:cNvSpPr/>
              <p:nvPr/>
            </p:nvSpPr>
            <p:spPr>
              <a:xfrm flipV="1">
                <a:off x="208065" y="0"/>
                <a:ext cx="1" cy="128778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615" name="Circle"/>
              <p:cNvSpPr/>
              <p:nvPr/>
            </p:nvSpPr>
            <p:spPr>
              <a:xfrm>
                <a:off x="0" y="159768"/>
                <a:ext cx="41209" cy="41210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16" name="Circle"/>
              <p:cNvSpPr/>
              <p:nvPr/>
            </p:nvSpPr>
            <p:spPr>
              <a:xfrm>
                <a:off x="92983" y="102266"/>
                <a:ext cx="41210" cy="41210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17" name="Circle"/>
              <p:cNvSpPr/>
              <p:nvPr/>
            </p:nvSpPr>
            <p:spPr>
              <a:xfrm>
                <a:off x="187461" y="43784"/>
                <a:ext cx="41209" cy="41210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622" name="Group"/>
          <p:cNvGrpSpPr/>
          <p:nvPr/>
        </p:nvGrpSpPr>
        <p:grpSpPr>
          <a:xfrm>
            <a:off x="10556383" y="8455247"/>
            <a:ext cx="357938" cy="358033"/>
            <a:chOff x="0" y="0"/>
            <a:chExt cx="357936" cy="358032"/>
          </a:xfrm>
        </p:grpSpPr>
        <p:pic>
          <p:nvPicPr>
            <p:cNvPr id="620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1" name="Image" descr="Im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06" y="18838"/>
              <a:ext cx="339755" cy="329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23" name="maps…"/>
          <p:cNvSpPr txBox="1"/>
          <p:nvPr/>
        </p:nvSpPr>
        <p:spPr>
          <a:xfrm>
            <a:off x="10533790" y="7660704"/>
            <a:ext cx="3363320" cy="742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" tIns="12700" rIns="12700" bIns="12700">
            <a:spAutoFit/>
          </a:bodyPr>
          <a:lstStyle/>
          <a:p>
            <a:pPr lvl="1" indent="0"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地图</a:t>
            </a:r>
            <a:endParaRPr dirty="0"/>
          </a:p>
          <a:p>
            <a:pPr lvl="1" indent="0"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data </a:t>
            </a:r>
            <a:r>
              <a:rPr sz="900" dirty="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 dirty="0"/>
              <a:t> </a:t>
            </a:r>
            <a:r>
              <a:rPr dirty="0" err="1"/>
              <a:t>data.frame</a:t>
            </a:r>
            <a:r>
              <a:rPr dirty="0"/>
              <a:t>(murder = </a:t>
            </a:r>
            <a:r>
              <a:rPr dirty="0" err="1"/>
              <a:t>USArrests$Murder</a:t>
            </a:r>
            <a:r>
              <a:rPr dirty="0"/>
              <a:t>,</a:t>
            </a:r>
            <a:br>
              <a:rPr dirty="0"/>
            </a:br>
            <a:r>
              <a:rPr dirty="0"/>
              <a:t>               state = </a:t>
            </a:r>
            <a:r>
              <a:rPr dirty="0" err="1"/>
              <a:t>tolower</a:t>
            </a:r>
            <a:r>
              <a:rPr dirty="0"/>
              <a:t>(</a:t>
            </a:r>
            <a:r>
              <a:rPr dirty="0" err="1"/>
              <a:t>rownames</a:t>
            </a:r>
            <a:r>
              <a:rPr dirty="0"/>
              <a:t>(</a:t>
            </a:r>
            <a:r>
              <a:rPr dirty="0" err="1"/>
              <a:t>USArrests</a:t>
            </a:r>
            <a:r>
              <a:rPr dirty="0"/>
              <a:t>)))</a:t>
            </a:r>
            <a:br>
              <a:rPr dirty="0"/>
            </a:br>
            <a:r>
              <a:rPr dirty="0"/>
              <a:t>map </a:t>
            </a:r>
            <a:r>
              <a:rPr sz="900" dirty="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 dirty="0"/>
              <a:t> </a:t>
            </a:r>
            <a:r>
              <a:rPr dirty="0" err="1"/>
              <a:t>map_data</a:t>
            </a:r>
            <a:r>
              <a:rPr dirty="0"/>
              <a:t>("state")</a:t>
            </a:r>
            <a:br>
              <a:rPr dirty="0"/>
            </a:br>
            <a:r>
              <a:rPr dirty="0"/>
              <a:t>k </a:t>
            </a:r>
            <a:r>
              <a:rPr sz="900" dirty="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 dirty="0"/>
              <a:t> </a:t>
            </a:r>
            <a:r>
              <a:rPr dirty="0" err="1"/>
              <a:t>ggplot</a:t>
            </a:r>
            <a:r>
              <a:rPr dirty="0"/>
              <a:t>(data, </a:t>
            </a:r>
            <a:r>
              <a:rPr dirty="0" err="1"/>
              <a:t>aes</a:t>
            </a:r>
            <a:r>
              <a:rPr dirty="0"/>
              <a:t>(fill = murder))</a:t>
            </a:r>
          </a:p>
        </p:txBody>
      </p:sp>
      <p:sp>
        <p:nvSpPr>
          <p:cNvPr id="624" name="k + geom_map(aes(map_id = state), map = map)…"/>
          <p:cNvSpPr txBox="1"/>
          <p:nvPr/>
        </p:nvSpPr>
        <p:spPr>
          <a:xfrm>
            <a:off x="10985161" y="8424433"/>
            <a:ext cx="2621679" cy="57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k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geom_map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 err="1"/>
              <a:t>aes</a:t>
            </a:r>
            <a:r>
              <a:rPr dirty="0"/>
              <a:t>(</a:t>
            </a:r>
            <a:r>
              <a:rPr dirty="0" err="1"/>
              <a:t>map_id</a:t>
            </a:r>
            <a:r>
              <a:rPr dirty="0"/>
              <a:t> = state), map = map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rPr dirty="0"/>
              <a:t> 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    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expand_limits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x = </a:t>
            </a:r>
            <a:r>
              <a:rPr dirty="0" err="1"/>
              <a:t>map$long</a:t>
            </a:r>
            <a:r>
              <a:rPr dirty="0"/>
              <a:t>, y = </a:t>
            </a:r>
            <a:r>
              <a:rPr dirty="0" err="1"/>
              <a:t>map$lat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dirty="0" err="1"/>
              <a:t>map_id</a:t>
            </a:r>
            <a:r>
              <a:rPr dirty="0"/>
              <a:t>, alpha, color, fill, </a:t>
            </a:r>
            <a:r>
              <a:rPr dirty="0" err="1"/>
              <a:t>linetype</a:t>
            </a:r>
            <a:r>
              <a:rPr dirty="0"/>
              <a:t>, size</a:t>
            </a:r>
          </a:p>
        </p:txBody>
      </p:sp>
      <p:sp>
        <p:nvSpPr>
          <p:cNvPr id="625" name="Line"/>
          <p:cNvSpPr/>
          <p:nvPr/>
        </p:nvSpPr>
        <p:spPr>
          <a:xfrm>
            <a:off x="2904976" y="5179190"/>
            <a:ext cx="58496" cy="200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7600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626" name="Line"/>
          <p:cNvSpPr/>
          <p:nvPr/>
        </p:nvSpPr>
        <p:spPr>
          <a:xfrm>
            <a:off x="2904976" y="5571802"/>
            <a:ext cx="58496" cy="922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3075" y="21600"/>
                </a:lnTo>
              </a:path>
            </a:pathLst>
          </a:custGeom>
          <a:ln w="25400">
            <a:solidFill>
              <a:srgbClr val="3DA642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627" name="Not  required, sensible defaults supplied"/>
          <p:cNvSpPr txBox="1"/>
          <p:nvPr/>
        </p:nvSpPr>
        <p:spPr>
          <a:xfrm>
            <a:off x="3011560" y="5698725"/>
            <a:ext cx="506689" cy="616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 sz="900" b="1">
                <a:solidFill>
                  <a:srgbClr val="3DA642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pPr>
            <a:r>
              <a:rPr lang="zh-CN" altLang="en-US" dirty="0"/>
              <a:t>非必要，有默认值</a:t>
            </a:r>
            <a:endParaRPr dirty="0"/>
          </a:p>
        </p:txBody>
      </p:sp>
      <p:grpSp>
        <p:nvGrpSpPr>
          <p:cNvPr id="630" name="Group"/>
          <p:cNvGrpSpPr/>
          <p:nvPr/>
        </p:nvGrpSpPr>
        <p:grpSpPr>
          <a:xfrm>
            <a:off x="7145801" y="2288941"/>
            <a:ext cx="357938" cy="358033"/>
            <a:chOff x="0" y="0"/>
            <a:chExt cx="357936" cy="358032"/>
          </a:xfrm>
        </p:grpSpPr>
        <p:pic>
          <p:nvPicPr>
            <p:cNvPr id="628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9" name="Image" descr="Image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307" y="31098"/>
              <a:ext cx="269322" cy="3008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33" name="Group"/>
          <p:cNvGrpSpPr/>
          <p:nvPr/>
        </p:nvGrpSpPr>
        <p:grpSpPr>
          <a:xfrm>
            <a:off x="7145801" y="4467473"/>
            <a:ext cx="357937" cy="358033"/>
            <a:chOff x="0" y="0"/>
            <a:chExt cx="357936" cy="358032"/>
          </a:xfrm>
        </p:grpSpPr>
        <p:pic>
          <p:nvPicPr>
            <p:cNvPr id="631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2" name="Image" descr="Imag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682" y="36048"/>
              <a:ext cx="284574" cy="2945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34" name="Geoms"/>
          <p:cNvSpPr txBox="1"/>
          <p:nvPr/>
        </p:nvSpPr>
        <p:spPr>
          <a:xfrm>
            <a:off x="3724388" y="1259356"/>
            <a:ext cx="1344573" cy="338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b="0" dirty="0"/>
              <a:t>几何对象</a:t>
            </a:r>
            <a:endParaRPr b="0" dirty="0"/>
          </a:p>
        </p:txBody>
      </p:sp>
      <p:sp>
        <p:nvSpPr>
          <p:cNvPr id="635" name="Use a geom function to represent data points, use the geom’s aesthetic properties to represent variables.  Each function returns a layer."/>
          <p:cNvSpPr txBox="1"/>
          <p:nvPr/>
        </p:nvSpPr>
        <p:spPr>
          <a:xfrm>
            <a:off x="5275295" y="1342096"/>
            <a:ext cx="6439528" cy="163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700" tIns="12700" rIns="12700" bIns="12700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11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b="0" dirty="0"/>
              <a:t>使用</a:t>
            </a:r>
            <a:r>
              <a:rPr lang="en-US" altLang="zh-CN" b="0" dirty="0" err="1"/>
              <a:t>geom</a:t>
            </a:r>
            <a:r>
              <a:rPr lang="zh-CN" altLang="en-US" b="0" dirty="0"/>
              <a:t>函数表示数据点，使用</a:t>
            </a:r>
            <a:r>
              <a:rPr lang="en-US" altLang="zh-CN" b="0" dirty="0" err="1"/>
              <a:t>geom</a:t>
            </a:r>
            <a:r>
              <a:rPr lang="zh-CN" altLang="en-US" b="0" dirty="0"/>
              <a:t>的属性表示变量。 每个函数绘制一个图层。</a:t>
            </a:r>
          </a:p>
        </p:txBody>
      </p:sp>
      <p:sp>
        <p:nvSpPr>
          <p:cNvPr id="636" name="Line"/>
          <p:cNvSpPr/>
          <p:nvPr/>
        </p:nvSpPr>
        <p:spPr>
          <a:xfrm>
            <a:off x="7130643" y="5248764"/>
            <a:ext cx="31203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637" name="Line"/>
          <p:cNvSpPr/>
          <p:nvPr/>
        </p:nvSpPr>
        <p:spPr>
          <a:xfrm>
            <a:off x="3727803" y="9465312"/>
            <a:ext cx="30949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638" name="Line"/>
          <p:cNvSpPr/>
          <p:nvPr/>
        </p:nvSpPr>
        <p:spPr>
          <a:xfrm>
            <a:off x="7130643" y="7652082"/>
            <a:ext cx="31203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639" name="Line"/>
          <p:cNvSpPr/>
          <p:nvPr/>
        </p:nvSpPr>
        <p:spPr>
          <a:xfrm>
            <a:off x="10526883" y="5248764"/>
            <a:ext cx="3120384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640" name="Line"/>
          <p:cNvSpPr/>
          <p:nvPr/>
        </p:nvSpPr>
        <p:spPr>
          <a:xfrm>
            <a:off x="10526883" y="3534010"/>
            <a:ext cx="3120384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641" name="Line"/>
          <p:cNvSpPr/>
          <p:nvPr/>
        </p:nvSpPr>
        <p:spPr>
          <a:xfrm>
            <a:off x="10526883" y="7652082"/>
            <a:ext cx="3120384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642" name="Line"/>
          <p:cNvSpPr/>
          <p:nvPr/>
        </p:nvSpPr>
        <p:spPr>
          <a:xfrm>
            <a:off x="3736273" y="5030893"/>
            <a:ext cx="3082285" cy="1"/>
          </a:xfrm>
          <a:prstGeom prst="line">
            <a:avLst/>
          </a:prstGeom>
          <a:ln w="12700">
            <a:solidFill>
              <a:srgbClr val="767C85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643" name="Rectangle"/>
          <p:cNvSpPr/>
          <p:nvPr/>
        </p:nvSpPr>
        <p:spPr>
          <a:xfrm>
            <a:off x="7081503" y="1632083"/>
            <a:ext cx="6689115" cy="595628"/>
          </a:xfrm>
          <a:prstGeom prst="rect">
            <a:avLst/>
          </a:prstGeom>
          <a:gradFill>
            <a:gsLst>
              <a:gs pos="0">
                <a:srgbClr val="FFFFFF">
                  <a:alpha val="32629"/>
                </a:srgbClr>
              </a:gs>
              <a:gs pos="100000">
                <a:srgbClr val="75D142">
                  <a:alpha val="3262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644" name="TWO VARIABLES…"/>
          <p:cNvSpPr txBox="1"/>
          <p:nvPr/>
        </p:nvSpPr>
        <p:spPr>
          <a:xfrm>
            <a:off x="7134363" y="1640472"/>
            <a:ext cx="3363321" cy="59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" tIns="12700" rIns="12700" bIns="12700">
            <a:spAutoFit/>
          </a:bodyPr>
          <a:lstStyle/>
          <a:p>
            <a:pPr lvl="1" indent="0"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双变量</a:t>
            </a:r>
            <a:endParaRPr dirty="0"/>
          </a:p>
          <a:p>
            <a:pPr lvl="1" indent="0"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两个都连续</a:t>
            </a:r>
            <a:endParaRPr dirty="0"/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e </a:t>
            </a:r>
            <a:r>
              <a:rPr sz="900" dirty="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 dirty="0"/>
              <a:t> </a:t>
            </a:r>
            <a:r>
              <a:rPr dirty="0" err="1"/>
              <a:t>ggplot</a:t>
            </a:r>
            <a:r>
              <a:rPr dirty="0"/>
              <a:t>(mpg, </a:t>
            </a:r>
            <a:r>
              <a:rPr dirty="0" err="1"/>
              <a:t>aes</a:t>
            </a:r>
            <a:r>
              <a:rPr dirty="0"/>
              <a:t>(</a:t>
            </a:r>
            <a:r>
              <a:rPr dirty="0" err="1"/>
              <a:t>cty</a:t>
            </a:r>
            <a:r>
              <a:rPr dirty="0"/>
              <a:t>, </a:t>
            </a:r>
            <a:r>
              <a:rPr dirty="0" err="1"/>
              <a:t>hwy</a:t>
            </a:r>
            <a:r>
              <a:rPr dirty="0"/>
              <a:t>))</a:t>
            </a:r>
          </a:p>
        </p:txBody>
      </p:sp>
      <p:sp>
        <p:nvSpPr>
          <p:cNvPr id="645" name="continuous bivariate distribution…"/>
          <p:cNvSpPr txBox="1"/>
          <p:nvPr/>
        </p:nvSpPr>
        <p:spPr>
          <a:xfrm>
            <a:off x="10533790" y="1672222"/>
            <a:ext cx="3093870" cy="41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" tIns="12700" rIns="12700" bIns="12700">
            <a:spAutoFit/>
          </a:bodyPr>
          <a:lstStyle/>
          <a:p>
            <a:pPr lvl="1" indent="0"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连续二元分布</a:t>
            </a:r>
            <a:endParaRPr dirty="0"/>
          </a:p>
          <a:p>
            <a:pPr>
              <a:lnSpc>
                <a:spcPct val="12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h </a:t>
            </a:r>
            <a:r>
              <a:rPr sz="900" dirty="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 dirty="0"/>
              <a:t> </a:t>
            </a:r>
            <a:r>
              <a:rPr dirty="0" err="1"/>
              <a:t>ggplot</a:t>
            </a:r>
            <a:r>
              <a:rPr dirty="0"/>
              <a:t>(diamonds, </a:t>
            </a:r>
            <a:r>
              <a:rPr dirty="0" err="1"/>
              <a:t>aes</a:t>
            </a:r>
            <a:r>
              <a:rPr dirty="0"/>
              <a:t>(carat, price))</a:t>
            </a:r>
          </a:p>
        </p:txBody>
      </p:sp>
      <p:sp>
        <p:nvSpPr>
          <p:cNvPr id="646" name="RStudio® is a trademark of RStudio, PBC  •  CC BY SA  RStudio  •  info@rstudio.com  •  844-448-1212  •  rstudio.com  •  Learn more at ggplot2.tidyverse.org  •  ggplot2  3.3.5  •  Updated:  2021-08"/>
          <p:cNvSpPr txBox="1"/>
          <p:nvPr/>
        </p:nvSpPr>
        <p:spPr>
          <a:xfrm>
            <a:off x="2353572" y="10340910"/>
            <a:ext cx="11322666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RStudio® is a trademark of RStudio, PBC  •  </a:t>
            </a:r>
            <a:r>
              <a:rPr>
                <a:hlinkClick r:id="rId11"/>
              </a:rPr>
              <a:t>CC BY SA</a:t>
            </a:r>
            <a:r>
              <a:t>  RStudio  •  </a:t>
            </a:r>
            <a:r>
              <a:rPr>
                <a:hlinkClick r:id="rId12"/>
              </a:rPr>
              <a:t>info@rstudio.com</a:t>
            </a:r>
            <a:r>
              <a:t>  •  844-448-1212  •  </a:t>
            </a:r>
            <a:r>
              <a:rPr>
                <a:hlinkClick r:id="rId13"/>
              </a:rPr>
              <a:t>rstudio.com</a:t>
            </a:r>
            <a:r>
              <a:t>  •  Learn more at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  <a:hlinkClick r:id="rId14"/>
              </a:rPr>
              <a:t>ggplot2.tidyverse.org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t> •  ggplot2  3.3.5  •  Updated:  2021-08</a:t>
            </a:r>
          </a:p>
        </p:txBody>
      </p:sp>
      <p:pic>
        <p:nvPicPr>
          <p:cNvPr id="647" name="Image" descr="Imag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8823" y="9978474"/>
            <a:ext cx="1754521" cy="61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8" name="ggplot2.png" descr="ggplot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85083" y="197520"/>
            <a:ext cx="1418519" cy="1644017"/>
          </a:xfrm>
          <a:prstGeom prst="rect">
            <a:avLst/>
          </a:prstGeom>
          <a:ln w="12700">
            <a:miter lim="400000"/>
          </a:ln>
        </p:spPr>
      </p:pic>
      <p:sp>
        <p:nvSpPr>
          <p:cNvPr id="649" name="ggplot (data =  &lt;DATA&gt; ) +…"/>
          <p:cNvSpPr txBox="1"/>
          <p:nvPr/>
        </p:nvSpPr>
        <p:spPr>
          <a:xfrm>
            <a:off x="310208" y="5170046"/>
            <a:ext cx="3054155" cy="1492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ts val="15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pPr>
            <a:r>
              <a:rPr dirty="0" err="1"/>
              <a:t>ggplot</a:t>
            </a:r>
            <a:r>
              <a:rPr dirty="0"/>
              <a:t> (data =  </a:t>
            </a:r>
            <a:r>
              <a:rPr dirty="0">
                <a:solidFill>
                  <a:srgbClr val="FFFFFF"/>
                </a:solidFill>
              </a:rPr>
              <a:t>&lt;DATA&gt; </a:t>
            </a:r>
            <a:r>
              <a:rPr dirty="0"/>
              <a:t>) +</a:t>
            </a:r>
            <a:r>
              <a:rPr dirty="0">
                <a:solidFill>
                  <a:srgbClr val="FFFFFF"/>
                </a:solidFill>
              </a:rPr>
              <a:t> </a:t>
            </a:r>
          </a:p>
          <a:p>
            <a:pPr>
              <a:lnSpc>
                <a:spcPts val="15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  &lt;GEOM_FUNCTION&gt; </a:t>
            </a:r>
            <a:r>
              <a:rPr dirty="0"/>
              <a:t>(mapping = </a:t>
            </a:r>
            <a:r>
              <a:rPr dirty="0" err="1"/>
              <a:t>aes</a:t>
            </a:r>
            <a:r>
              <a:rPr dirty="0"/>
              <a:t>( </a:t>
            </a:r>
            <a:r>
              <a:rPr dirty="0">
                <a:solidFill>
                  <a:srgbClr val="FFFFFF"/>
                </a:solidFill>
              </a:rPr>
              <a:t>&lt;MAPPINGS&gt;</a:t>
            </a:r>
            <a:r>
              <a:rPr dirty="0"/>
              <a:t> ), </a:t>
            </a:r>
          </a:p>
          <a:p>
            <a:pPr>
              <a:lnSpc>
                <a:spcPts val="15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  stat = </a:t>
            </a:r>
            <a:r>
              <a:rPr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&lt;STAT&gt;</a:t>
            </a:r>
            <a:r>
              <a:rPr dirty="0"/>
              <a:t> , position = </a:t>
            </a:r>
            <a:r>
              <a:rPr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&lt;POSITION&gt;</a:t>
            </a:r>
            <a:r>
              <a:rPr dirty="0"/>
              <a:t> ) +     </a:t>
            </a:r>
          </a:p>
          <a:p>
            <a:pPr>
              <a:lnSpc>
                <a:spcPts val="15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  </a:t>
            </a:r>
            <a:r>
              <a:rPr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&lt;COORDINATE_FUNCTION&gt;</a:t>
            </a:r>
            <a:r>
              <a:rPr dirty="0"/>
              <a:t>  +</a:t>
            </a:r>
          </a:p>
          <a:p>
            <a:pPr>
              <a:lnSpc>
                <a:spcPts val="15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pPr>
            <a:r>
              <a:rPr dirty="0"/>
              <a:t>  </a:t>
            </a:r>
            <a:r>
              <a:rPr dirty="0">
                <a:solidFill>
                  <a:srgbClr val="FFFFFF"/>
                </a:solidFill>
              </a:rPr>
              <a:t>&lt;FACET_FUNCTION&gt;</a:t>
            </a:r>
            <a:r>
              <a:rPr dirty="0"/>
              <a:t>  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+</a:t>
            </a:r>
          </a:p>
          <a:p>
            <a:pPr>
              <a:lnSpc>
                <a:spcPts val="15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pPr>
            <a:r>
              <a:rPr dirty="0"/>
              <a:t>  </a:t>
            </a:r>
            <a:r>
              <a:rPr dirty="0">
                <a:solidFill>
                  <a:srgbClr val="FFFFFF"/>
                </a:solidFill>
              </a:rPr>
              <a:t>&lt;SCALE_FUNCTION&gt;</a:t>
            </a:r>
            <a:r>
              <a:rPr dirty="0"/>
              <a:t>  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+</a:t>
            </a:r>
          </a:p>
          <a:p>
            <a:pPr>
              <a:lnSpc>
                <a:spcPts val="1500"/>
              </a:lnSpc>
              <a:spcBef>
                <a:spcPts val="0"/>
              </a:spcBef>
              <a:defRPr sz="1000">
                <a:solidFill>
                  <a:srgbClr val="FFFFFF"/>
                </a:solidFill>
              </a:defRPr>
            </a:pPr>
            <a:r>
              <a:rPr dirty="0"/>
              <a:t>  &lt;THEME_FUNCTION&gt;</a:t>
            </a:r>
          </a:p>
        </p:txBody>
      </p:sp>
      <p:sp>
        <p:nvSpPr>
          <p:cNvPr id="650" name="l + geom_contour(aes(z = z)) x, y, z, alpha, color, group, linetype, size, weight…"/>
          <p:cNvSpPr txBox="1"/>
          <p:nvPr/>
        </p:nvSpPr>
        <p:spPr>
          <a:xfrm>
            <a:off x="7600860" y="9426216"/>
            <a:ext cx="2723760" cy="1053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4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l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geom_contour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 err="1"/>
              <a:t>aes</a:t>
            </a:r>
            <a:r>
              <a:rPr dirty="0"/>
              <a:t>(z = z)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>
              <a:rPr dirty="0"/>
            </a:br>
            <a:r>
              <a:rPr dirty="0"/>
              <a:t>x, y, z, alpha, color, group, </a:t>
            </a:r>
            <a:r>
              <a:rPr dirty="0" err="1"/>
              <a:t>linetype</a:t>
            </a:r>
            <a:r>
              <a:rPr dirty="0"/>
              <a:t>, size, weight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l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geom_contour_filled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 err="1"/>
              <a:t>aes</a:t>
            </a:r>
            <a:r>
              <a:rPr dirty="0"/>
              <a:t>(fill = z)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rPr dirty="0"/>
              <a:t> </a:t>
            </a:r>
            <a:br>
              <a:rPr dirty="0"/>
            </a:br>
            <a:r>
              <a:rPr dirty="0"/>
              <a:t>x, y, alpha, color, fill, group, </a:t>
            </a:r>
            <a:r>
              <a:rPr dirty="0" err="1"/>
              <a:t>linetype</a:t>
            </a:r>
            <a:r>
              <a:rPr dirty="0"/>
              <a:t>, size, subgroup</a:t>
            </a:r>
          </a:p>
        </p:txBody>
      </p:sp>
      <p:grpSp>
        <p:nvGrpSpPr>
          <p:cNvPr id="655" name="Group"/>
          <p:cNvGrpSpPr/>
          <p:nvPr/>
        </p:nvGrpSpPr>
        <p:grpSpPr>
          <a:xfrm>
            <a:off x="7145801" y="9892928"/>
            <a:ext cx="353760" cy="353760"/>
            <a:chOff x="0" y="0"/>
            <a:chExt cx="353758" cy="353758"/>
          </a:xfrm>
        </p:grpSpPr>
        <p:sp>
          <p:nvSpPr>
            <p:cNvPr id="651" name="Square"/>
            <p:cNvSpPr/>
            <p:nvPr/>
          </p:nvSpPr>
          <p:spPr>
            <a:xfrm>
              <a:off x="0" y="0"/>
              <a:ext cx="353759" cy="35375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652" name="Shape"/>
            <p:cNvSpPr/>
            <p:nvPr/>
          </p:nvSpPr>
          <p:spPr>
            <a:xfrm>
              <a:off x="10682" y="11300"/>
              <a:ext cx="337561" cy="331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0340" extrusionOk="0">
                  <a:moveTo>
                    <a:pt x="2913" y="1780"/>
                  </a:moveTo>
                  <a:cubicBezTo>
                    <a:pt x="1996" y="2569"/>
                    <a:pt x="1027" y="3205"/>
                    <a:pt x="494" y="4479"/>
                  </a:cubicBezTo>
                  <a:cubicBezTo>
                    <a:pt x="-337" y="6463"/>
                    <a:pt x="56" y="8829"/>
                    <a:pt x="410" y="11038"/>
                  </a:cubicBezTo>
                  <a:cubicBezTo>
                    <a:pt x="929" y="14267"/>
                    <a:pt x="1459" y="17864"/>
                    <a:pt x="3653" y="19523"/>
                  </a:cubicBezTo>
                  <a:cubicBezTo>
                    <a:pt x="5611" y="21004"/>
                    <a:pt x="7947" y="20138"/>
                    <a:pt x="10151" y="19523"/>
                  </a:cubicBezTo>
                  <a:cubicBezTo>
                    <a:pt x="12589" y="18843"/>
                    <a:pt x="15216" y="18042"/>
                    <a:pt x="16334" y="15436"/>
                  </a:cubicBezTo>
                  <a:cubicBezTo>
                    <a:pt x="16954" y="13991"/>
                    <a:pt x="16874" y="12298"/>
                    <a:pt x="17504" y="10873"/>
                  </a:cubicBezTo>
                  <a:cubicBezTo>
                    <a:pt x="18150" y="9410"/>
                    <a:pt x="19477" y="8358"/>
                    <a:pt x="20077" y="6870"/>
                  </a:cubicBezTo>
                  <a:cubicBezTo>
                    <a:pt x="21263" y="3927"/>
                    <a:pt x="19421" y="762"/>
                    <a:pt x="16559" y="823"/>
                  </a:cubicBezTo>
                  <a:cubicBezTo>
                    <a:pt x="15228" y="851"/>
                    <a:pt x="14145" y="1795"/>
                    <a:pt x="12848" y="1973"/>
                  </a:cubicBezTo>
                  <a:cubicBezTo>
                    <a:pt x="10236" y="2331"/>
                    <a:pt x="7995" y="-596"/>
                    <a:pt x="5396" y="110"/>
                  </a:cubicBezTo>
                  <a:cubicBezTo>
                    <a:pt x="4458" y="365"/>
                    <a:pt x="3690" y="1112"/>
                    <a:pt x="2913" y="1780"/>
                  </a:cubicBezTo>
                  <a:close/>
                </a:path>
              </a:pathLst>
            </a:custGeom>
            <a:solidFill>
              <a:srgbClr val="5686B9"/>
            </a:solidFill>
            <a:ln w="12700" cap="flat">
              <a:solidFill>
                <a:srgbClr val="5686B9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53" name="Shape"/>
            <p:cNvSpPr/>
            <p:nvPr/>
          </p:nvSpPr>
          <p:spPr>
            <a:xfrm>
              <a:off x="23315" y="66936"/>
              <a:ext cx="302223" cy="255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19951" extrusionOk="0">
                  <a:moveTo>
                    <a:pt x="3429" y="1833"/>
                  </a:moveTo>
                  <a:cubicBezTo>
                    <a:pt x="2343" y="2716"/>
                    <a:pt x="995" y="3144"/>
                    <a:pt x="355" y="4611"/>
                  </a:cubicBezTo>
                  <a:cubicBezTo>
                    <a:pt x="-474" y="6513"/>
                    <a:pt x="335" y="8744"/>
                    <a:pt x="908" y="10829"/>
                  </a:cubicBezTo>
                  <a:cubicBezTo>
                    <a:pt x="1739" y="13848"/>
                    <a:pt x="2091" y="17394"/>
                    <a:pt x="4175" y="19075"/>
                  </a:cubicBezTo>
                  <a:cubicBezTo>
                    <a:pt x="6107" y="20632"/>
                    <a:pt x="8506" y="19780"/>
                    <a:pt x="10722" y="19075"/>
                  </a:cubicBezTo>
                  <a:cubicBezTo>
                    <a:pt x="13097" y="18319"/>
                    <a:pt x="15620" y="17331"/>
                    <a:pt x="16492" y="14654"/>
                  </a:cubicBezTo>
                  <a:cubicBezTo>
                    <a:pt x="17181" y="12538"/>
                    <a:pt x="16411" y="10001"/>
                    <a:pt x="17552" y="8108"/>
                  </a:cubicBezTo>
                  <a:cubicBezTo>
                    <a:pt x="18318" y="6837"/>
                    <a:pt x="19819" y="6103"/>
                    <a:pt x="20502" y="4759"/>
                  </a:cubicBezTo>
                  <a:cubicBezTo>
                    <a:pt x="21126" y="3533"/>
                    <a:pt x="21054" y="2194"/>
                    <a:pt x="20166" y="1104"/>
                  </a:cubicBezTo>
                  <a:cubicBezTo>
                    <a:pt x="18480" y="-968"/>
                    <a:pt x="15646" y="189"/>
                    <a:pt x="13439" y="2020"/>
                  </a:cubicBezTo>
                  <a:cubicBezTo>
                    <a:pt x="11939" y="3265"/>
                    <a:pt x="10477" y="4809"/>
                    <a:pt x="10459" y="6888"/>
                  </a:cubicBezTo>
                  <a:cubicBezTo>
                    <a:pt x="10453" y="7559"/>
                    <a:pt x="10546" y="8325"/>
                    <a:pt x="10051" y="8681"/>
                  </a:cubicBezTo>
                  <a:cubicBezTo>
                    <a:pt x="8923" y="9493"/>
                    <a:pt x="8160" y="7161"/>
                    <a:pt x="8643" y="4814"/>
                  </a:cubicBezTo>
                  <a:cubicBezTo>
                    <a:pt x="9128" y="2458"/>
                    <a:pt x="7728" y="159"/>
                    <a:pt x="5932" y="210"/>
                  </a:cubicBezTo>
                  <a:cubicBezTo>
                    <a:pt x="4967" y="237"/>
                    <a:pt x="4242" y="1173"/>
                    <a:pt x="3429" y="1833"/>
                  </a:cubicBezTo>
                  <a:close/>
                </a:path>
              </a:pathLst>
            </a:custGeom>
            <a:solidFill>
              <a:srgbClr val="79ABDC"/>
            </a:solidFill>
            <a:ln w="12700" cap="flat">
              <a:solidFill>
                <a:srgbClr val="79ABDC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54" name="Shape"/>
            <p:cNvSpPr/>
            <p:nvPr/>
          </p:nvSpPr>
          <p:spPr>
            <a:xfrm>
              <a:off x="60909" y="136578"/>
              <a:ext cx="179333" cy="148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6" h="20683" extrusionOk="0">
                  <a:moveTo>
                    <a:pt x="3136" y="562"/>
                  </a:moveTo>
                  <a:cubicBezTo>
                    <a:pt x="1704" y="1404"/>
                    <a:pt x="563" y="2878"/>
                    <a:pt x="163" y="4749"/>
                  </a:cubicBezTo>
                  <a:cubicBezTo>
                    <a:pt x="-298" y="6901"/>
                    <a:pt x="319" y="9093"/>
                    <a:pt x="801" y="11230"/>
                  </a:cubicBezTo>
                  <a:cubicBezTo>
                    <a:pt x="1540" y="14511"/>
                    <a:pt x="2150" y="18139"/>
                    <a:pt x="4570" y="19825"/>
                  </a:cubicBezTo>
                  <a:cubicBezTo>
                    <a:pt x="6842" y="21409"/>
                    <a:pt x="9556" y="20430"/>
                    <a:pt x="12122" y="19825"/>
                  </a:cubicBezTo>
                  <a:cubicBezTo>
                    <a:pt x="14914" y="19168"/>
                    <a:pt x="18064" y="18450"/>
                    <a:pt x="18779" y="15217"/>
                  </a:cubicBezTo>
                  <a:cubicBezTo>
                    <a:pt x="19217" y="13239"/>
                    <a:pt x="18304" y="11151"/>
                    <a:pt x="18779" y="9183"/>
                  </a:cubicBezTo>
                  <a:cubicBezTo>
                    <a:pt x="19297" y="7040"/>
                    <a:pt x="21302" y="5079"/>
                    <a:pt x="20161" y="3148"/>
                  </a:cubicBezTo>
                  <a:cubicBezTo>
                    <a:pt x="19093" y="1342"/>
                    <a:pt x="16690" y="2217"/>
                    <a:pt x="15605" y="4725"/>
                  </a:cubicBezTo>
                  <a:cubicBezTo>
                    <a:pt x="14953" y="6233"/>
                    <a:pt x="14731" y="8010"/>
                    <a:pt x="13826" y="9319"/>
                  </a:cubicBezTo>
                  <a:cubicBezTo>
                    <a:pt x="12657" y="11010"/>
                    <a:pt x="10645" y="11462"/>
                    <a:pt x="9359" y="10046"/>
                  </a:cubicBezTo>
                  <a:cubicBezTo>
                    <a:pt x="8576" y="9185"/>
                    <a:pt x="8373" y="7853"/>
                    <a:pt x="8264" y="6573"/>
                  </a:cubicBezTo>
                  <a:cubicBezTo>
                    <a:pt x="8113" y="4797"/>
                    <a:pt x="8055" y="2931"/>
                    <a:pt x="7193" y="1480"/>
                  </a:cubicBezTo>
                  <a:cubicBezTo>
                    <a:pt x="6837" y="881"/>
                    <a:pt x="6359" y="398"/>
                    <a:pt x="5783" y="164"/>
                  </a:cubicBezTo>
                  <a:cubicBezTo>
                    <a:pt x="4908" y="-191"/>
                    <a:pt x="3969" y="73"/>
                    <a:pt x="3136" y="562"/>
                  </a:cubicBezTo>
                  <a:close/>
                </a:path>
              </a:pathLst>
            </a:custGeom>
            <a:solidFill>
              <a:srgbClr val="C0DAEF"/>
            </a:solidFill>
            <a:ln w="12700" cap="flat">
              <a:solidFill>
                <a:srgbClr val="C0DAEF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690" name="Group"/>
          <p:cNvGrpSpPr/>
          <p:nvPr/>
        </p:nvGrpSpPr>
        <p:grpSpPr>
          <a:xfrm>
            <a:off x="7145801" y="8494298"/>
            <a:ext cx="357938" cy="358033"/>
            <a:chOff x="0" y="0"/>
            <a:chExt cx="357936" cy="358032"/>
          </a:xfrm>
        </p:grpSpPr>
        <p:pic>
          <p:nvPicPr>
            <p:cNvPr id="656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89" name="Group"/>
            <p:cNvGrpSpPr/>
            <p:nvPr/>
          </p:nvGrpSpPr>
          <p:grpSpPr>
            <a:xfrm>
              <a:off x="29419" y="47145"/>
              <a:ext cx="294479" cy="266267"/>
              <a:chOff x="0" y="0"/>
              <a:chExt cx="294477" cy="266265"/>
            </a:xfrm>
          </p:grpSpPr>
          <p:sp>
            <p:nvSpPr>
              <p:cNvPr id="657" name="Circle"/>
              <p:cNvSpPr/>
              <p:nvPr/>
            </p:nvSpPr>
            <p:spPr>
              <a:xfrm>
                <a:off x="0" y="226985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58" name="Circle"/>
              <p:cNvSpPr/>
              <p:nvPr/>
            </p:nvSpPr>
            <p:spPr>
              <a:xfrm>
                <a:off x="166311" y="65022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59" name="Circle"/>
              <p:cNvSpPr/>
              <p:nvPr/>
            </p:nvSpPr>
            <p:spPr>
              <a:xfrm>
                <a:off x="60544" y="223541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60" name="Circle"/>
              <p:cNvSpPr/>
              <p:nvPr/>
            </p:nvSpPr>
            <p:spPr>
              <a:xfrm>
                <a:off x="65899" y="39554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61" name="Circle"/>
              <p:cNvSpPr/>
              <p:nvPr/>
            </p:nvSpPr>
            <p:spPr>
              <a:xfrm>
                <a:off x="186123" y="197619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62" name="Circle"/>
              <p:cNvSpPr/>
              <p:nvPr/>
            </p:nvSpPr>
            <p:spPr>
              <a:xfrm>
                <a:off x="225774" y="218344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63" name="Circle"/>
              <p:cNvSpPr/>
              <p:nvPr/>
            </p:nvSpPr>
            <p:spPr>
              <a:xfrm>
                <a:off x="197882" y="220405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64" name="Circle"/>
              <p:cNvSpPr/>
              <p:nvPr/>
            </p:nvSpPr>
            <p:spPr>
              <a:xfrm>
                <a:off x="25599" y="59749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65" name="Circle"/>
              <p:cNvSpPr/>
              <p:nvPr/>
            </p:nvSpPr>
            <p:spPr>
              <a:xfrm>
                <a:off x="186123" y="102229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66" name="Circle"/>
              <p:cNvSpPr/>
              <p:nvPr/>
            </p:nvSpPr>
            <p:spPr>
              <a:xfrm>
                <a:off x="176037" y="88189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67" name="Circle"/>
              <p:cNvSpPr/>
              <p:nvPr/>
            </p:nvSpPr>
            <p:spPr>
              <a:xfrm>
                <a:off x="219366" y="54487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68" name="Circle"/>
              <p:cNvSpPr/>
              <p:nvPr/>
            </p:nvSpPr>
            <p:spPr>
              <a:xfrm>
                <a:off x="227420" y="24229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69" name="Circle"/>
              <p:cNvSpPr/>
              <p:nvPr/>
            </p:nvSpPr>
            <p:spPr>
              <a:xfrm>
                <a:off x="206331" y="64664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70" name="Circle"/>
              <p:cNvSpPr/>
              <p:nvPr/>
            </p:nvSpPr>
            <p:spPr>
              <a:xfrm>
                <a:off x="252820" y="72647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71" name="Circle"/>
              <p:cNvSpPr/>
              <p:nvPr/>
            </p:nvSpPr>
            <p:spPr>
              <a:xfrm>
                <a:off x="197882" y="15724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72" name="Circle"/>
              <p:cNvSpPr/>
              <p:nvPr/>
            </p:nvSpPr>
            <p:spPr>
              <a:xfrm>
                <a:off x="15513" y="207705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73" name="Circle"/>
              <p:cNvSpPr/>
              <p:nvPr/>
            </p:nvSpPr>
            <p:spPr>
              <a:xfrm>
                <a:off x="14565" y="246094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74" name="Circle"/>
              <p:cNvSpPr/>
              <p:nvPr/>
            </p:nvSpPr>
            <p:spPr>
              <a:xfrm>
                <a:off x="219366" y="82732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75" name="Circle"/>
              <p:cNvSpPr/>
              <p:nvPr/>
            </p:nvSpPr>
            <p:spPr>
              <a:xfrm>
                <a:off x="54938" y="212392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76" name="Circle"/>
              <p:cNvSpPr/>
              <p:nvPr/>
            </p:nvSpPr>
            <p:spPr>
              <a:xfrm>
                <a:off x="45311" y="105355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77" name="Circle"/>
              <p:cNvSpPr/>
              <p:nvPr/>
            </p:nvSpPr>
            <p:spPr>
              <a:xfrm>
                <a:off x="187796" y="241130"/>
                <a:ext cx="20172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78" name="Circle"/>
              <p:cNvSpPr/>
              <p:nvPr/>
            </p:nvSpPr>
            <p:spPr>
              <a:xfrm>
                <a:off x="50458" y="65022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79" name="Circle"/>
              <p:cNvSpPr/>
              <p:nvPr/>
            </p:nvSpPr>
            <p:spPr>
              <a:xfrm>
                <a:off x="149548" y="226985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80" name="Circle"/>
              <p:cNvSpPr/>
              <p:nvPr/>
            </p:nvSpPr>
            <p:spPr>
              <a:xfrm>
                <a:off x="219366" y="190995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81" name="Circle"/>
              <p:cNvSpPr/>
              <p:nvPr/>
            </p:nvSpPr>
            <p:spPr>
              <a:xfrm>
                <a:off x="45311" y="34315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82" name="Circle"/>
              <p:cNvSpPr/>
              <p:nvPr/>
            </p:nvSpPr>
            <p:spPr>
              <a:xfrm>
                <a:off x="20186" y="82732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83" name="Circle"/>
              <p:cNvSpPr/>
              <p:nvPr/>
            </p:nvSpPr>
            <p:spPr>
              <a:xfrm>
                <a:off x="203675" y="43338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84" name="Circle"/>
              <p:cNvSpPr/>
              <p:nvPr/>
            </p:nvSpPr>
            <p:spPr>
              <a:xfrm>
                <a:off x="262906" y="54936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85" name="Circle"/>
              <p:cNvSpPr/>
              <p:nvPr/>
            </p:nvSpPr>
            <p:spPr>
              <a:xfrm>
                <a:off x="264678" y="182858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86" name="Circle"/>
              <p:cNvSpPr/>
              <p:nvPr/>
            </p:nvSpPr>
            <p:spPr>
              <a:xfrm>
                <a:off x="274305" y="111698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87" name="Circle"/>
              <p:cNvSpPr/>
              <p:nvPr/>
            </p:nvSpPr>
            <p:spPr>
              <a:xfrm>
                <a:off x="242734" y="0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88" name="Circle"/>
              <p:cNvSpPr/>
              <p:nvPr/>
            </p:nvSpPr>
            <p:spPr>
              <a:xfrm>
                <a:off x="20186" y="14144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sp>
        <p:nvSpPr>
          <p:cNvPr id="691" name="i + geom_area() x, y, alpha, color, fill, linetype, size…"/>
          <p:cNvSpPr txBox="1"/>
          <p:nvPr/>
        </p:nvSpPr>
        <p:spPr>
          <a:xfrm>
            <a:off x="10995674" y="3988007"/>
            <a:ext cx="2621679" cy="1215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</a:defRPr>
            </a:pPr>
            <a:r>
              <a:rPr dirty="0" err="1"/>
              <a:t>i</a:t>
            </a:r>
            <a:r>
              <a:rPr dirty="0"/>
              <a:t> + </a:t>
            </a:r>
            <a:r>
              <a:rPr dirty="0" err="1"/>
              <a:t>geom_area</a:t>
            </a:r>
            <a:r>
              <a:rPr dirty="0"/>
              <a:t>()</a:t>
            </a:r>
            <a:br>
              <a:rPr dirty="0"/>
            </a:b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x, y, alpha, color, fill,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linetype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, size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</a:defRPr>
            </a:pPr>
            <a:r>
              <a:rPr dirty="0" err="1"/>
              <a:t>i</a:t>
            </a:r>
            <a:r>
              <a:rPr dirty="0"/>
              <a:t> + </a:t>
            </a:r>
            <a:r>
              <a:rPr dirty="0" err="1"/>
              <a:t>geom_line</a:t>
            </a:r>
            <a:r>
              <a:rPr dirty="0"/>
              <a:t>()</a:t>
            </a:r>
            <a:b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x, y, alpha, color, group,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linetype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, size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</a:defRPr>
            </a:pPr>
            <a:r>
              <a:rPr dirty="0" err="1"/>
              <a:t>i</a:t>
            </a:r>
            <a:r>
              <a:rPr dirty="0"/>
              <a:t> + </a:t>
            </a:r>
            <a:r>
              <a:rPr dirty="0" err="1"/>
              <a:t>geom_step</a:t>
            </a:r>
            <a:r>
              <a:rPr dirty="0"/>
              <a:t>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direction = "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hv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"</a:t>
            </a:r>
            <a:r>
              <a:rPr dirty="0"/>
              <a:t>)</a:t>
            </a:r>
            <a:br>
              <a:rPr dirty="0"/>
            </a:b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x, y, alpha, color, group,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linetype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, size</a:t>
            </a:r>
          </a:p>
        </p:txBody>
      </p:sp>
      <p:sp>
        <p:nvSpPr>
          <p:cNvPr id="692" name="j + geom_crossbar(fatten = 2) - x, y, ymax,  ymin, alpha, color, fill, group, linetype, size…"/>
          <p:cNvSpPr txBox="1"/>
          <p:nvPr/>
        </p:nvSpPr>
        <p:spPr>
          <a:xfrm>
            <a:off x="10995674" y="5829471"/>
            <a:ext cx="2621679" cy="1698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j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geom_crossbar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fatten = 2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r>
              <a:rPr dirty="0"/>
              <a:t>- x, y, </a:t>
            </a:r>
            <a:r>
              <a:rPr dirty="0" err="1"/>
              <a:t>ymax</a:t>
            </a:r>
            <a:r>
              <a:rPr dirty="0"/>
              <a:t>, </a:t>
            </a:r>
            <a:br>
              <a:rPr dirty="0"/>
            </a:br>
            <a:r>
              <a:rPr dirty="0" err="1"/>
              <a:t>ymin</a:t>
            </a:r>
            <a:r>
              <a:rPr dirty="0"/>
              <a:t>, alpha, color, fill, group, </a:t>
            </a:r>
            <a:r>
              <a:rPr dirty="0" err="1"/>
              <a:t>linetype</a:t>
            </a:r>
            <a:r>
              <a:rPr dirty="0"/>
              <a:t>, size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j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geom_errorbar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 - </a:t>
            </a:r>
            <a:r>
              <a:rPr dirty="0"/>
              <a:t>x, </a:t>
            </a:r>
            <a:r>
              <a:rPr dirty="0" err="1"/>
              <a:t>ymax</a:t>
            </a:r>
            <a:r>
              <a:rPr dirty="0"/>
              <a:t>, </a:t>
            </a:r>
            <a:r>
              <a:rPr dirty="0" err="1"/>
              <a:t>ymin</a:t>
            </a:r>
            <a:r>
              <a:rPr dirty="0"/>
              <a:t>, </a:t>
            </a:r>
            <a:br>
              <a:rPr dirty="0"/>
            </a:br>
            <a:r>
              <a:rPr dirty="0"/>
              <a:t>alpha, color, group, </a:t>
            </a:r>
            <a:r>
              <a:rPr dirty="0" err="1"/>
              <a:t>linetype</a:t>
            </a:r>
            <a:r>
              <a:rPr dirty="0"/>
              <a:t>, size, width </a:t>
            </a:r>
            <a:br>
              <a:rPr dirty="0"/>
            </a:br>
            <a:r>
              <a:rPr dirty="0"/>
              <a:t>Also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geom_errorbarh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</a:t>
            </a:r>
            <a:r>
              <a:rPr dirty="0"/>
              <a:t>.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j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geom_linerange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</a:t>
            </a:r>
            <a:br>
              <a:rPr dirty="0"/>
            </a:br>
            <a:r>
              <a:rPr dirty="0"/>
              <a:t>x, </a:t>
            </a:r>
            <a:r>
              <a:rPr dirty="0" err="1"/>
              <a:t>ymin</a:t>
            </a:r>
            <a:r>
              <a:rPr dirty="0"/>
              <a:t>, </a:t>
            </a:r>
            <a:r>
              <a:rPr dirty="0" err="1"/>
              <a:t>ymax</a:t>
            </a:r>
            <a:r>
              <a:rPr dirty="0"/>
              <a:t>, alpha, color, group, </a:t>
            </a:r>
            <a:r>
              <a:rPr dirty="0" err="1"/>
              <a:t>linetype</a:t>
            </a:r>
            <a:r>
              <a:rPr dirty="0"/>
              <a:t>, size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j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geom_pointrange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 - </a:t>
            </a:r>
            <a:r>
              <a:rPr dirty="0"/>
              <a:t>x, y, </a:t>
            </a:r>
            <a:r>
              <a:rPr dirty="0" err="1"/>
              <a:t>ymin</a:t>
            </a:r>
            <a:r>
              <a:rPr dirty="0"/>
              <a:t>, </a:t>
            </a:r>
            <a:r>
              <a:rPr dirty="0" err="1"/>
              <a:t>ymax</a:t>
            </a:r>
            <a:r>
              <a:rPr dirty="0"/>
              <a:t>, </a:t>
            </a:r>
            <a:br>
              <a:rPr dirty="0"/>
            </a:br>
            <a:r>
              <a:rPr dirty="0"/>
              <a:t>alpha, color, fill, group, </a:t>
            </a:r>
            <a:r>
              <a:rPr dirty="0" err="1"/>
              <a:t>linetype</a:t>
            </a:r>
            <a:r>
              <a:rPr dirty="0"/>
              <a:t>, shape, size</a:t>
            </a:r>
          </a:p>
        </p:txBody>
      </p:sp>
      <p:sp>
        <p:nvSpPr>
          <p:cNvPr id="693" name="Aes"/>
          <p:cNvSpPr txBox="1"/>
          <p:nvPr/>
        </p:nvSpPr>
        <p:spPr>
          <a:xfrm>
            <a:off x="282688" y="8070375"/>
            <a:ext cx="666849" cy="338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sz="2500" b="0" dirty="0"/>
              <a:t>参数</a:t>
            </a:r>
            <a:endParaRPr sz="2500" b="0" dirty="0"/>
          </a:p>
        </p:txBody>
      </p:sp>
      <p:sp>
        <p:nvSpPr>
          <p:cNvPr id="694" name="color and fill - string (&quot;red&quot;, &quot;#RRGGBB&quot;)…"/>
          <p:cNvSpPr txBox="1"/>
          <p:nvPr/>
        </p:nvSpPr>
        <p:spPr>
          <a:xfrm>
            <a:off x="316919" y="8362681"/>
            <a:ext cx="3079555" cy="166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defRPr sz="1000">
                <a:solidFill>
                  <a:srgbClr val="000000"/>
                </a:solidFill>
              </a:defRPr>
            </a:pPr>
            <a:r>
              <a:t>color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and </a:t>
            </a:r>
            <a:r>
              <a:t>fill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- string ("red", "#RRGGBB")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1000">
                <a:solidFill>
                  <a:srgbClr val="000000"/>
                </a:solidFill>
              </a:defRPr>
            </a:pPr>
            <a:r>
              <a:t>linetype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- integer or string (0 = "blank", 1 = "solid",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2 = "dashed", 3 = "dotted", 4 = "dotdash", 5 = "longdash",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6 = "twodash")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1000">
                <a:solidFill>
                  <a:srgbClr val="000000"/>
                </a:solidFill>
              </a:defRPr>
            </a:pPr>
            <a:r>
              <a:t>lineend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- string ("round", "butt", or "square")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1000">
                <a:solidFill>
                  <a:srgbClr val="000000"/>
                </a:solidFill>
              </a:defRPr>
            </a:pPr>
            <a:r>
              <a:t>linejoin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- string ("round", "mitre", or "bevel")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1000">
                <a:solidFill>
                  <a:srgbClr val="000000"/>
                </a:solidFill>
              </a:defRPr>
            </a:pPr>
            <a:r>
              <a:t>size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- integer (line width in mm)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1000">
                <a:solidFill>
                  <a:srgbClr val="000000"/>
                </a:solidFill>
              </a:defRPr>
            </a:pPr>
            <a:r>
              <a:t>shape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- integer/shape name or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                a single character ("a")</a:t>
            </a:r>
          </a:p>
        </p:txBody>
      </p:sp>
      <p:sp>
        <p:nvSpPr>
          <p:cNvPr id="695" name="Common aesthetic values."/>
          <p:cNvSpPr txBox="1"/>
          <p:nvPr/>
        </p:nvSpPr>
        <p:spPr>
          <a:xfrm>
            <a:off x="1059916" y="8137201"/>
            <a:ext cx="2187979" cy="163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" tIns="12700" rIns="12700" bIns="12700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11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通用参数</a:t>
            </a:r>
            <a:endParaRPr dirty="0"/>
          </a:p>
        </p:txBody>
      </p:sp>
      <p:pic>
        <p:nvPicPr>
          <p:cNvPr id="696" name="Image" descr="Image"/>
          <p:cNvPicPr>
            <a:picLocks noChangeAspect="1"/>
          </p:cNvPicPr>
          <p:nvPr/>
        </p:nvPicPr>
        <p:blipFill>
          <a:blip r:embed="rId17"/>
          <a:srcRect r="50311"/>
          <a:stretch>
            <a:fillRect/>
          </a:stretch>
        </p:blipFill>
        <p:spPr>
          <a:xfrm>
            <a:off x="2084502" y="9434202"/>
            <a:ext cx="1290409" cy="207612"/>
          </a:xfrm>
          <a:prstGeom prst="rect">
            <a:avLst/>
          </a:prstGeom>
          <a:ln w="12700">
            <a:miter lim="400000"/>
          </a:ln>
        </p:spPr>
      </p:pic>
      <p:sp>
        <p:nvSpPr>
          <p:cNvPr id="697" name="Line"/>
          <p:cNvSpPr/>
          <p:nvPr/>
        </p:nvSpPr>
        <p:spPr>
          <a:xfrm>
            <a:off x="282688" y="8021642"/>
            <a:ext cx="3242221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698" name="Image" descr="Image"/>
          <p:cNvPicPr>
            <a:picLocks noChangeAspect="1"/>
          </p:cNvPicPr>
          <p:nvPr/>
        </p:nvPicPr>
        <p:blipFill>
          <a:blip r:embed="rId17"/>
          <a:srcRect l="49514"/>
          <a:stretch>
            <a:fillRect/>
          </a:stretch>
        </p:blipFill>
        <p:spPr>
          <a:xfrm>
            <a:off x="2076759" y="9680906"/>
            <a:ext cx="1311104" cy="207612"/>
          </a:xfrm>
          <a:prstGeom prst="rect">
            <a:avLst/>
          </a:prstGeom>
          <a:ln w="12700">
            <a:miter lim="400000"/>
          </a:ln>
        </p:spPr>
      </p:pic>
      <p:sp>
        <p:nvSpPr>
          <p:cNvPr id="699" name="data">
            <a:extLst>
              <a:ext uri="{FF2B5EF4-FFF2-40B4-BE49-F238E27FC236}">
                <a16:creationId xmlns:a16="http://schemas.microsoft.com/office/drawing/2014/main" id="{E4FEC2AA-0024-4EEB-9BEF-A3776CFEBDE3}"/>
              </a:ext>
            </a:extLst>
          </p:cNvPr>
          <p:cNvSpPr txBox="1"/>
          <p:nvPr/>
        </p:nvSpPr>
        <p:spPr>
          <a:xfrm>
            <a:off x="336016" y="4287865"/>
            <a:ext cx="355601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lvl1pPr>
          </a:lstStyle>
          <a:p>
            <a:r>
              <a:rPr lang="zh-CN" altLang="en-US" dirty="0"/>
              <a:t>数据</a:t>
            </a:r>
            <a:endParaRPr dirty="0"/>
          </a:p>
        </p:txBody>
      </p:sp>
      <p:sp>
        <p:nvSpPr>
          <p:cNvPr id="700" name="coordinate system">
            <a:extLst>
              <a:ext uri="{FF2B5EF4-FFF2-40B4-BE49-F238E27FC236}">
                <a16:creationId xmlns:a16="http://schemas.microsoft.com/office/drawing/2014/main" id="{AA64A0AA-9E59-4C2E-BE99-E977C76866C9}"/>
              </a:ext>
            </a:extLst>
          </p:cNvPr>
          <p:cNvSpPr txBox="1"/>
          <p:nvPr/>
        </p:nvSpPr>
        <p:spPr>
          <a:xfrm>
            <a:off x="1490024" y="4290081"/>
            <a:ext cx="80214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700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lvl1pPr>
          </a:lstStyle>
          <a:p>
            <a:r>
              <a:rPr lang="zh-CN" altLang="en-US" dirty="0"/>
              <a:t>坐标系</a:t>
            </a:r>
            <a:endParaRPr dirty="0"/>
          </a:p>
        </p:txBody>
      </p:sp>
      <p:sp>
        <p:nvSpPr>
          <p:cNvPr id="701" name="plot">
            <a:extLst>
              <a:ext uri="{FF2B5EF4-FFF2-40B4-BE49-F238E27FC236}">
                <a16:creationId xmlns:a16="http://schemas.microsoft.com/office/drawing/2014/main" id="{D7141E43-D764-4479-98EE-BD785A1680D6}"/>
              </a:ext>
            </a:extLst>
          </p:cNvPr>
          <p:cNvSpPr txBox="1"/>
          <p:nvPr/>
        </p:nvSpPr>
        <p:spPr>
          <a:xfrm>
            <a:off x="2689582" y="4283812"/>
            <a:ext cx="48260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lvl1pPr>
          </a:lstStyle>
          <a:p>
            <a:pPr algn="ctr"/>
            <a:r>
              <a:rPr lang="zh-CN" altLang="en-US" dirty="0"/>
              <a:t>点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Screen Shot 2019-02-08 at 4.44.20 PM.png" descr="Screen Shot 2019-02-08 at 4.44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444" y="-11453"/>
            <a:ext cx="5613847" cy="2361044"/>
          </a:xfrm>
          <a:prstGeom prst="rect">
            <a:avLst/>
          </a:prstGeom>
          <a:ln w="12700">
            <a:miter lim="400000"/>
          </a:ln>
        </p:spPr>
      </p:pic>
      <p:sp>
        <p:nvSpPr>
          <p:cNvPr id="701" name="Rectangle"/>
          <p:cNvSpPr/>
          <p:nvPr/>
        </p:nvSpPr>
        <p:spPr>
          <a:xfrm>
            <a:off x="3614760" y="664342"/>
            <a:ext cx="3328451" cy="9571980"/>
          </a:xfrm>
          <a:prstGeom prst="rect">
            <a:avLst/>
          </a:prstGeom>
          <a:solidFill>
            <a:srgbClr val="75D142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02" name="Scales"/>
          <p:cNvSpPr txBox="1"/>
          <p:nvPr/>
        </p:nvSpPr>
        <p:spPr>
          <a:xfrm>
            <a:off x="3724523" y="751143"/>
            <a:ext cx="666849" cy="338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b="0" dirty="0"/>
              <a:t>标尺</a:t>
            </a:r>
            <a:endParaRPr b="0" dirty="0"/>
          </a:p>
        </p:txBody>
      </p:sp>
      <p:sp>
        <p:nvSpPr>
          <p:cNvPr id="703" name="Line"/>
          <p:cNvSpPr/>
          <p:nvPr/>
        </p:nvSpPr>
        <p:spPr>
          <a:xfrm>
            <a:off x="2354308" y="10337513"/>
            <a:ext cx="11321194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04" name="Coordinate Systems"/>
          <p:cNvSpPr txBox="1"/>
          <p:nvPr/>
        </p:nvSpPr>
        <p:spPr>
          <a:xfrm>
            <a:off x="7127988" y="789084"/>
            <a:ext cx="987450" cy="338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b="0" dirty="0"/>
              <a:t>坐标系</a:t>
            </a:r>
            <a:endParaRPr b="0" dirty="0"/>
          </a:p>
        </p:txBody>
      </p:sp>
      <p:sp>
        <p:nvSpPr>
          <p:cNvPr id="705" name="Line"/>
          <p:cNvSpPr/>
          <p:nvPr/>
        </p:nvSpPr>
        <p:spPr>
          <a:xfrm>
            <a:off x="7151239" y="729958"/>
            <a:ext cx="3015693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06" name="Rectangle"/>
          <p:cNvSpPr/>
          <p:nvPr/>
        </p:nvSpPr>
        <p:spPr>
          <a:xfrm>
            <a:off x="198460" y="664342"/>
            <a:ext cx="3328451" cy="9076811"/>
          </a:xfrm>
          <a:prstGeom prst="rect">
            <a:avLst/>
          </a:prstGeom>
          <a:solidFill>
            <a:srgbClr val="75D142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07" name="A stat builds new variables to plot (e.g., count, prop)."/>
          <p:cNvSpPr txBox="1"/>
          <p:nvPr/>
        </p:nvSpPr>
        <p:spPr>
          <a:xfrm>
            <a:off x="335608" y="1178842"/>
            <a:ext cx="3054155" cy="183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rPr lang="zh-CN" altLang="en-US" sz="800" dirty="0"/>
              <a:t>统计变换构建新变量来绘图（例如，</a:t>
            </a:r>
            <a:r>
              <a:rPr lang="en-US" altLang="zh-CN" sz="800" dirty="0"/>
              <a:t>count</a:t>
            </a:r>
            <a:r>
              <a:rPr lang="zh-CN" altLang="en-US" sz="800" dirty="0"/>
              <a:t>，</a:t>
            </a:r>
            <a:r>
              <a:rPr lang="en-US" altLang="zh-CN" sz="800" dirty="0"/>
              <a:t>prop</a:t>
            </a:r>
            <a:r>
              <a:rPr lang="zh-CN" altLang="en-US" sz="800" dirty="0"/>
              <a:t>）。 </a:t>
            </a:r>
          </a:p>
        </p:txBody>
      </p:sp>
      <p:sp>
        <p:nvSpPr>
          <p:cNvPr id="708" name="Stats"/>
          <p:cNvSpPr txBox="1"/>
          <p:nvPr/>
        </p:nvSpPr>
        <p:spPr>
          <a:xfrm>
            <a:off x="290835" y="751490"/>
            <a:ext cx="3037294" cy="34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628DB5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b="0" dirty="0">
                <a:solidFill>
                  <a:srgbClr val="00A642"/>
                </a:solidFill>
              </a:rPr>
              <a:t>统计变换</a:t>
            </a:r>
            <a:r>
              <a:rPr b="0" dirty="0"/>
              <a:t>  </a:t>
            </a:r>
          </a:p>
        </p:txBody>
      </p:sp>
      <p:sp>
        <p:nvSpPr>
          <p:cNvPr id="709" name="An alternative way to build a layer."/>
          <p:cNvSpPr txBox="1"/>
          <p:nvPr/>
        </p:nvSpPr>
        <p:spPr>
          <a:xfrm>
            <a:off x="1661180" y="829231"/>
            <a:ext cx="2142017" cy="183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rPr lang="zh-CN" altLang="en-US" dirty="0"/>
              <a:t>另一种构建图层的方法</a:t>
            </a:r>
          </a:p>
        </p:txBody>
      </p:sp>
      <p:grpSp>
        <p:nvGrpSpPr>
          <p:cNvPr id="746" name="Group"/>
          <p:cNvGrpSpPr/>
          <p:nvPr/>
        </p:nvGrpSpPr>
        <p:grpSpPr>
          <a:xfrm>
            <a:off x="332849" y="1379502"/>
            <a:ext cx="2960514" cy="987656"/>
            <a:chOff x="25399" y="25400"/>
            <a:chExt cx="2960513" cy="987656"/>
          </a:xfrm>
        </p:grpSpPr>
        <p:graphicFrame>
          <p:nvGraphicFramePr>
            <p:cNvPr id="710" name="Table"/>
            <p:cNvGraphicFramePr/>
            <p:nvPr/>
          </p:nvGraphicFramePr>
          <p:xfrm>
            <a:off x="1714938" y="95447"/>
            <a:ext cx="431800" cy="431800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079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711" name="+"/>
            <p:cNvSpPr txBox="1"/>
            <p:nvPr/>
          </p:nvSpPr>
          <p:spPr>
            <a:xfrm>
              <a:off x="1467545" y="162983"/>
              <a:ext cx="177293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 sz="2400">
                  <a:solidFill>
                    <a:srgbClr val="A7AAA9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712" name="="/>
            <p:cNvSpPr txBox="1"/>
            <p:nvPr/>
          </p:nvSpPr>
          <p:spPr>
            <a:xfrm>
              <a:off x="2190077" y="162983"/>
              <a:ext cx="177293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 sz="2400">
                  <a:solidFill>
                    <a:srgbClr val="A7AAA9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t>=</a:t>
              </a:r>
            </a:p>
          </p:txBody>
        </p:sp>
        <p:graphicFrame>
          <p:nvGraphicFramePr>
            <p:cNvPr id="713" name="Table"/>
            <p:cNvGraphicFramePr/>
            <p:nvPr/>
          </p:nvGraphicFramePr>
          <p:xfrm>
            <a:off x="2407534" y="95447"/>
            <a:ext cx="431800" cy="431800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079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714" name="data"/>
            <p:cNvSpPr txBox="1"/>
            <p:nvPr/>
          </p:nvSpPr>
          <p:spPr>
            <a:xfrm>
              <a:off x="28566" y="578075"/>
              <a:ext cx="355601" cy="190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</a:defRPr>
              </a:lvl1pPr>
            </a:lstStyle>
            <a:p>
              <a:r>
                <a:rPr lang="zh-CN" altLang="en-US" dirty="0"/>
                <a:t>数据</a:t>
              </a:r>
              <a:endParaRPr dirty="0"/>
            </a:p>
          </p:txBody>
        </p:sp>
        <p:sp>
          <p:nvSpPr>
            <p:cNvPr id="715" name="geom…"/>
            <p:cNvSpPr txBox="1"/>
            <p:nvPr/>
          </p:nvSpPr>
          <p:spPr>
            <a:xfrm>
              <a:off x="1111811" y="574905"/>
              <a:ext cx="812562" cy="4381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/>
            </a:bodyPr>
            <a:lstStyle/>
            <a:p>
              <a:pPr>
                <a:lnSpc>
                  <a:spcPct val="7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</a:defRPr>
              </a:pPr>
              <a:r>
                <a:rPr lang="zh-CN" altLang="en-US" dirty="0"/>
                <a:t>几何对象</a:t>
              </a:r>
              <a:endParaRPr dirty="0"/>
            </a:p>
            <a:p>
              <a:pPr>
                <a:lnSpc>
                  <a:spcPct val="70000"/>
                </a:lnSpc>
                <a:spcBef>
                  <a:spcPts val="0"/>
                </a:spcBef>
                <a:defRPr sz="9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r>
                <a:rPr dirty="0"/>
                <a:t>x = x </a:t>
              </a:r>
              <a:r>
                <a:rPr dirty="0">
                  <a:solidFill>
                    <a:srgbClr val="A7AAA9"/>
                  </a:solidFill>
                </a:rPr>
                <a:t>·</a:t>
              </a:r>
              <a:br>
                <a:rPr dirty="0">
                  <a:solidFill>
                    <a:srgbClr val="A7AAA9"/>
                  </a:solidFill>
                </a:rPr>
              </a:br>
              <a:r>
                <a:rPr dirty="0"/>
                <a:t>y = ..count..</a:t>
              </a:r>
            </a:p>
          </p:txBody>
        </p:sp>
        <p:sp>
          <p:nvSpPr>
            <p:cNvPr id="716" name="coordinate system"/>
            <p:cNvSpPr txBox="1"/>
            <p:nvPr/>
          </p:nvSpPr>
          <p:spPr>
            <a:xfrm>
              <a:off x="1741665" y="573733"/>
              <a:ext cx="802146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>
                <a:lnSpc>
                  <a:spcPct val="7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</a:defRPr>
              </a:lvl1pPr>
            </a:lstStyle>
            <a:p>
              <a:r>
                <a:rPr lang="zh-CN" altLang="en-US" dirty="0"/>
                <a:t>坐标系</a:t>
              </a:r>
              <a:endParaRPr dirty="0"/>
            </a:p>
          </p:txBody>
        </p:sp>
        <p:sp>
          <p:nvSpPr>
            <p:cNvPr id="717" name="plot"/>
            <p:cNvSpPr txBox="1"/>
            <p:nvPr/>
          </p:nvSpPr>
          <p:spPr>
            <a:xfrm>
              <a:off x="2503311" y="558885"/>
              <a:ext cx="482601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</a:defRPr>
              </a:lvl1pPr>
            </a:lstStyle>
            <a:p>
              <a:r>
                <a:rPr lang="zh-CN" altLang="en-US" dirty="0"/>
                <a:t>图片</a:t>
              </a:r>
              <a:endParaRPr dirty="0"/>
            </a:p>
          </p:txBody>
        </p:sp>
        <p:grpSp>
          <p:nvGrpSpPr>
            <p:cNvPr id="724" name="Group"/>
            <p:cNvGrpSpPr/>
            <p:nvPr/>
          </p:nvGrpSpPr>
          <p:grpSpPr>
            <a:xfrm>
              <a:off x="25399" y="25400"/>
              <a:ext cx="469900" cy="514350"/>
              <a:chOff x="25400" y="25400"/>
              <a:chExt cx="469898" cy="514349"/>
            </a:xfrm>
          </p:grpSpPr>
          <p:graphicFrame>
            <p:nvGraphicFramePr>
              <p:cNvPr id="718" name="Table"/>
              <p:cNvGraphicFramePr/>
              <p:nvPr/>
            </p:nvGraphicFramePr>
            <p:xfrm>
              <a:off x="25400" y="25400"/>
              <a:ext cx="469898" cy="514349"/>
            </p:xfrm>
            <a:graphic>
              <a:graphicData uri="http://schemas.openxmlformats.org/drawingml/2006/table">
                <a:tbl>
                  <a:tblPr firstRow="1">
                    <a:tableStyleId>{4C3C2611-4C71-4FC5-86AE-919BDF0F9419}</a:tableStyleId>
                  </a:tblPr>
                  <a:tblGrid>
                    <a:gridCol w="139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1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430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700">
                              <a:solidFill>
                                <a:srgbClr val="FFFFFF"/>
                              </a:solidFill>
                            </a:rPr>
                            <a:t>fl</a:t>
                          </a:r>
                        </a:p>
                      </a:txBody>
                      <a:tcPr marL="0" marR="0" marT="0" marB="0" anchor="ctr" horzOverflow="overflow">
                        <a:lnL w="12700">
                          <a:solidFill>
                            <a:srgbClr val="FFFFFF"/>
                          </a:solidFill>
                          <a:miter lim="400000"/>
                        </a:lnL>
                        <a:lnR w="12700">
                          <a:solidFill>
                            <a:srgbClr val="FFFFFF"/>
                          </a:solidFill>
                          <a:miter lim="400000"/>
                        </a:lnR>
                        <a:lnT w="12700">
                          <a:solidFill>
                            <a:srgbClr val="FFFFFF"/>
                          </a:solidFill>
                          <a:miter lim="400000"/>
                        </a:lnT>
                        <a:lnB w="127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700">
                              <a:solidFill>
                                <a:srgbClr val="FFFFFF"/>
                              </a:solidFill>
                            </a:rPr>
                            <a:t>cty</a:t>
                          </a:r>
                        </a:p>
                      </a:txBody>
                      <a:tcPr marL="0" marR="0" marT="0" marB="0" anchor="ctr" horzOverflow="overflow">
                        <a:lnL w="12700">
                          <a:solidFill>
                            <a:srgbClr val="FFFFFF"/>
                          </a:solidFill>
                          <a:miter lim="400000"/>
                        </a:lnL>
                        <a:lnR w="12700">
                          <a:solidFill>
                            <a:srgbClr val="FFFFFF"/>
                          </a:solidFill>
                          <a:miter lim="400000"/>
                        </a:lnR>
                        <a:lnT w="12700">
                          <a:solidFill>
                            <a:srgbClr val="FFFFFF"/>
                          </a:solidFill>
                          <a:miter lim="400000"/>
                        </a:lnT>
                        <a:lnB w="127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700">
                              <a:solidFill>
                                <a:srgbClr val="FFFFFF"/>
                              </a:solidFill>
                            </a:rPr>
                            <a:t>cyl</a:t>
                          </a:r>
                        </a:p>
                      </a:txBody>
                      <a:tcPr marL="0" marR="0" marT="0" marB="0" anchor="ctr" horzOverflow="overflow">
                        <a:lnL w="12700">
                          <a:solidFill>
                            <a:srgbClr val="FFFFFF"/>
                          </a:solidFill>
                          <a:miter lim="400000"/>
                        </a:lnL>
                        <a:lnR w="12700">
                          <a:solidFill>
                            <a:srgbClr val="FFFFFF"/>
                          </a:solidFill>
                          <a:miter lim="400000"/>
                        </a:lnR>
                        <a:lnT w="12700">
                          <a:solidFill>
                            <a:srgbClr val="FFFFFF"/>
                          </a:solidFill>
                          <a:miter lim="400000"/>
                        </a:lnT>
                        <a:lnB w="127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700">
                              <a:sym typeface="Source Sans Pro Regular"/>
                            </a:defRPr>
                          </a:pPr>
                          <a:endParaRPr/>
                        </a:p>
                      </a:txBody>
                      <a:tcPr marL="0" marR="0" marT="0" marB="0" anchor="ctr" horzOverflow="overflow">
                        <a:lnL w="12700">
                          <a:solidFill>
                            <a:srgbClr val="FFFFFF"/>
                          </a:solidFill>
                          <a:miter lim="400000"/>
                        </a:lnL>
                        <a:lnR w="12700">
                          <a:solidFill>
                            <a:srgbClr val="FFFFFF"/>
                          </a:solidFill>
                          <a:miter lim="400000"/>
                        </a:lnR>
                        <a:lnT w="12700">
                          <a:solidFill>
                            <a:srgbClr val="FFFFFF"/>
                          </a:solidFill>
                          <a:miter lim="400000"/>
                        </a:lnT>
                        <a:lnB w="127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700">
                              <a:sym typeface="Source Sans Pro Regular"/>
                            </a:defRPr>
                          </a:pPr>
                          <a:endParaRPr/>
                        </a:p>
                      </a:txBody>
                      <a:tcPr marL="0" marR="0" marT="0" marB="0" anchor="ctr" horzOverflow="overflow">
                        <a:lnL w="12700">
                          <a:solidFill>
                            <a:srgbClr val="FFFFFF"/>
                          </a:solidFill>
                          <a:miter lim="400000"/>
                        </a:lnL>
                        <a:lnR w="12700">
                          <a:solidFill>
                            <a:srgbClr val="FFFFFF"/>
                          </a:solidFill>
                          <a:miter lim="400000"/>
                        </a:lnR>
                        <a:lnT w="12700">
                          <a:solidFill>
                            <a:srgbClr val="FFFFFF"/>
                          </a:solidFill>
                          <a:miter lim="400000"/>
                        </a:lnT>
                        <a:lnB w="127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700">
                              <a:sym typeface="Source Sans Pro Regular"/>
                            </a:defRPr>
                          </a:pPr>
                          <a:endParaRPr/>
                        </a:p>
                      </a:txBody>
                      <a:tcPr marL="0" marR="0" marT="0" marB="0" anchor="ctr" horzOverflow="overflow">
                        <a:lnL w="12700">
                          <a:solidFill>
                            <a:srgbClr val="FFFFFF"/>
                          </a:solidFill>
                          <a:miter lim="400000"/>
                        </a:lnL>
                        <a:lnR w="12700">
                          <a:solidFill>
                            <a:srgbClr val="FFFFFF"/>
                          </a:solidFill>
                          <a:miter lim="400000"/>
                        </a:lnR>
                        <a:lnT w="12700">
                          <a:solidFill>
                            <a:srgbClr val="FFFFFF"/>
                          </a:solidFill>
                          <a:miter lim="400000"/>
                        </a:lnT>
                        <a:lnB w="127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  <p:sp>
            <p:nvSpPr>
              <p:cNvPr id="719" name="Line"/>
              <p:cNvSpPr/>
              <p:nvPr/>
            </p:nvSpPr>
            <p:spPr>
              <a:xfrm>
                <a:off x="32366" y="212746"/>
                <a:ext cx="455968" cy="1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560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20" name="Line"/>
              <p:cNvSpPr/>
              <p:nvPr/>
            </p:nvSpPr>
            <p:spPr>
              <a:xfrm>
                <a:off x="32366" y="276575"/>
                <a:ext cx="455968" cy="1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560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21" name="Line"/>
              <p:cNvSpPr/>
              <p:nvPr/>
            </p:nvSpPr>
            <p:spPr>
              <a:xfrm>
                <a:off x="32366" y="340403"/>
                <a:ext cx="455968" cy="1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560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22" name="Line"/>
              <p:cNvSpPr/>
              <p:nvPr/>
            </p:nvSpPr>
            <p:spPr>
              <a:xfrm>
                <a:off x="32366" y="404232"/>
                <a:ext cx="455968" cy="1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560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23" name="Line"/>
              <p:cNvSpPr/>
              <p:nvPr/>
            </p:nvSpPr>
            <p:spPr>
              <a:xfrm>
                <a:off x="32366" y="468060"/>
                <a:ext cx="455968" cy="1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560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sp>
          <p:nvSpPr>
            <p:cNvPr id="725" name="Line"/>
            <p:cNvSpPr/>
            <p:nvPr/>
          </p:nvSpPr>
          <p:spPr>
            <a:xfrm>
              <a:off x="530318" y="359833"/>
              <a:ext cx="155918" cy="1"/>
            </a:xfrm>
            <a:prstGeom prst="line">
              <a:avLst/>
            </a:prstGeom>
            <a:noFill/>
            <a:ln w="25400" cap="flat">
              <a:solidFill>
                <a:srgbClr val="767C8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grpSp>
          <p:nvGrpSpPr>
            <p:cNvPr id="739" name="Group"/>
            <p:cNvGrpSpPr/>
            <p:nvPr/>
          </p:nvGrpSpPr>
          <p:grpSpPr>
            <a:xfrm>
              <a:off x="720812" y="143933"/>
              <a:ext cx="654305" cy="386523"/>
              <a:chOff x="-1" y="0"/>
              <a:chExt cx="654303" cy="386522"/>
            </a:xfrm>
          </p:grpSpPr>
          <p:grpSp>
            <p:nvGrpSpPr>
              <p:cNvPr id="734" name="Group"/>
              <p:cNvGrpSpPr/>
              <p:nvPr/>
            </p:nvGrpSpPr>
            <p:grpSpPr>
              <a:xfrm>
                <a:off x="-1" y="0"/>
                <a:ext cx="583091" cy="378830"/>
                <a:chOff x="0" y="0"/>
                <a:chExt cx="583089" cy="378830"/>
              </a:xfrm>
            </p:grpSpPr>
            <p:graphicFrame>
              <p:nvGraphicFramePr>
                <p:cNvPr id="726" name="Table"/>
                <p:cNvGraphicFramePr/>
                <p:nvPr/>
              </p:nvGraphicFramePr>
              <p:xfrm>
                <a:off x="0" y="0"/>
                <a:ext cx="520695" cy="378830"/>
              </p:xfrm>
              <a:graphic>
                <a:graphicData uri="http://schemas.openxmlformats.org/drawingml/2006/table">
                  <a:tbl>
                    <a:tblPr firstRow="1">
                      <a:tableStyleId>{4C3C2611-4C71-4FC5-86AE-919BDF0F9419}</a:tableStyleId>
                    </a:tblPr>
                    <a:tblGrid>
                      <a:gridCol w="118340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402359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</a:tblGrid>
                    <a:tr h="114300">
                      <a:tc>
                        <a:txBody>
                          <a:bodyPr/>
                          <a:lstStyle/>
                          <a:p>
                            <a:pPr algn="ctr" defTabSz="914400">
                              <a:spcBef>
                                <a:spcPts val="0"/>
                              </a:spcBef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700">
                                <a:solidFill>
                                  <a:srgbClr val="FFFFFF"/>
                                </a:solidFill>
                              </a:rPr>
                              <a:t>x</a:t>
                            </a:r>
                          </a:p>
                        </a:txBody>
                        <a:tcPr marL="0" marR="0" marT="0" marB="0" anchor="ctr" horzOverflow="overflow">
                          <a:lnL w="12700">
                            <a:solidFill>
                              <a:srgbClr val="FFFFFF"/>
                            </a:solidFill>
                            <a:miter lim="400000"/>
                          </a:lnL>
                          <a:lnR w="12700">
                            <a:solidFill>
                              <a:srgbClr val="FFFFFF"/>
                            </a:solidFill>
                            <a:miter lim="400000"/>
                          </a:lnR>
                          <a:lnT w="12700">
                            <a:solidFill>
                              <a:srgbClr val="FFFFFF"/>
                            </a:solidFill>
                            <a:miter lim="400000"/>
                          </a:lnT>
                          <a:lnB w="12700">
                            <a:solidFill>
                              <a:srgbClr val="FFFFFF"/>
                            </a:solidFill>
                            <a:miter lim="400000"/>
                          </a:lnB>
                          <a:solidFill>
                            <a:srgbClr val="767C85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spcBef>
                                <a:spcPts val="0"/>
                              </a:spcBef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700">
                                <a:solidFill>
                                  <a:srgbClr val="FFFFFF"/>
                                </a:solidFill>
                              </a:rPr>
                              <a:t>..count..</a:t>
                            </a:r>
                          </a:p>
                        </a:txBody>
                        <a:tcPr marL="0" marR="0" marT="0" marB="0" anchor="ctr" horzOverflow="overflow">
                          <a:lnL w="12700">
                            <a:solidFill>
                              <a:srgbClr val="FFFFFF"/>
                            </a:solidFill>
                            <a:miter lim="400000"/>
                          </a:lnL>
                          <a:lnR w="12700">
                            <a:solidFill>
                              <a:srgbClr val="FFFFFF"/>
                            </a:solidFill>
                            <a:miter lim="400000"/>
                          </a:lnR>
                          <a:lnT w="12700">
                            <a:solidFill>
                              <a:srgbClr val="FFFFFF"/>
                            </a:solidFill>
                            <a:miter lim="400000"/>
                          </a:lnT>
                          <a:lnB w="12700">
                            <a:solidFill>
                              <a:srgbClr val="FFFFFF"/>
                            </a:solidFill>
                            <a:miter lim="400000"/>
                          </a:lnB>
                          <a:solidFill>
                            <a:srgbClr val="767C85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264531">
                      <a:tc>
                        <a:txBody>
                          <a:bodyPr/>
                          <a:lstStyle/>
                          <a:p>
                            <a:pPr algn="ctr" defTabSz="914400">
                              <a:spcBef>
                                <a:spcPts val="0"/>
                              </a:spcBef>
                              <a:defRPr sz="700">
                                <a:sym typeface="Source Sans Pro Regular"/>
                              </a:defRPr>
                            </a:pPr>
                            <a:endParaRPr/>
                          </a:p>
                        </a:txBody>
                        <a:tcPr marL="0" marR="0" marT="0" marB="0" anchor="ctr" horzOverflow="overflow">
                          <a:lnL w="12700">
                            <a:solidFill>
                              <a:srgbClr val="FFFFFF"/>
                            </a:solidFill>
                            <a:miter lim="400000"/>
                          </a:lnL>
                          <a:lnR w="12700">
                            <a:solidFill>
                              <a:srgbClr val="FFFFFF"/>
                            </a:solidFill>
                            <a:miter lim="400000"/>
                          </a:lnR>
                          <a:lnT w="12700">
                            <a:solidFill>
                              <a:srgbClr val="FFFFFF"/>
                            </a:solidFill>
                            <a:miter lim="400000"/>
                          </a:lnT>
                          <a:lnB w="12700">
                            <a:solidFill>
                              <a:srgbClr val="FFFFFF"/>
                            </a:solidFill>
                            <a:miter lim="400000"/>
                          </a:lnB>
                          <a:solidFill>
                            <a:srgbClr val="D0D1D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spcBef>
                                <a:spcPts val="0"/>
                              </a:spcBef>
                              <a:defRPr sz="700">
                                <a:sym typeface="Source Sans Pro Regular"/>
                              </a:defRPr>
                            </a:pPr>
                            <a:endParaRPr/>
                          </a:p>
                        </a:txBody>
                        <a:tcPr marL="0" marR="0" marT="0" marB="0" anchor="ctr" horzOverflow="overflow">
                          <a:lnL w="12700">
                            <a:solidFill>
                              <a:srgbClr val="FFFFFF"/>
                            </a:solidFill>
                            <a:miter lim="400000"/>
                          </a:lnL>
                          <a:lnR w="12700">
                            <a:solidFill>
                              <a:srgbClr val="FFFFFF"/>
                            </a:solidFill>
                            <a:miter lim="400000"/>
                          </a:lnR>
                          <a:lnT w="12700">
                            <a:solidFill>
                              <a:srgbClr val="FFFFFF"/>
                            </a:solidFill>
                            <a:miter lim="400000"/>
                          </a:lnT>
                          <a:lnB w="12700">
                            <a:solidFill>
                              <a:srgbClr val="FFFFFF"/>
                            </a:solidFill>
                            <a:miter lim="400000"/>
                          </a:lnB>
                          <a:solidFill>
                            <a:srgbClr val="D0D1D2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</a:tbl>
                </a:graphicData>
              </a:graphic>
            </p:graphicFrame>
            <p:sp>
              <p:nvSpPr>
                <p:cNvPr id="727" name="Line"/>
                <p:cNvSpPr/>
                <p:nvPr/>
              </p:nvSpPr>
              <p:spPr>
                <a:xfrm>
                  <a:off x="32366" y="212746"/>
                  <a:ext cx="519173" cy="1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5600">
                      <a:solidFill>
                        <a:srgbClr val="000000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728" name="Line"/>
                <p:cNvSpPr/>
                <p:nvPr/>
              </p:nvSpPr>
              <p:spPr>
                <a:xfrm>
                  <a:off x="32366" y="276575"/>
                  <a:ext cx="519853" cy="1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5600">
                      <a:solidFill>
                        <a:srgbClr val="000000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729" name="Line"/>
                <p:cNvSpPr/>
                <p:nvPr/>
              </p:nvSpPr>
              <p:spPr>
                <a:xfrm>
                  <a:off x="32366" y="340403"/>
                  <a:ext cx="520824" cy="1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5600">
                      <a:solidFill>
                        <a:srgbClr val="000000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730" name="Line"/>
                <p:cNvSpPr/>
                <p:nvPr/>
              </p:nvSpPr>
              <p:spPr>
                <a:xfrm>
                  <a:off x="39359" y="174646"/>
                  <a:ext cx="543730" cy="1"/>
                </a:xfrm>
                <a:prstGeom prst="line">
                  <a:avLst/>
                </a:prstGeom>
                <a:noFill/>
                <a:ln w="9525" cap="flat">
                  <a:solidFill>
                    <a:srgbClr val="767C8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5600">
                      <a:solidFill>
                        <a:srgbClr val="000000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731" name="Line"/>
                <p:cNvSpPr/>
                <p:nvPr/>
              </p:nvSpPr>
              <p:spPr>
                <a:xfrm>
                  <a:off x="39359" y="307252"/>
                  <a:ext cx="542370" cy="1"/>
                </a:xfrm>
                <a:prstGeom prst="line">
                  <a:avLst/>
                </a:prstGeom>
                <a:noFill/>
                <a:ln w="9525" cap="flat">
                  <a:solidFill>
                    <a:srgbClr val="767C8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5600">
                      <a:solidFill>
                        <a:srgbClr val="000000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732" name="Line"/>
                <p:cNvSpPr/>
                <p:nvPr/>
              </p:nvSpPr>
              <p:spPr>
                <a:xfrm>
                  <a:off x="39359" y="244660"/>
                  <a:ext cx="542070" cy="1"/>
                </a:xfrm>
                <a:prstGeom prst="line">
                  <a:avLst/>
                </a:prstGeom>
                <a:noFill/>
                <a:ln w="9525" cap="flat">
                  <a:solidFill>
                    <a:srgbClr val="767C8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5600">
                      <a:solidFill>
                        <a:srgbClr val="000000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733" name="Line"/>
                <p:cNvSpPr/>
                <p:nvPr/>
              </p:nvSpPr>
              <p:spPr>
                <a:xfrm>
                  <a:off x="39359" y="373555"/>
                  <a:ext cx="542096" cy="1"/>
                </a:xfrm>
                <a:prstGeom prst="line">
                  <a:avLst/>
                </a:prstGeom>
                <a:noFill/>
                <a:ln w="9525" cap="flat">
                  <a:solidFill>
                    <a:srgbClr val="767C8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5600">
                      <a:solidFill>
                        <a:srgbClr val="000000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</p:grpSp>
          <p:sp>
            <p:nvSpPr>
              <p:cNvPr id="735" name="Square"/>
              <p:cNvSpPr/>
              <p:nvPr/>
            </p:nvSpPr>
            <p:spPr>
              <a:xfrm>
                <a:off x="611529" y="147512"/>
                <a:ext cx="42773" cy="42773"/>
              </a:xfrm>
              <a:prstGeom prst="rect">
                <a:avLst/>
              </a:prstGeom>
              <a:solidFill>
                <a:srgbClr val="767C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736" name="Square"/>
              <p:cNvSpPr/>
              <p:nvPr/>
            </p:nvSpPr>
            <p:spPr>
              <a:xfrm>
                <a:off x="611529" y="212924"/>
                <a:ext cx="42773" cy="42774"/>
              </a:xfrm>
              <a:prstGeom prst="rect">
                <a:avLst/>
              </a:prstGeom>
              <a:solidFill>
                <a:srgbClr val="767C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737" name="Square"/>
              <p:cNvSpPr/>
              <p:nvPr/>
            </p:nvSpPr>
            <p:spPr>
              <a:xfrm>
                <a:off x="611529" y="278336"/>
                <a:ext cx="42773" cy="42774"/>
              </a:xfrm>
              <a:prstGeom prst="rect">
                <a:avLst/>
              </a:prstGeom>
              <a:solidFill>
                <a:srgbClr val="767C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738" name="Square"/>
              <p:cNvSpPr/>
              <p:nvPr/>
            </p:nvSpPr>
            <p:spPr>
              <a:xfrm>
                <a:off x="611529" y="343749"/>
                <a:ext cx="42773" cy="42773"/>
              </a:xfrm>
              <a:prstGeom prst="rect">
                <a:avLst/>
              </a:prstGeom>
              <a:solidFill>
                <a:srgbClr val="767C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  <p:sp>
          <p:nvSpPr>
            <p:cNvPr id="740" name="stat"/>
            <p:cNvSpPr txBox="1"/>
            <p:nvPr/>
          </p:nvSpPr>
          <p:spPr>
            <a:xfrm>
              <a:off x="451092" y="568357"/>
              <a:ext cx="472384" cy="190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 fontScale="92500"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</a:defRPr>
              </a:lvl1pPr>
            </a:lstStyle>
            <a:p>
              <a:r>
                <a:rPr lang="zh-CN" altLang="en-US" dirty="0"/>
                <a:t>统计变换</a:t>
              </a:r>
              <a:endParaRPr dirty="0"/>
            </a:p>
          </p:txBody>
        </p:sp>
        <p:grpSp>
          <p:nvGrpSpPr>
            <p:cNvPr id="745" name="Group"/>
            <p:cNvGrpSpPr/>
            <p:nvPr/>
          </p:nvGrpSpPr>
          <p:grpSpPr>
            <a:xfrm>
              <a:off x="2486560" y="194948"/>
              <a:ext cx="303919" cy="329771"/>
              <a:chOff x="0" y="0"/>
              <a:chExt cx="303918" cy="329769"/>
            </a:xfrm>
          </p:grpSpPr>
          <p:sp>
            <p:nvSpPr>
              <p:cNvPr id="741" name="Rectangle"/>
              <p:cNvSpPr/>
              <p:nvPr/>
            </p:nvSpPr>
            <p:spPr>
              <a:xfrm>
                <a:off x="0" y="207849"/>
                <a:ext cx="92308" cy="121921"/>
              </a:xfrm>
              <a:prstGeom prst="rect">
                <a:avLst/>
              </a:prstGeom>
              <a:solidFill>
                <a:srgbClr val="767C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742" name="Rectangle"/>
              <p:cNvSpPr/>
              <p:nvPr/>
            </p:nvSpPr>
            <p:spPr>
              <a:xfrm>
                <a:off x="70536" y="0"/>
                <a:ext cx="92309" cy="329770"/>
              </a:xfrm>
              <a:prstGeom prst="rect">
                <a:avLst/>
              </a:prstGeom>
              <a:solidFill>
                <a:srgbClr val="767C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743" name="Rectangle"/>
              <p:cNvSpPr/>
              <p:nvPr/>
            </p:nvSpPr>
            <p:spPr>
              <a:xfrm>
                <a:off x="141073" y="103924"/>
                <a:ext cx="92309" cy="225846"/>
              </a:xfrm>
              <a:prstGeom prst="rect">
                <a:avLst/>
              </a:prstGeom>
              <a:solidFill>
                <a:srgbClr val="767C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744" name="Rectangle"/>
              <p:cNvSpPr/>
              <p:nvPr/>
            </p:nvSpPr>
            <p:spPr>
              <a:xfrm>
                <a:off x="211610" y="146422"/>
                <a:ext cx="92309" cy="183348"/>
              </a:xfrm>
              <a:prstGeom prst="rect">
                <a:avLst/>
              </a:prstGeom>
              <a:solidFill>
                <a:srgbClr val="767C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sp>
        <p:nvSpPr>
          <p:cNvPr id="747" name="Visualize a stat by changing the default stat of a geom function, geom_bar(stat=&quot;count&quot;) or by using a stat function, stat_count(geom=&quot;bar&quot;), which calls a default geom to make a layer (equivalent to a geom function).…"/>
          <p:cNvSpPr txBox="1"/>
          <p:nvPr/>
        </p:nvSpPr>
        <p:spPr>
          <a:xfrm>
            <a:off x="326435" y="2268140"/>
            <a:ext cx="3054155" cy="742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b="0" dirty="0"/>
              <a:t>通过更改</a:t>
            </a:r>
            <a:r>
              <a:rPr lang="en-US" altLang="zh-CN" b="0" dirty="0" err="1"/>
              <a:t>geom</a:t>
            </a:r>
            <a:r>
              <a:rPr lang="zh-CN" altLang="en-US" b="0" dirty="0"/>
              <a:t>函数的默认统计信息，</a:t>
            </a:r>
            <a:r>
              <a:rPr lang="en-US" altLang="zh-CN" sz="1000" b="0" dirty="0" err="1">
                <a:solidFill>
                  <a:srgbClr val="000000"/>
                </a:solidFill>
                <a:latin typeface="Source Sans Pro Bold"/>
                <a:ea typeface="Source Sans Pro Bold"/>
              </a:rPr>
              <a:t>geom_bar</a:t>
            </a:r>
            <a:r>
              <a:rPr lang="en-US" altLang="zh-CN" sz="1000" b="0" dirty="0">
                <a:solidFill>
                  <a:srgbClr val="000000"/>
                </a:solidFill>
                <a:latin typeface="Source Sans Pro Bold"/>
                <a:ea typeface="Source Sans Pro Bold"/>
              </a:rPr>
              <a:t>(stat=</a:t>
            </a:r>
            <a:r>
              <a:rPr lang="en-US" altLang="zh-CN" b="0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"</a:t>
            </a:r>
            <a:r>
              <a:rPr lang="en-US" altLang="zh-CN" sz="1000" b="0" dirty="0">
                <a:solidFill>
                  <a:srgbClr val="000000"/>
                </a:solidFill>
                <a:latin typeface="Source Sans Pro Bold"/>
                <a:ea typeface="Source Sans Pro Bold"/>
              </a:rPr>
              <a:t>count</a:t>
            </a:r>
            <a:r>
              <a:rPr lang="en-US" altLang="zh-CN" b="0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"</a:t>
            </a:r>
            <a:r>
              <a:rPr lang="en-US" altLang="zh-CN" sz="1000" b="0" dirty="0">
                <a:solidFill>
                  <a:srgbClr val="000000"/>
                </a:solidFill>
                <a:latin typeface="Source Sans Pro Bold"/>
                <a:ea typeface="Source Sans Pro Bold"/>
              </a:rPr>
              <a:t>) </a:t>
            </a:r>
            <a:r>
              <a:rPr lang="zh-CN" altLang="en-US" b="0" dirty="0"/>
              <a:t>或者使用统计变化功能来绘图</a:t>
            </a:r>
            <a:r>
              <a:rPr lang="en-US" altLang="zh-CN" sz="1000" b="0" dirty="0" err="1">
                <a:solidFill>
                  <a:srgbClr val="000000"/>
                </a:solidFill>
                <a:latin typeface="Source Sans Pro Bold"/>
                <a:ea typeface="Source Sans Pro Bold"/>
              </a:rPr>
              <a:t>stat_count</a:t>
            </a:r>
            <a:r>
              <a:rPr lang="en-US" altLang="zh-CN" sz="1000" b="0" dirty="0">
                <a:solidFill>
                  <a:srgbClr val="000000"/>
                </a:solidFill>
                <a:latin typeface="Source Sans Pro Bold"/>
                <a:ea typeface="Source Sans Pro Bold"/>
              </a:rPr>
              <a:t>(</a:t>
            </a:r>
            <a:r>
              <a:rPr lang="en-US" altLang="zh-CN" sz="1000" b="0" dirty="0" err="1">
                <a:solidFill>
                  <a:srgbClr val="000000"/>
                </a:solidFill>
                <a:latin typeface="Source Sans Pro Bold"/>
                <a:ea typeface="Source Sans Pro Bold"/>
              </a:rPr>
              <a:t>geom</a:t>
            </a:r>
            <a:r>
              <a:rPr lang="en-US" altLang="zh-CN" sz="1000" b="0" dirty="0">
                <a:solidFill>
                  <a:srgbClr val="000000"/>
                </a:solidFill>
                <a:latin typeface="Source Sans Pro Bold"/>
                <a:ea typeface="Source Sans Pro Bold"/>
              </a:rPr>
              <a:t>=</a:t>
            </a:r>
            <a:r>
              <a:rPr lang="en-US" altLang="zh-CN" b="0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"</a:t>
            </a:r>
            <a:r>
              <a:rPr lang="en-US" altLang="zh-CN" sz="1000" b="0" dirty="0">
                <a:solidFill>
                  <a:srgbClr val="000000"/>
                </a:solidFill>
                <a:latin typeface="Source Sans Pro Bold"/>
                <a:ea typeface="Source Sans Pro Bold"/>
              </a:rPr>
              <a:t>bar</a:t>
            </a:r>
            <a:r>
              <a:rPr lang="en-US" altLang="zh-CN" b="0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"</a:t>
            </a:r>
            <a:r>
              <a:rPr lang="en-US" altLang="zh-CN" sz="1000" b="0" dirty="0">
                <a:solidFill>
                  <a:srgbClr val="000000"/>
                </a:solidFill>
                <a:latin typeface="Source Sans Pro Bold"/>
                <a:ea typeface="Source Sans Pro Bold"/>
              </a:rPr>
              <a:t>)</a:t>
            </a:r>
            <a:r>
              <a:rPr lang="zh-CN" altLang="en-US" b="0" dirty="0"/>
              <a:t>，其调用默认图片来创建一个图层（相当于</a:t>
            </a:r>
            <a:r>
              <a:rPr lang="en-US" altLang="zh-CN" b="0" dirty="0" err="1"/>
              <a:t>geom</a:t>
            </a:r>
            <a:r>
              <a:rPr lang="zh-CN" altLang="en-US" b="0" dirty="0"/>
              <a:t>函数）。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b="0" dirty="0"/>
              <a:t>使用 </a:t>
            </a:r>
            <a:r>
              <a:rPr lang="en-US" altLang="zh-CN" sz="1000" b="0" dirty="0">
                <a:solidFill>
                  <a:srgbClr val="000000"/>
                </a:solidFill>
                <a:latin typeface="Source Sans Pro Bold"/>
                <a:ea typeface="Source Sans Pro Bold"/>
              </a:rPr>
              <a:t>..name.. </a:t>
            </a:r>
            <a:r>
              <a:rPr lang="zh-CN" altLang="en-US" b="0" dirty="0"/>
              <a:t>语法将统计变化映射到坐标。</a:t>
            </a:r>
          </a:p>
        </p:txBody>
      </p:sp>
      <p:sp>
        <p:nvSpPr>
          <p:cNvPr id="748" name="i + stat_density_2d(aes(fill = ..level..),…"/>
          <p:cNvSpPr txBox="1"/>
          <p:nvPr/>
        </p:nvSpPr>
        <p:spPr>
          <a:xfrm>
            <a:off x="840678" y="3259351"/>
            <a:ext cx="2449669" cy="496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i + stat_density_2d(</a:t>
            </a:r>
            <a:r>
              <a:t>aes(fill = ..level..), 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geom = "polygon"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</p:txBody>
      </p:sp>
      <p:sp>
        <p:nvSpPr>
          <p:cNvPr id="749" name="Triangle"/>
          <p:cNvSpPr/>
          <p:nvPr/>
        </p:nvSpPr>
        <p:spPr>
          <a:xfrm rot="13348086" flipH="1">
            <a:off x="1544500" y="3162299"/>
            <a:ext cx="85166" cy="147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50" name="stat function"/>
          <p:cNvSpPr/>
          <p:nvPr/>
        </p:nvSpPr>
        <p:spPr>
          <a:xfrm>
            <a:off x="1537431" y="3073400"/>
            <a:ext cx="793840" cy="152400"/>
          </a:xfrm>
          <a:prstGeom prst="wedgeEllipseCallout">
            <a:avLst>
              <a:gd name="adj1" fmla="val 20555"/>
              <a:gd name="adj2" fmla="val -4827"/>
            </a:avLst>
          </a:pr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rPr lang="zh-CN" altLang="en-US" sz="600" dirty="0"/>
              <a:t>统计函数</a:t>
            </a:r>
            <a:endParaRPr sz="600" dirty="0"/>
          </a:p>
        </p:txBody>
      </p:sp>
      <p:sp>
        <p:nvSpPr>
          <p:cNvPr id="751" name="Triangle"/>
          <p:cNvSpPr/>
          <p:nvPr/>
        </p:nvSpPr>
        <p:spPr>
          <a:xfrm rot="13749031" flipH="1">
            <a:off x="2338986" y="3160494"/>
            <a:ext cx="85166" cy="147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52" name="Triangle"/>
          <p:cNvSpPr/>
          <p:nvPr/>
        </p:nvSpPr>
        <p:spPr>
          <a:xfrm>
            <a:off x="2454339" y="3440232"/>
            <a:ext cx="85166" cy="96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53" name="geommappings"/>
          <p:cNvSpPr/>
          <p:nvPr/>
        </p:nvSpPr>
        <p:spPr>
          <a:xfrm>
            <a:off x="2360447" y="3075212"/>
            <a:ext cx="947717" cy="157079"/>
          </a:xfrm>
          <a:prstGeom prst="wedgeEllipseCallout">
            <a:avLst>
              <a:gd name="adj1" fmla="val 25336"/>
              <a:gd name="adj2" fmla="val -6172"/>
            </a:avLst>
          </a:pr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rPr lang="zh-CN" altLang="en-US" sz="600" dirty="0"/>
              <a:t>映射</a:t>
            </a:r>
            <a:endParaRPr sz="600" dirty="0"/>
          </a:p>
        </p:txBody>
      </p:sp>
      <p:sp>
        <p:nvSpPr>
          <p:cNvPr id="754" name="variable created by stat"/>
          <p:cNvSpPr/>
          <p:nvPr/>
        </p:nvSpPr>
        <p:spPr>
          <a:xfrm>
            <a:off x="1953343" y="3487377"/>
            <a:ext cx="1418520" cy="153021"/>
          </a:xfrm>
          <a:prstGeom prst="wedgeEllipseCallout">
            <a:avLst>
              <a:gd name="adj1" fmla="val 33522"/>
              <a:gd name="adj2" fmla="val -5010"/>
            </a:avLst>
          </a:pr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rPr lang="zh-CN" altLang="en-US" sz="600" dirty="0"/>
              <a:t>由统计变换创建的变量</a:t>
            </a:r>
            <a:endParaRPr sz="600" dirty="0"/>
          </a:p>
        </p:txBody>
      </p:sp>
      <p:sp>
        <p:nvSpPr>
          <p:cNvPr id="755" name="Line"/>
          <p:cNvSpPr/>
          <p:nvPr/>
        </p:nvSpPr>
        <p:spPr>
          <a:xfrm>
            <a:off x="729891" y="3099526"/>
            <a:ext cx="146137" cy="407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58" h="21446" extrusionOk="0">
                <a:moveTo>
                  <a:pt x="20658" y="0"/>
                </a:moveTo>
                <a:cubicBezTo>
                  <a:pt x="10531" y="2605"/>
                  <a:pt x="3459" y="6556"/>
                  <a:pt x="873" y="11052"/>
                </a:cubicBezTo>
                <a:cubicBezTo>
                  <a:pt x="-942" y="14208"/>
                  <a:pt x="-209" y="17589"/>
                  <a:pt x="5767" y="19758"/>
                </a:cubicBezTo>
                <a:cubicBezTo>
                  <a:pt x="9145" y="20983"/>
                  <a:pt x="13824" y="21600"/>
                  <a:pt x="18575" y="21413"/>
                </a:cubicBezTo>
              </a:path>
            </a:pathLst>
          </a:custGeom>
          <a:ln w="12700">
            <a:solidFill>
              <a:srgbClr val="3DA642"/>
            </a:solidFill>
            <a:miter lim="400000"/>
            <a:tailEnd type="triangle"/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6" name="geom to use"/>
          <p:cNvSpPr/>
          <p:nvPr/>
        </p:nvSpPr>
        <p:spPr>
          <a:xfrm>
            <a:off x="715841" y="3073400"/>
            <a:ext cx="793840" cy="152400"/>
          </a:xfrm>
          <a:prstGeom prst="wedgeEllipseCallout">
            <a:avLst>
              <a:gd name="adj1" fmla="val 20555"/>
              <a:gd name="adj2" fmla="val -4827"/>
            </a:avLst>
          </a:pr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rPr lang="zh-CN" altLang="en-US" sz="600" dirty="0"/>
              <a:t>使用的绘图函数</a:t>
            </a:r>
            <a:endParaRPr sz="600" dirty="0"/>
          </a:p>
        </p:txBody>
      </p:sp>
      <p:grpSp>
        <p:nvGrpSpPr>
          <p:cNvPr id="759" name="Group"/>
          <p:cNvGrpSpPr/>
          <p:nvPr/>
        </p:nvGrpSpPr>
        <p:grpSpPr>
          <a:xfrm>
            <a:off x="331930" y="3021790"/>
            <a:ext cx="364616" cy="364712"/>
            <a:chOff x="0" y="0"/>
            <a:chExt cx="364614" cy="364710"/>
          </a:xfrm>
        </p:grpSpPr>
        <p:pic>
          <p:nvPicPr>
            <p:cNvPr id="757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4615" cy="36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8" name="Image" descr="Image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2041" y="32441"/>
              <a:ext cx="300532" cy="2998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61" name="Scales map data values to the visual values of an aesthetic. To change a mapping, add a new scale."/>
          <p:cNvSpPr txBox="1"/>
          <p:nvPr/>
        </p:nvSpPr>
        <p:spPr>
          <a:xfrm>
            <a:off x="3737477" y="1087903"/>
            <a:ext cx="3054155" cy="364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sz="800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将映射数据缩放到较为美观的比例。</a:t>
            </a:r>
            <a:endParaRPr lang="en-US" altLang="zh-CN" sz="800" dirty="0"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>
              <a:lnSpc>
                <a:spcPct val="14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sz="800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添加新的标尺来改变映射。</a:t>
            </a:r>
          </a:p>
        </p:txBody>
      </p:sp>
      <p:grpSp>
        <p:nvGrpSpPr>
          <p:cNvPr id="768" name="Group"/>
          <p:cNvGrpSpPr/>
          <p:nvPr/>
        </p:nvGrpSpPr>
        <p:grpSpPr>
          <a:xfrm>
            <a:off x="3724388" y="1499907"/>
            <a:ext cx="364615" cy="364711"/>
            <a:chOff x="0" y="0"/>
            <a:chExt cx="364614" cy="364710"/>
          </a:xfrm>
        </p:grpSpPr>
        <p:pic>
          <p:nvPicPr>
            <p:cNvPr id="762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4615" cy="36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67" name="Group"/>
            <p:cNvGrpSpPr/>
            <p:nvPr/>
          </p:nvGrpSpPr>
          <p:grpSpPr>
            <a:xfrm>
              <a:off x="17859" y="101183"/>
              <a:ext cx="328898" cy="258606"/>
              <a:chOff x="0" y="0"/>
              <a:chExt cx="328896" cy="258605"/>
            </a:xfrm>
          </p:grpSpPr>
          <p:sp>
            <p:nvSpPr>
              <p:cNvPr id="763" name="Rectangle"/>
              <p:cNvSpPr/>
              <p:nvPr/>
            </p:nvSpPr>
            <p:spPr>
              <a:xfrm>
                <a:off x="0" y="213218"/>
                <a:ext cx="60516" cy="45387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764" name="Rectangle"/>
              <p:cNvSpPr/>
              <p:nvPr/>
            </p:nvSpPr>
            <p:spPr>
              <a:xfrm>
                <a:off x="89460" y="180331"/>
                <a:ext cx="60517" cy="78274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765" name="Rectangle"/>
              <p:cNvSpPr/>
              <p:nvPr/>
            </p:nvSpPr>
            <p:spPr>
              <a:xfrm>
                <a:off x="178921" y="113879"/>
                <a:ext cx="60516" cy="144727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766" name="Rectangle"/>
              <p:cNvSpPr/>
              <p:nvPr/>
            </p:nvSpPr>
            <p:spPr>
              <a:xfrm>
                <a:off x="268381" y="0"/>
                <a:ext cx="60516" cy="258605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sp>
        <p:nvSpPr>
          <p:cNvPr id="769" name="n &lt;- d + geom_bar(aes(fill = fl))"/>
          <p:cNvSpPr txBox="1"/>
          <p:nvPr/>
        </p:nvSpPr>
        <p:spPr>
          <a:xfrm>
            <a:off x="4133517" y="1499907"/>
            <a:ext cx="1887144" cy="183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pPr>
            <a:r>
              <a:t>n </a:t>
            </a:r>
            <a:r>
              <a:rPr sz="900" b="1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d + geom_bar(aes(fill = fl))</a:t>
            </a:r>
          </a:p>
        </p:txBody>
      </p:sp>
      <p:sp>
        <p:nvSpPr>
          <p:cNvPr id="770" name="n + scale_fill_manual(…"/>
          <p:cNvSpPr txBox="1"/>
          <p:nvPr/>
        </p:nvSpPr>
        <p:spPr>
          <a:xfrm>
            <a:off x="4141642" y="1999557"/>
            <a:ext cx="2701878" cy="478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fontScale="92500"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000000"/>
                </a:solidFill>
              </a:defRPr>
            </a:pPr>
            <a:r>
              <a:t>n + scale_fill_manual(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    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values</a:t>
            </a:r>
            <a:r>
              <a:t> = c("skyblue", "royalblue", "blue", "navy"),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    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limits</a:t>
            </a:r>
            <a:r>
              <a:t> = c("d", "e", "p", "r"), breaks =c("d", "e", "p", “r"),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    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name</a:t>
            </a:r>
            <a:r>
              <a:t> = "fuel", labels = c("D", "E", "P", "R")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</p:txBody>
      </p:sp>
      <p:sp>
        <p:nvSpPr>
          <p:cNvPr id="771" name="Triangle"/>
          <p:cNvSpPr/>
          <p:nvPr/>
        </p:nvSpPr>
        <p:spPr>
          <a:xfrm rot="13919865" flipH="1">
            <a:off x="5306748" y="1878284"/>
            <a:ext cx="85166" cy="199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72" name="Triangle"/>
          <p:cNvSpPr/>
          <p:nvPr/>
        </p:nvSpPr>
        <p:spPr>
          <a:xfrm>
            <a:off x="4752197" y="2472126"/>
            <a:ext cx="85166" cy="147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73" name="Triangle"/>
          <p:cNvSpPr/>
          <p:nvPr/>
        </p:nvSpPr>
        <p:spPr>
          <a:xfrm rot="10800000" flipH="1">
            <a:off x="4367762" y="1887919"/>
            <a:ext cx="85166" cy="147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74" name="Triangle"/>
          <p:cNvSpPr/>
          <p:nvPr/>
        </p:nvSpPr>
        <p:spPr>
          <a:xfrm rot="3119865">
            <a:off x="3943262" y="2286328"/>
            <a:ext cx="85166" cy="367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75" name="Triangle"/>
          <p:cNvSpPr/>
          <p:nvPr/>
        </p:nvSpPr>
        <p:spPr>
          <a:xfrm>
            <a:off x="5393962" y="2472126"/>
            <a:ext cx="85166" cy="147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76" name="Triangle"/>
          <p:cNvSpPr/>
          <p:nvPr/>
        </p:nvSpPr>
        <p:spPr>
          <a:xfrm>
            <a:off x="6336505" y="2407936"/>
            <a:ext cx="85167" cy="183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77" name="scale_"/>
          <p:cNvSpPr/>
          <p:nvPr/>
        </p:nvSpPr>
        <p:spPr>
          <a:xfrm>
            <a:off x="4113430" y="1822011"/>
            <a:ext cx="444437" cy="160286"/>
          </a:xfrm>
          <a:prstGeom prst="wedgeEllipseCallout">
            <a:avLst>
              <a:gd name="adj1" fmla="val -2594"/>
              <a:gd name="adj2" fmla="val -7049"/>
            </a:avLst>
          </a:pr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z="700" dirty="0"/>
              <a:t>s</a:t>
            </a:r>
            <a:r>
              <a:rPr sz="700" dirty="0"/>
              <a:t>cal</a:t>
            </a:r>
            <a:r>
              <a:rPr lang="en-US" altLang="zh-CN" sz="700" dirty="0"/>
              <a:t>e</a:t>
            </a:r>
            <a:r>
              <a:rPr sz="700" dirty="0"/>
              <a:t>_</a:t>
            </a:r>
            <a:r>
              <a:rPr lang="zh-CN" altLang="en-US" sz="700" dirty="0"/>
              <a:t>开头</a:t>
            </a:r>
            <a:endParaRPr sz="700" dirty="0"/>
          </a:p>
        </p:txBody>
      </p:sp>
      <p:sp>
        <p:nvSpPr>
          <p:cNvPr id="778" name="Triangle"/>
          <p:cNvSpPr/>
          <p:nvPr/>
        </p:nvSpPr>
        <p:spPr>
          <a:xfrm rot="10800000" flipH="1">
            <a:off x="4732390" y="1887919"/>
            <a:ext cx="85166" cy="147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79" name="Triangle"/>
          <p:cNvSpPr/>
          <p:nvPr/>
        </p:nvSpPr>
        <p:spPr>
          <a:xfrm rot="13919865" flipH="1">
            <a:off x="6079835" y="1876743"/>
            <a:ext cx="112194" cy="263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80" name="aesthetic to adjust"/>
          <p:cNvSpPr/>
          <p:nvPr/>
        </p:nvSpPr>
        <p:spPr>
          <a:xfrm>
            <a:off x="4592112" y="1718338"/>
            <a:ext cx="560758" cy="26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508"/>
                </a:moveTo>
                <a:lnTo>
                  <a:pt x="0" y="6092"/>
                </a:lnTo>
                <a:cubicBezTo>
                  <a:pt x="0" y="2727"/>
                  <a:pt x="1284" y="0"/>
                  <a:pt x="2868" y="0"/>
                </a:cubicBezTo>
                <a:lnTo>
                  <a:pt x="18732" y="0"/>
                </a:lnTo>
                <a:cubicBezTo>
                  <a:pt x="20316" y="0"/>
                  <a:pt x="21600" y="2727"/>
                  <a:pt x="21600" y="6092"/>
                </a:cubicBezTo>
                <a:lnTo>
                  <a:pt x="21600" y="15508"/>
                </a:lnTo>
                <a:cubicBezTo>
                  <a:pt x="21600" y="18873"/>
                  <a:pt x="20316" y="21600"/>
                  <a:pt x="18732" y="21600"/>
                </a:cubicBezTo>
                <a:lnTo>
                  <a:pt x="2868" y="21600"/>
                </a:lnTo>
                <a:cubicBezTo>
                  <a:pt x="1284" y="21600"/>
                  <a:pt x="0" y="18873"/>
                  <a:pt x="0" y="15508"/>
                </a:cubicBez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rPr lang="zh-CN" altLang="en-US" sz="800" dirty="0"/>
              <a:t>调整参数</a:t>
            </a:r>
            <a:endParaRPr sz="800" dirty="0"/>
          </a:p>
        </p:txBody>
      </p:sp>
      <p:sp>
        <p:nvSpPr>
          <p:cNvPr id="781" name="prepackaged scale to use"/>
          <p:cNvSpPr/>
          <p:nvPr/>
        </p:nvSpPr>
        <p:spPr>
          <a:xfrm>
            <a:off x="5182183" y="1718338"/>
            <a:ext cx="801844" cy="26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508"/>
                </a:moveTo>
                <a:lnTo>
                  <a:pt x="0" y="6092"/>
                </a:lnTo>
                <a:cubicBezTo>
                  <a:pt x="0" y="2727"/>
                  <a:pt x="898" y="0"/>
                  <a:pt x="2005" y="0"/>
                </a:cubicBezTo>
                <a:lnTo>
                  <a:pt x="19595" y="0"/>
                </a:lnTo>
                <a:cubicBezTo>
                  <a:pt x="20702" y="0"/>
                  <a:pt x="21600" y="2727"/>
                  <a:pt x="21600" y="6092"/>
                </a:cubicBezTo>
                <a:lnTo>
                  <a:pt x="21600" y="15508"/>
                </a:lnTo>
                <a:cubicBezTo>
                  <a:pt x="21600" y="18873"/>
                  <a:pt x="20702" y="21600"/>
                  <a:pt x="19595" y="21600"/>
                </a:cubicBezTo>
                <a:lnTo>
                  <a:pt x="2005" y="21600"/>
                </a:lnTo>
                <a:cubicBezTo>
                  <a:pt x="898" y="21600"/>
                  <a:pt x="0" y="18873"/>
                  <a:pt x="0" y="15508"/>
                </a:cubicBez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rPr lang="zh-CN" altLang="en-US" sz="800" dirty="0"/>
              <a:t>预设参数</a:t>
            </a:r>
            <a:endParaRPr sz="800" dirty="0"/>
          </a:p>
        </p:txBody>
      </p:sp>
      <p:sp>
        <p:nvSpPr>
          <p:cNvPr id="782" name="scale-specific arguments"/>
          <p:cNvSpPr/>
          <p:nvPr/>
        </p:nvSpPr>
        <p:spPr>
          <a:xfrm>
            <a:off x="6013340" y="1718338"/>
            <a:ext cx="880746" cy="26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508"/>
                </a:moveTo>
                <a:lnTo>
                  <a:pt x="0" y="6092"/>
                </a:lnTo>
                <a:cubicBezTo>
                  <a:pt x="0" y="2727"/>
                  <a:pt x="817" y="0"/>
                  <a:pt x="1826" y="0"/>
                </a:cubicBezTo>
                <a:lnTo>
                  <a:pt x="19774" y="0"/>
                </a:lnTo>
                <a:cubicBezTo>
                  <a:pt x="20783" y="0"/>
                  <a:pt x="21600" y="2727"/>
                  <a:pt x="21600" y="6092"/>
                </a:cubicBezTo>
                <a:lnTo>
                  <a:pt x="21600" y="15508"/>
                </a:lnTo>
                <a:cubicBezTo>
                  <a:pt x="21600" y="18873"/>
                  <a:pt x="20783" y="21600"/>
                  <a:pt x="19774" y="21600"/>
                </a:cubicBezTo>
                <a:lnTo>
                  <a:pt x="1826" y="21600"/>
                </a:lnTo>
                <a:cubicBezTo>
                  <a:pt x="817" y="21600"/>
                  <a:pt x="0" y="18873"/>
                  <a:pt x="0" y="15508"/>
                </a:cubicBez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rPr lang="zh-CN" altLang="en-US" sz="700" dirty="0"/>
              <a:t>标尺特定属性的参数</a:t>
            </a:r>
          </a:p>
        </p:txBody>
      </p:sp>
      <p:sp>
        <p:nvSpPr>
          <p:cNvPr id="783" name="title to use in legend/axis"/>
          <p:cNvSpPr/>
          <p:nvPr/>
        </p:nvSpPr>
        <p:spPr>
          <a:xfrm>
            <a:off x="4540774" y="2526863"/>
            <a:ext cx="667352" cy="26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508"/>
                </a:moveTo>
                <a:lnTo>
                  <a:pt x="0" y="6092"/>
                </a:lnTo>
                <a:cubicBezTo>
                  <a:pt x="0" y="2727"/>
                  <a:pt x="1079" y="0"/>
                  <a:pt x="2410" y="0"/>
                </a:cubicBezTo>
                <a:lnTo>
                  <a:pt x="19190" y="0"/>
                </a:lnTo>
                <a:cubicBezTo>
                  <a:pt x="20521" y="0"/>
                  <a:pt x="21600" y="2727"/>
                  <a:pt x="21600" y="6092"/>
                </a:cubicBezTo>
                <a:lnTo>
                  <a:pt x="21600" y="15508"/>
                </a:lnTo>
                <a:cubicBezTo>
                  <a:pt x="21600" y="18873"/>
                  <a:pt x="20521" y="21600"/>
                  <a:pt x="19190" y="21600"/>
                </a:cubicBezTo>
                <a:lnTo>
                  <a:pt x="2410" y="21600"/>
                </a:lnTo>
                <a:cubicBezTo>
                  <a:pt x="1079" y="21600"/>
                  <a:pt x="0" y="18873"/>
                  <a:pt x="0" y="15508"/>
                </a:cubicBez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800">
                <a:solidFill>
                  <a:srgbClr val="FFFFFF"/>
                </a:solidFill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图例</a:t>
            </a:r>
            <a:r>
              <a:rPr lang="en-US" altLang="zh-CN" dirty="0"/>
              <a:t>/</a:t>
            </a:r>
            <a:r>
              <a:rPr lang="zh-CN" altLang="en-US" dirty="0"/>
              <a:t>轴中使用的标题</a:t>
            </a:r>
          </a:p>
        </p:txBody>
      </p:sp>
      <p:sp>
        <p:nvSpPr>
          <p:cNvPr id="784" name="labels to use in legend/axis"/>
          <p:cNvSpPr/>
          <p:nvPr/>
        </p:nvSpPr>
        <p:spPr>
          <a:xfrm>
            <a:off x="5239490" y="2526863"/>
            <a:ext cx="718053" cy="248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138"/>
                </a:moveTo>
                <a:lnTo>
                  <a:pt x="0" y="6462"/>
                </a:lnTo>
                <a:cubicBezTo>
                  <a:pt x="0" y="2893"/>
                  <a:pt x="1003" y="0"/>
                  <a:pt x="2239" y="0"/>
                </a:cubicBezTo>
                <a:lnTo>
                  <a:pt x="19361" y="0"/>
                </a:lnTo>
                <a:cubicBezTo>
                  <a:pt x="20597" y="0"/>
                  <a:pt x="21600" y="2893"/>
                  <a:pt x="21600" y="6462"/>
                </a:cubicBezTo>
                <a:lnTo>
                  <a:pt x="21600" y="15138"/>
                </a:lnTo>
                <a:cubicBezTo>
                  <a:pt x="21600" y="18707"/>
                  <a:pt x="20597" y="21600"/>
                  <a:pt x="19361" y="21600"/>
                </a:cubicBezTo>
                <a:lnTo>
                  <a:pt x="2239" y="21600"/>
                </a:lnTo>
                <a:cubicBezTo>
                  <a:pt x="1003" y="21600"/>
                  <a:pt x="0" y="18707"/>
                  <a:pt x="0" y="15138"/>
                </a:cubicBez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800">
                <a:solidFill>
                  <a:srgbClr val="FFFFFF"/>
                </a:solidFill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800" dirty="0"/>
              <a:t>图例</a:t>
            </a:r>
            <a:r>
              <a:rPr lang="en-US" altLang="zh-CN" sz="800" dirty="0"/>
              <a:t>/</a:t>
            </a:r>
            <a:r>
              <a:rPr lang="zh-CN" altLang="en-US" sz="800" dirty="0"/>
              <a:t>轴中使用的标签</a:t>
            </a:r>
          </a:p>
        </p:txBody>
      </p:sp>
      <p:sp>
        <p:nvSpPr>
          <p:cNvPr id="785" name="breaks to use in legend/axis"/>
          <p:cNvSpPr/>
          <p:nvPr/>
        </p:nvSpPr>
        <p:spPr>
          <a:xfrm>
            <a:off x="5978167" y="2526863"/>
            <a:ext cx="801843" cy="248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138"/>
                </a:moveTo>
                <a:lnTo>
                  <a:pt x="0" y="6462"/>
                </a:lnTo>
                <a:cubicBezTo>
                  <a:pt x="0" y="2893"/>
                  <a:pt x="898" y="0"/>
                  <a:pt x="2005" y="0"/>
                </a:cubicBezTo>
                <a:lnTo>
                  <a:pt x="19595" y="0"/>
                </a:lnTo>
                <a:cubicBezTo>
                  <a:pt x="20702" y="0"/>
                  <a:pt x="21600" y="2893"/>
                  <a:pt x="21600" y="6462"/>
                </a:cubicBezTo>
                <a:lnTo>
                  <a:pt x="21600" y="15138"/>
                </a:lnTo>
                <a:cubicBezTo>
                  <a:pt x="21600" y="18707"/>
                  <a:pt x="20702" y="21600"/>
                  <a:pt x="19595" y="21600"/>
                </a:cubicBezTo>
                <a:lnTo>
                  <a:pt x="2005" y="21600"/>
                </a:lnTo>
                <a:cubicBezTo>
                  <a:pt x="898" y="21600"/>
                  <a:pt x="0" y="18707"/>
                  <a:pt x="0" y="15138"/>
                </a:cubicBez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8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图例</a:t>
            </a:r>
            <a:r>
              <a:rPr lang="en-US" altLang="zh-CN" dirty="0"/>
              <a:t>/</a:t>
            </a:r>
            <a:r>
              <a:rPr lang="zh-CN" altLang="en-US" dirty="0"/>
              <a:t>轴的分隔</a:t>
            </a:r>
            <a:endParaRPr dirty="0"/>
          </a:p>
        </p:txBody>
      </p:sp>
      <p:sp>
        <p:nvSpPr>
          <p:cNvPr id="786" name="range of values to include in mapping"/>
          <p:cNvSpPr/>
          <p:nvPr/>
        </p:nvSpPr>
        <p:spPr>
          <a:xfrm>
            <a:off x="3714963" y="2526863"/>
            <a:ext cx="79622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324"/>
                </a:moveTo>
                <a:lnTo>
                  <a:pt x="0" y="5276"/>
                </a:lnTo>
                <a:cubicBezTo>
                  <a:pt x="0" y="2362"/>
                  <a:pt x="904" y="0"/>
                  <a:pt x="2020" y="0"/>
                </a:cubicBezTo>
                <a:lnTo>
                  <a:pt x="19580" y="0"/>
                </a:lnTo>
                <a:cubicBezTo>
                  <a:pt x="20696" y="0"/>
                  <a:pt x="21600" y="2362"/>
                  <a:pt x="21600" y="5276"/>
                </a:cubicBezTo>
                <a:lnTo>
                  <a:pt x="21600" y="16324"/>
                </a:lnTo>
                <a:cubicBezTo>
                  <a:pt x="21600" y="19238"/>
                  <a:pt x="20696" y="21600"/>
                  <a:pt x="19580" y="21600"/>
                </a:cubicBezTo>
                <a:lnTo>
                  <a:pt x="2020" y="21600"/>
                </a:lnTo>
                <a:cubicBezTo>
                  <a:pt x="904" y="21600"/>
                  <a:pt x="0" y="19238"/>
                  <a:pt x="0" y="16324"/>
                </a:cubicBez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800">
                <a:solidFill>
                  <a:srgbClr val="FFFFFF"/>
                </a:solidFill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映射中包含值的范围</a:t>
            </a:r>
          </a:p>
        </p:txBody>
      </p:sp>
      <p:pic>
        <p:nvPicPr>
          <p:cNvPr id="78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388" y="1966536"/>
            <a:ext cx="364615" cy="364712"/>
          </a:xfrm>
          <a:prstGeom prst="rect">
            <a:avLst/>
          </a:prstGeom>
          <a:ln w="12700">
            <a:miter lim="400000"/>
          </a:ln>
        </p:spPr>
      </p:pic>
      <p:sp>
        <p:nvSpPr>
          <p:cNvPr id="788" name="Rectangle"/>
          <p:cNvSpPr/>
          <p:nvPr/>
        </p:nvSpPr>
        <p:spPr>
          <a:xfrm>
            <a:off x="3742247" y="2280938"/>
            <a:ext cx="60517" cy="45387"/>
          </a:xfrm>
          <a:prstGeom prst="rect">
            <a:avLst/>
          </a:prstGeom>
          <a:solidFill>
            <a:srgbClr val="C0D9F0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C0D9F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89" name="Rectangle"/>
          <p:cNvSpPr/>
          <p:nvPr/>
        </p:nvSpPr>
        <p:spPr>
          <a:xfrm>
            <a:off x="3831708" y="2248050"/>
            <a:ext cx="60516" cy="78275"/>
          </a:xfrm>
          <a:prstGeom prst="rect">
            <a:avLst/>
          </a:prstGeom>
          <a:solidFill>
            <a:srgbClr val="9BC3E7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659FD5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90" name="Rectangle"/>
          <p:cNvSpPr/>
          <p:nvPr/>
        </p:nvSpPr>
        <p:spPr>
          <a:xfrm>
            <a:off x="3921169" y="2181599"/>
            <a:ext cx="60516" cy="144726"/>
          </a:xfrm>
          <a:prstGeom prst="rect">
            <a:avLst/>
          </a:prstGeom>
          <a:solidFill>
            <a:srgbClr val="659FD5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659FD5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91" name="Rectangle"/>
          <p:cNvSpPr/>
          <p:nvPr/>
        </p:nvSpPr>
        <p:spPr>
          <a:xfrm>
            <a:off x="4010629" y="2067719"/>
            <a:ext cx="60516" cy="258606"/>
          </a:xfrm>
          <a:prstGeom prst="rect">
            <a:avLst/>
          </a:prstGeom>
          <a:solidFill>
            <a:srgbClr val="5687B8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659FD5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92" name="GENERAL PURPOSE SCALES…"/>
          <p:cNvSpPr txBox="1"/>
          <p:nvPr/>
        </p:nvSpPr>
        <p:spPr>
          <a:xfrm>
            <a:off x="3724388" y="2934280"/>
            <a:ext cx="3125336" cy="2036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0"/>
              </a:spcBef>
            </a:pPr>
            <a:r>
              <a:rPr lang="zh-CN" altLang="en-US" dirty="0"/>
              <a:t>标尺的一般用法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sz="800" dirty="0"/>
              <a:t>使用大多数参数</a:t>
            </a:r>
            <a:endParaRPr sz="800" dirty="0"/>
          </a:p>
          <a:p>
            <a:pPr>
              <a:lnSpc>
                <a:spcPct val="12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800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scale_*_continuous()</a:t>
            </a:r>
            <a:r>
              <a:rPr sz="800" dirty="0"/>
              <a:t> -</a:t>
            </a:r>
            <a:r>
              <a:rPr lang="en-US" sz="800" dirty="0"/>
              <a:t> </a:t>
            </a:r>
            <a:r>
              <a:rPr lang="zh-CN" altLang="en-US" sz="800" dirty="0"/>
              <a:t>将数据的连续取值映射为图形属性的取值</a:t>
            </a:r>
            <a:endParaRPr sz="800" dirty="0"/>
          </a:p>
          <a:p>
            <a:pPr>
              <a:lnSpc>
                <a:spcPct val="12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800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scale_*_discrete()</a:t>
            </a:r>
            <a:r>
              <a:rPr sz="800" dirty="0"/>
              <a:t> -</a:t>
            </a:r>
            <a:r>
              <a:rPr lang="en-US" sz="800" dirty="0"/>
              <a:t> </a:t>
            </a:r>
            <a:r>
              <a:rPr lang="zh-CN" altLang="en-US" sz="800" dirty="0"/>
              <a:t>将数据的离散取值映射为图形属性的取值</a:t>
            </a:r>
            <a:endParaRPr lang="en-US" altLang="zh-CN" sz="800" dirty="0"/>
          </a:p>
          <a:p>
            <a:pPr>
              <a:lnSpc>
                <a:spcPct val="12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800" dirty="0">
                <a:solidFill>
                  <a:srgbClr val="000000"/>
                </a:solidFill>
                <a:latin typeface="Source Sans Pro Bold"/>
                <a:ea typeface="Source Sans Pro Bold"/>
              </a:rPr>
              <a:t>scale_*_binned()</a:t>
            </a:r>
            <a:r>
              <a:rPr sz="800" dirty="0">
                <a:solidFill>
                  <a:srgbClr val="000000"/>
                </a:solidFill>
                <a:latin typeface="Source Sans Pro Bold"/>
                <a:ea typeface="Source Sans Pro Bold"/>
                <a:sym typeface="Source Sans Pro Regular"/>
              </a:rPr>
              <a:t> </a:t>
            </a:r>
            <a:r>
              <a:rPr sz="800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-</a:t>
            </a:r>
            <a:r>
              <a:rPr lang="en-US" sz="800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r>
              <a:rPr lang="zh-CN" altLang="en-US" sz="800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将数据的连续取值映射为离散的统计堆</a:t>
            </a:r>
            <a:endParaRPr sz="800"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800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scale_*_identity()</a:t>
            </a:r>
            <a:r>
              <a:rPr sz="800" dirty="0"/>
              <a:t> -</a:t>
            </a:r>
            <a:r>
              <a:rPr lang="en-US" sz="800" dirty="0"/>
              <a:t> </a:t>
            </a:r>
            <a:r>
              <a:rPr lang="zh-CN" altLang="en-US" sz="800" dirty="0"/>
              <a:t>使用数据的值作为图形属性的取值</a:t>
            </a:r>
            <a:endParaRPr lang="en-US" altLang="zh-CN" sz="800" dirty="0"/>
          </a:p>
          <a:p>
            <a:pPr>
              <a:lnSpc>
                <a:spcPct val="12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en-US" sz="800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s</a:t>
            </a:r>
            <a:r>
              <a:rPr sz="800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cale_*_manual(</a:t>
            </a:r>
            <a:r>
              <a:rPr sz="800" dirty="0"/>
              <a:t>values = c()</a:t>
            </a:r>
            <a:r>
              <a:rPr sz="800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rPr sz="800" dirty="0"/>
              <a:t> - </a:t>
            </a:r>
            <a:r>
              <a:rPr lang="zh-CN" altLang="en-US" sz="800" dirty="0"/>
              <a:t>将数据的离散取值作为手工指定的图形属性的取值</a:t>
            </a:r>
            <a:endParaRPr sz="800" dirty="0"/>
          </a:p>
          <a:p>
            <a:pPr>
              <a:lnSpc>
                <a:spcPct val="12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800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scale_*_date(</a:t>
            </a:r>
            <a:r>
              <a:rPr sz="800" dirty="0" err="1"/>
              <a:t>date_labels</a:t>
            </a:r>
            <a:r>
              <a:rPr sz="800" dirty="0"/>
              <a:t> = "%m/%d"), </a:t>
            </a:r>
            <a:br>
              <a:rPr sz="800" dirty="0"/>
            </a:br>
            <a:r>
              <a:rPr sz="800" dirty="0" err="1"/>
              <a:t>date_breaks</a:t>
            </a:r>
            <a:r>
              <a:rPr sz="800" dirty="0"/>
              <a:t> = "2 weeks"</a:t>
            </a:r>
            <a:r>
              <a:rPr sz="800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rPr sz="800" dirty="0"/>
              <a:t> -</a:t>
            </a:r>
            <a:r>
              <a:rPr lang="en-US" sz="800" dirty="0"/>
              <a:t> </a:t>
            </a:r>
            <a:r>
              <a:rPr lang="zh-CN" altLang="en-US" sz="800" dirty="0"/>
              <a:t>将数据值视为日期</a:t>
            </a:r>
            <a:endParaRPr sz="800" dirty="0"/>
          </a:p>
          <a:p>
            <a:pPr>
              <a:lnSpc>
                <a:spcPct val="12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800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scale_*_datetime()</a:t>
            </a:r>
            <a:r>
              <a:rPr sz="800" dirty="0"/>
              <a:t> -  </a:t>
            </a:r>
            <a:r>
              <a:rPr lang="zh-CN" altLang="en-US" sz="800" dirty="0"/>
              <a:t>将数据</a:t>
            </a:r>
            <a:r>
              <a:rPr lang="en-US" altLang="zh-CN" sz="800" dirty="0"/>
              <a:t>x</a:t>
            </a:r>
            <a:r>
              <a:rPr lang="zh-CN" altLang="en-US" sz="800" dirty="0"/>
              <a:t>视为时间</a:t>
            </a:r>
            <a:br>
              <a:rPr sz="800" dirty="0"/>
            </a:br>
            <a:r>
              <a:rPr lang="zh-CN" altLang="en-US" sz="800" dirty="0"/>
              <a:t>参数和</a:t>
            </a:r>
            <a:r>
              <a:rPr lang="en-US" sz="800" dirty="0" err="1"/>
              <a:t>scale_x_date</a:t>
            </a:r>
            <a:r>
              <a:rPr lang="en-US" sz="800" dirty="0"/>
              <a:t>()</a:t>
            </a:r>
            <a:r>
              <a:rPr lang="zh-CN" altLang="en-US" sz="800" dirty="0"/>
              <a:t>一样。有关标签格式请参阅</a:t>
            </a:r>
            <a:r>
              <a:rPr lang="en-US" altLang="zh-CN" sz="800" dirty="0"/>
              <a:t>?</a:t>
            </a:r>
            <a:r>
              <a:rPr lang="en-US" sz="800" dirty="0" err="1"/>
              <a:t>striptime</a:t>
            </a:r>
            <a:r>
              <a:rPr lang="zh-CN" altLang="en-US" sz="800" dirty="0"/>
              <a:t>。</a:t>
            </a:r>
            <a:endParaRPr lang="en-US" sz="800" dirty="0"/>
          </a:p>
        </p:txBody>
      </p:sp>
      <p:sp>
        <p:nvSpPr>
          <p:cNvPr id="793" name="X &amp; Y LOCATION SCALES…"/>
          <p:cNvSpPr txBox="1"/>
          <p:nvPr/>
        </p:nvSpPr>
        <p:spPr>
          <a:xfrm>
            <a:off x="3724039" y="4863443"/>
            <a:ext cx="3054155" cy="968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调整</a:t>
            </a:r>
            <a:r>
              <a:rPr lang="en-US" altLang="zh-CN" dirty="0"/>
              <a:t>X</a:t>
            </a:r>
            <a:r>
              <a:rPr lang="zh-CN" altLang="en-US" dirty="0"/>
              <a:t>和</a:t>
            </a:r>
            <a:r>
              <a:rPr lang="en-US" altLang="zh-CN" dirty="0"/>
              <a:t>Y</a:t>
            </a:r>
            <a:r>
              <a:rPr lang="zh-CN" altLang="en-US" dirty="0"/>
              <a:t>的比例</a:t>
            </a:r>
            <a:endParaRPr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sz="800" dirty="0"/>
              <a:t>调整</a:t>
            </a:r>
            <a:r>
              <a:rPr lang="en-US" altLang="zh-CN" sz="800" dirty="0"/>
              <a:t>x</a:t>
            </a:r>
            <a:r>
              <a:rPr lang="zh-CN" altLang="en-US" sz="800" dirty="0"/>
              <a:t>和</a:t>
            </a:r>
            <a:r>
              <a:rPr lang="en-US" altLang="zh-CN" sz="800" dirty="0"/>
              <a:t>y</a:t>
            </a:r>
            <a:r>
              <a:rPr lang="zh-CN" altLang="en-US" sz="800" dirty="0"/>
              <a:t>的标尺</a:t>
            </a:r>
            <a:r>
              <a:rPr lang="en-US" altLang="zh-CN" sz="800" dirty="0"/>
              <a:t>(</a:t>
            </a:r>
            <a:r>
              <a:rPr lang="zh-CN" altLang="en-US" sz="800" dirty="0"/>
              <a:t>使用</a:t>
            </a:r>
            <a:r>
              <a:rPr lang="en-US" altLang="zh-CN" sz="800" dirty="0"/>
              <a:t>x</a:t>
            </a:r>
            <a:r>
              <a:rPr lang="zh-CN" altLang="en-US" sz="800" dirty="0"/>
              <a:t>为例</a:t>
            </a:r>
            <a:r>
              <a:rPr lang="en-US" altLang="zh-CN" sz="800" dirty="0"/>
              <a:t>)</a:t>
            </a:r>
            <a:endParaRPr sz="800" dirty="0"/>
          </a:p>
          <a:p>
            <a:pPr>
              <a:lnSpc>
                <a:spcPct val="12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800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scale_x_log10()</a:t>
            </a:r>
            <a:r>
              <a:rPr sz="800" dirty="0"/>
              <a:t> - </a:t>
            </a:r>
            <a:r>
              <a:rPr lang="zh-CN" altLang="en-US" sz="800" dirty="0"/>
              <a:t>以</a:t>
            </a:r>
            <a:r>
              <a:rPr lang="en-US" sz="800" dirty="0"/>
              <a:t>log10</a:t>
            </a:r>
            <a:r>
              <a:rPr lang="zh-CN" altLang="en-US" sz="800" dirty="0"/>
              <a:t>比例绘制</a:t>
            </a:r>
            <a:r>
              <a:rPr lang="en-US" sz="800" dirty="0"/>
              <a:t>x</a:t>
            </a:r>
            <a:endParaRPr sz="800" dirty="0"/>
          </a:p>
          <a:p>
            <a:pPr>
              <a:lnSpc>
                <a:spcPct val="12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800"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scale_x_reverse</a:t>
            </a:r>
            <a:r>
              <a:rPr sz="800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</a:t>
            </a:r>
            <a:r>
              <a:rPr sz="800" dirty="0"/>
              <a:t> -</a:t>
            </a:r>
            <a:r>
              <a:rPr lang="en-US" sz="800" dirty="0"/>
              <a:t> </a:t>
            </a:r>
            <a:r>
              <a:rPr lang="zh-CN" altLang="en-US" sz="800" dirty="0"/>
              <a:t>反转</a:t>
            </a:r>
            <a:r>
              <a:rPr lang="en-US" sz="800" dirty="0"/>
              <a:t>x</a:t>
            </a:r>
            <a:r>
              <a:rPr lang="zh-CN" altLang="en-US" sz="800" dirty="0"/>
              <a:t>轴方向</a:t>
            </a:r>
            <a:endParaRPr sz="800" dirty="0"/>
          </a:p>
          <a:p>
            <a:pPr>
              <a:lnSpc>
                <a:spcPct val="12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800"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scale_x_sqrt</a:t>
            </a:r>
            <a:r>
              <a:rPr sz="800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</a:t>
            </a:r>
            <a:r>
              <a:rPr sz="800" dirty="0"/>
              <a:t> -</a:t>
            </a:r>
            <a:r>
              <a:rPr lang="en-US" sz="800" dirty="0"/>
              <a:t> </a:t>
            </a:r>
            <a:r>
              <a:rPr lang="zh-CN" altLang="en-US" sz="800" dirty="0"/>
              <a:t>以平方根绘制</a:t>
            </a:r>
            <a:r>
              <a:rPr lang="en-US" altLang="zh-CN" sz="800" dirty="0"/>
              <a:t>x</a:t>
            </a:r>
            <a:endParaRPr sz="800" dirty="0"/>
          </a:p>
        </p:txBody>
      </p:sp>
      <p:sp>
        <p:nvSpPr>
          <p:cNvPr id="794" name="COLOR AND FILL SCALES (DISCRETE)…"/>
          <p:cNvSpPr txBox="1"/>
          <p:nvPr/>
        </p:nvSpPr>
        <p:spPr>
          <a:xfrm>
            <a:off x="3724039" y="5804532"/>
            <a:ext cx="3054155" cy="114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颜色和填充比例（离散）</a:t>
            </a:r>
          </a:p>
          <a:p>
            <a:pPr marL="468000" lvl="2" indent="0">
              <a:lnSpc>
                <a:spcPct val="12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n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scale_fill_brewer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palette = "Blues"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rPr dirty="0"/>
              <a:t> </a:t>
            </a:r>
            <a:endParaRPr lang="en-US" dirty="0"/>
          </a:p>
          <a:p>
            <a:pPr marL="468000" lvl="2" indent="0">
              <a:lnSpc>
                <a:spcPct val="12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选择调色板</a:t>
            </a:r>
            <a:r>
              <a:rPr lang="en-US" dirty="0"/>
              <a:t>: </a:t>
            </a:r>
            <a:r>
              <a:rPr lang="en-US" dirty="0" err="1"/>
              <a:t>RColorBrewer</a:t>
            </a:r>
            <a:r>
              <a:rPr lang="en-US" dirty="0"/>
              <a:t>::</a:t>
            </a:r>
            <a:r>
              <a:rPr lang="en-US" dirty="0" err="1"/>
              <a:t>display.brewer.all</a:t>
            </a:r>
            <a:r>
              <a:rPr lang="en-US" dirty="0"/>
              <a:t>()</a:t>
            </a:r>
          </a:p>
          <a:p>
            <a:pPr marL="468000" lvl="2" indent="0">
              <a:lnSpc>
                <a:spcPct val="12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n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scale_fill_grey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start = 0.2, end = 0.8, </a:t>
            </a:r>
            <a:r>
              <a:rPr dirty="0" err="1"/>
              <a:t>na.value</a:t>
            </a:r>
            <a:r>
              <a:rPr dirty="0"/>
              <a:t> = "red"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rPr dirty="0"/>
              <a:t> </a:t>
            </a:r>
          </a:p>
        </p:txBody>
      </p:sp>
      <p:grpSp>
        <p:nvGrpSpPr>
          <p:cNvPr id="800" name="Group"/>
          <p:cNvGrpSpPr/>
          <p:nvPr/>
        </p:nvGrpSpPr>
        <p:grpSpPr>
          <a:xfrm>
            <a:off x="3724388" y="6068882"/>
            <a:ext cx="364615" cy="364712"/>
            <a:chOff x="0" y="0"/>
            <a:chExt cx="364614" cy="364710"/>
          </a:xfrm>
        </p:grpSpPr>
        <p:pic>
          <p:nvPicPr>
            <p:cNvPr id="795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4615" cy="36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6" name="Rectangle"/>
            <p:cNvSpPr/>
            <p:nvPr/>
          </p:nvSpPr>
          <p:spPr>
            <a:xfrm>
              <a:off x="17859" y="314401"/>
              <a:ext cx="60516" cy="45388"/>
            </a:xfrm>
            <a:prstGeom prst="rect">
              <a:avLst/>
            </a:prstGeom>
            <a:solidFill>
              <a:srgbClr val="C0D9F0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C0D9F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797" name="Rectangle"/>
            <p:cNvSpPr/>
            <p:nvPr/>
          </p:nvSpPr>
          <p:spPr>
            <a:xfrm>
              <a:off x="107320" y="281514"/>
              <a:ext cx="60516" cy="78274"/>
            </a:xfrm>
            <a:prstGeom prst="rect">
              <a:avLst/>
            </a:prstGeom>
            <a:solidFill>
              <a:srgbClr val="9BC3E7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659FD5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798" name="Rectangle"/>
            <p:cNvSpPr/>
            <p:nvPr/>
          </p:nvSpPr>
          <p:spPr>
            <a:xfrm>
              <a:off x="196780" y="215063"/>
              <a:ext cx="60516" cy="144726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659FD5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799" name="Rectangle"/>
            <p:cNvSpPr/>
            <p:nvPr/>
          </p:nvSpPr>
          <p:spPr>
            <a:xfrm>
              <a:off x="286241" y="101183"/>
              <a:ext cx="60516" cy="258606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659FD5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grpSp>
        <p:nvGrpSpPr>
          <p:cNvPr id="806" name="Group"/>
          <p:cNvGrpSpPr/>
          <p:nvPr/>
        </p:nvGrpSpPr>
        <p:grpSpPr>
          <a:xfrm>
            <a:off x="3724388" y="6452672"/>
            <a:ext cx="364615" cy="364712"/>
            <a:chOff x="0" y="0"/>
            <a:chExt cx="364614" cy="364710"/>
          </a:xfrm>
        </p:grpSpPr>
        <p:pic>
          <p:nvPicPr>
            <p:cNvPr id="801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4615" cy="36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02" name="Rectangle"/>
            <p:cNvSpPr/>
            <p:nvPr/>
          </p:nvSpPr>
          <p:spPr>
            <a:xfrm>
              <a:off x="17859" y="314401"/>
              <a:ext cx="60516" cy="45387"/>
            </a:xfrm>
            <a:prstGeom prst="rect">
              <a:avLst/>
            </a:prstGeom>
            <a:solidFill>
              <a:srgbClr val="BBBDBD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C0D9F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803" name="Rectangle"/>
            <p:cNvSpPr/>
            <p:nvPr/>
          </p:nvSpPr>
          <p:spPr>
            <a:xfrm>
              <a:off x="107320" y="281514"/>
              <a:ext cx="60516" cy="78274"/>
            </a:xfrm>
            <a:prstGeom prst="rect">
              <a:avLst/>
            </a:prstGeom>
            <a:solidFill>
              <a:srgbClr val="979999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659FD5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804" name="Rectangle"/>
            <p:cNvSpPr/>
            <p:nvPr/>
          </p:nvSpPr>
          <p:spPr>
            <a:xfrm>
              <a:off x="196780" y="215063"/>
              <a:ext cx="60516" cy="144726"/>
            </a:xfrm>
            <a:prstGeom prst="rect">
              <a:avLst/>
            </a:prstGeom>
            <a:solidFill>
              <a:srgbClr val="818282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659FD5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805" name="Rectangle"/>
            <p:cNvSpPr/>
            <p:nvPr/>
          </p:nvSpPr>
          <p:spPr>
            <a:xfrm>
              <a:off x="286241" y="101183"/>
              <a:ext cx="60516" cy="258606"/>
            </a:xfrm>
            <a:prstGeom prst="rect">
              <a:avLst/>
            </a:prstGeom>
            <a:solidFill>
              <a:srgbClr val="4C4C4C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659FD5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sp>
        <p:nvSpPr>
          <p:cNvPr id="807" name="COLOR AND FILL SCALES (CONTINUOUS)…"/>
          <p:cNvSpPr txBox="1"/>
          <p:nvPr/>
        </p:nvSpPr>
        <p:spPr>
          <a:xfrm>
            <a:off x="3724039" y="6996681"/>
            <a:ext cx="3174773" cy="2114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CN" altLang="en-US" dirty="0"/>
              <a:t>颜色和填充比例（连续）</a:t>
            </a:r>
          </a:p>
          <a:p>
            <a:pPr marL="468000" lvl="2" indent="0">
              <a:lnSpc>
                <a:spcPct val="95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o </a:t>
            </a:r>
            <a:r>
              <a:rPr sz="900" dirty="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 dirty="0"/>
              <a:t> c + </a:t>
            </a:r>
            <a:r>
              <a:rPr dirty="0" err="1"/>
              <a:t>geom_dotplot</a:t>
            </a:r>
            <a:r>
              <a:rPr dirty="0"/>
              <a:t>(</a:t>
            </a:r>
            <a:r>
              <a:rPr dirty="0" err="1"/>
              <a:t>aes</a:t>
            </a:r>
            <a:r>
              <a:rPr dirty="0"/>
              <a:t>(fill = ..x..))</a:t>
            </a:r>
          </a:p>
          <a:p>
            <a:pPr marL="468000" lvl="2" indent="0">
              <a:lnSpc>
                <a:spcPct val="95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o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scale_fill_distiller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palette = “Blues”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endParaRPr lang="en-US" dirty="0"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marL="468000" lvl="2" indent="0">
              <a:lnSpc>
                <a:spcPct val="95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 dirty="0"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marL="468000" lvl="2" indent="0">
              <a:lnSpc>
                <a:spcPct val="95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o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scale_fill_gradient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low="red", high=“yellow"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 marL="468000" lvl="2" indent="0">
              <a:lnSpc>
                <a:spcPct val="95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 lang="en-US" dirty="0"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marL="468000" lvl="2" indent="0">
              <a:lnSpc>
                <a:spcPct val="95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o + scale_fill_gradient2(</a:t>
            </a:r>
            <a:r>
              <a:rPr dirty="0"/>
              <a:t>low = "red", high = “blue”,</a:t>
            </a:r>
            <a:r>
              <a:rPr lang="en-US" dirty="0"/>
              <a:t> </a:t>
            </a:r>
            <a:r>
              <a:rPr dirty="0"/>
              <a:t>mid = "white", midpoint = 25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rPr dirty="0"/>
              <a:t> </a:t>
            </a:r>
          </a:p>
          <a:p>
            <a:pPr marL="468000" lvl="2" indent="0">
              <a:lnSpc>
                <a:spcPct val="95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 lang="en-US" dirty="0"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marL="468000" lvl="2" indent="0">
              <a:lnSpc>
                <a:spcPct val="95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o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scale_fill_gradientn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colors = </a:t>
            </a:r>
            <a:r>
              <a:rPr dirty="0" err="1"/>
              <a:t>topo.colors</a:t>
            </a:r>
            <a:r>
              <a:rPr dirty="0"/>
              <a:t>(6)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 lang="zh-CN" altLang="en-US" dirty="0"/>
              <a:t>也见</a:t>
            </a:r>
            <a:r>
              <a:rPr dirty="0"/>
              <a:t>: rainbow(), </a:t>
            </a:r>
            <a:r>
              <a:rPr dirty="0" err="1"/>
              <a:t>heat.colors</a:t>
            </a:r>
            <a:r>
              <a:rPr dirty="0"/>
              <a:t>(), </a:t>
            </a:r>
            <a:r>
              <a:rPr dirty="0" err="1"/>
              <a:t>terrain.colors</a:t>
            </a:r>
            <a:r>
              <a:rPr dirty="0"/>
              <a:t>(), </a:t>
            </a:r>
            <a:r>
              <a:rPr dirty="0" err="1"/>
              <a:t>cm.colors</a:t>
            </a:r>
            <a:r>
              <a:rPr dirty="0"/>
              <a:t>(), </a:t>
            </a:r>
            <a:r>
              <a:rPr dirty="0" err="1"/>
              <a:t>RColorBrewer</a:t>
            </a:r>
            <a:r>
              <a:rPr dirty="0"/>
              <a:t>::</a:t>
            </a:r>
            <a:r>
              <a:rPr dirty="0" err="1"/>
              <a:t>brewer.pal</a:t>
            </a:r>
            <a:r>
              <a:rPr dirty="0"/>
              <a:t>()</a:t>
            </a:r>
          </a:p>
        </p:txBody>
      </p:sp>
      <p:grpSp>
        <p:nvGrpSpPr>
          <p:cNvPr id="810" name="Group"/>
          <p:cNvGrpSpPr/>
          <p:nvPr/>
        </p:nvGrpSpPr>
        <p:grpSpPr>
          <a:xfrm>
            <a:off x="3724388" y="7233332"/>
            <a:ext cx="364615" cy="364712"/>
            <a:chOff x="0" y="0"/>
            <a:chExt cx="364614" cy="364710"/>
          </a:xfrm>
        </p:grpSpPr>
        <p:pic>
          <p:nvPicPr>
            <p:cNvPr id="808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4615" cy="36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9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99" y="58498"/>
              <a:ext cx="341545" cy="306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13" name="Group"/>
          <p:cNvGrpSpPr/>
          <p:nvPr/>
        </p:nvGrpSpPr>
        <p:grpSpPr>
          <a:xfrm>
            <a:off x="3724388" y="7619932"/>
            <a:ext cx="364615" cy="364712"/>
            <a:chOff x="0" y="0"/>
            <a:chExt cx="364614" cy="364710"/>
          </a:xfrm>
        </p:grpSpPr>
        <p:pic>
          <p:nvPicPr>
            <p:cNvPr id="811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4615" cy="36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2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99" y="58498"/>
              <a:ext cx="341545" cy="306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16" name="Group"/>
          <p:cNvGrpSpPr/>
          <p:nvPr/>
        </p:nvGrpSpPr>
        <p:grpSpPr>
          <a:xfrm>
            <a:off x="3724388" y="8006532"/>
            <a:ext cx="364615" cy="364712"/>
            <a:chOff x="0" y="0"/>
            <a:chExt cx="364614" cy="364710"/>
          </a:xfrm>
        </p:grpSpPr>
        <p:pic>
          <p:nvPicPr>
            <p:cNvPr id="814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4615" cy="36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5" name="Image" descr="Imag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99" y="58497"/>
              <a:ext cx="341545" cy="306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19" name="Group"/>
          <p:cNvGrpSpPr/>
          <p:nvPr/>
        </p:nvGrpSpPr>
        <p:grpSpPr>
          <a:xfrm>
            <a:off x="3724388" y="8393132"/>
            <a:ext cx="364615" cy="364712"/>
            <a:chOff x="0" y="0"/>
            <a:chExt cx="364614" cy="364710"/>
          </a:xfrm>
        </p:grpSpPr>
        <p:pic>
          <p:nvPicPr>
            <p:cNvPr id="817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4615" cy="36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8" name="Image" descr="Im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699" y="58498"/>
              <a:ext cx="341545" cy="306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20" name="SHAPE AND SIZE SCALES p &lt;- e + geom_point(aes(shape = fl, size = cyl))…"/>
          <p:cNvSpPr txBox="1"/>
          <p:nvPr/>
        </p:nvSpPr>
        <p:spPr>
          <a:xfrm>
            <a:off x="3724039" y="8899627"/>
            <a:ext cx="3054155" cy="1243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zh-CN" altLang="en-US" dirty="0"/>
              <a:t>形状和尺寸比例</a:t>
            </a:r>
            <a:br>
              <a:rPr lang="en-US" dirty="0"/>
            </a:br>
            <a:r>
              <a:rPr lang="en-US" sz="1000" dirty="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p </a:t>
            </a:r>
            <a:r>
              <a:rPr lang="en-US" sz="900" b="1" dirty="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 lang="en-US" sz="1000" dirty="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e + </a:t>
            </a:r>
            <a:r>
              <a:rPr lang="en-US" sz="1000" dirty="0" err="1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geom_point</a:t>
            </a:r>
            <a:r>
              <a:rPr lang="en-US" sz="1000" dirty="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(</a:t>
            </a:r>
            <a:r>
              <a:rPr lang="en-US" sz="1000" dirty="0" err="1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aes</a:t>
            </a:r>
            <a:r>
              <a:rPr lang="en-US" sz="1000" dirty="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(shape = </a:t>
            </a:r>
            <a:r>
              <a:rPr lang="en-US" sz="1000" dirty="0" err="1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fl</a:t>
            </a:r>
            <a:r>
              <a:rPr lang="en-US" sz="1000" dirty="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, size = </a:t>
            </a:r>
            <a:r>
              <a:rPr lang="en-US" sz="1000" dirty="0" err="1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cyl</a:t>
            </a:r>
            <a:r>
              <a:rPr lang="en-US" sz="1000" dirty="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))</a:t>
            </a:r>
            <a:endParaRPr lang="en-US" sz="1000" dirty="0">
              <a:solidFill>
                <a:srgbClr val="000000"/>
              </a:solidFill>
            </a:endParaRPr>
          </a:p>
          <a:p>
            <a:pPr marL="468000" lvl="2" indent="0"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</a:defRPr>
            </a:pPr>
            <a:r>
              <a:rPr dirty="0"/>
              <a:t>p + </a:t>
            </a:r>
            <a:r>
              <a:rPr dirty="0" err="1"/>
              <a:t>scale_shape</a:t>
            </a:r>
            <a:r>
              <a:rPr dirty="0"/>
              <a:t>() + </a:t>
            </a:r>
            <a:r>
              <a:rPr dirty="0" err="1"/>
              <a:t>scale_size</a:t>
            </a:r>
            <a:r>
              <a:rPr dirty="0"/>
              <a:t>()</a:t>
            </a:r>
          </a:p>
          <a:p>
            <a:pPr marL="468000" lvl="2" indent="0"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p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scale_shape_manual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values = c(3:7)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endParaRPr lang="en-US" dirty="0"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marL="468000" lvl="2" indent="0"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 dirty="0"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marL="468000" lvl="2" indent="0"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 dirty="0"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marL="468000" lvl="2" indent="0"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 dirty="0"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marL="468000" lvl="2" indent="0"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p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scale_radius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range = c(1,6)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 marL="468000" lvl="2" indent="0"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p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scale_size_area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 err="1"/>
              <a:t>max_size</a:t>
            </a:r>
            <a:r>
              <a:rPr dirty="0"/>
              <a:t> = 6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</p:txBody>
      </p:sp>
      <p:pic>
        <p:nvPicPr>
          <p:cNvPr id="821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4213" y="9567371"/>
            <a:ext cx="2596973" cy="207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8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388" y="9783156"/>
            <a:ext cx="364615" cy="3647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25" name="Group"/>
          <p:cNvGrpSpPr/>
          <p:nvPr/>
        </p:nvGrpSpPr>
        <p:grpSpPr>
          <a:xfrm>
            <a:off x="3724388" y="9329077"/>
            <a:ext cx="364615" cy="364711"/>
            <a:chOff x="0" y="0"/>
            <a:chExt cx="364614" cy="364710"/>
          </a:xfrm>
        </p:grpSpPr>
        <p:pic>
          <p:nvPicPr>
            <p:cNvPr id="823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4615" cy="36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4" name="Image" descr="Imag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351" y="73665"/>
              <a:ext cx="321208" cy="271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26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4626" y="9874125"/>
            <a:ext cx="265482" cy="245772"/>
          </a:xfrm>
          <a:prstGeom prst="rect">
            <a:avLst/>
          </a:prstGeom>
          <a:ln w="12700">
            <a:miter lim="400000"/>
          </a:ln>
        </p:spPr>
      </p:pic>
      <p:sp>
        <p:nvSpPr>
          <p:cNvPr id="827" name="r &lt;- d + geom_bar()…"/>
          <p:cNvSpPr txBox="1"/>
          <p:nvPr/>
        </p:nvSpPr>
        <p:spPr>
          <a:xfrm>
            <a:off x="7184224" y="1178842"/>
            <a:ext cx="3054154" cy="3470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468000"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r </a:t>
            </a:r>
            <a:r>
              <a:rPr sz="900" dirty="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 dirty="0"/>
              <a:t> d + </a:t>
            </a:r>
            <a:r>
              <a:rPr dirty="0" err="1"/>
              <a:t>geom_bar</a:t>
            </a:r>
            <a:r>
              <a:rPr dirty="0"/>
              <a:t>()</a:t>
            </a:r>
            <a:endParaRPr lang="pt-BR" dirty="0"/>
          </a:p>
          <a:p>
            <a:pPr marL="468000" lvl="2" indent="0">
              <a:spcBef>
                <a:spcPts val="800"/>
              </a:spcBef>
              <a:defRPr sz="1000">
                <a:solidFill>
                  <a:srgbClr val="000000"/>
                </a:solidFill>
              </a:defRPr>
            </a:pPr>
            <a:r>
              <a:rPr lang="pt-BR" dirty="0"/>
              <a:t>r + coord_cartesian(</a:t>
            </a:r>
            <a:r>
              <a:rPr lang="pt-BR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xlim = c(0, 5)</a:t>
            </a:r>
            <a:r>
              <a:rPr lang="pt-BR" dirty="0"/>
              <a:t>)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r>
              <a:rPr lang="en-US" altLang="zh-CN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-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xlim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,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ylim</a:t>
            </a:r>
            <a:b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默认笛卡尔坐标系</a:t>
            </a:r>
            <a:endParaRPr lang="en-US"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 marL="468000" lvl="2" indent="0">
              <a:lnSpc>
                <a:spcPct val="80000"/>
              </a:lnSpc>
              <a:spcBef>
                <a:spcPts val="8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r + </a:t>
            </a:r>
            <a:r>
              <a:rPr lang="en-US"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coord_fixed</a:t>
            </a:r>
            <a:r>
              <a:rPr 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lang="en-US" dirty="0"/>
              <a:t>ratio = 1/2</a:t>
            </a:r>
            <a:r>
              <a:rPr 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br>
              <a:rPr 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 lang="en-US" dirty="0"/>
              <a:t>ratio, </a:t>
            </a:r>
            <a:r>
              <a:rPr lang="en-US" dirty="0" err="1"/>
              <a:t>xlim</a:t>
            </a:r>
            <a:r>
              <a:rPr lang="en-US" dirty="0"/>
              <a:t>, </a:t>
            </a:r>
            <a:r>
              <a:rPr lang="en-US" dirty="0" err="1"/>
              <a:t>ylim</a:t>
            </a:r>
            <a:r>
              <a:rPr lang="en-US" dirty="0"/>
              <a:t> - </a:t>
            </a:r>
            <a:r>
              <a:rPr lang="en-US" altLang="zh-CN" dirty="0"/>
              <a:t>x</a:t>
            </a:r>
            <a:r>
              <a:rPr lang="zh-CN" altLang="en-US" dirty="0"/>
              <a:t>和</a:t>
            </a:r>
            <a:r>
              <a:rPr lang="en-US" altLang="zh-CN" dirty="0"/>
              <a:t>y</a:t>
            </a:r>
            <a:r>
              <a:rPr lang="zh-CN" altLang="en-US" dirty="0"/>
              <a:t>单位之间固定长宽比的笛卡尔坐标</a:t>
            </a:r>
          </a:p>
          <a:p>
            <a:pPr marL="468000" lvl="2" indent="0">
              <a:spcBef>
                <a:spcPts val="8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ggplot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mpg, </a:t>
            </a:r>
            <a:r>
              <a:rPr dirty="0" err="1"/>
              <a:t>aes</a:t>
            </a:r>
            <a:r>
              <a:rPr dirty="0"/>
              <a:t>(y = </a:t>
            </a:r>
            <a:r>
              <a:rPr dirty="0" err="1"/>
              <a:t>fl</a:t>
            </a:r>
            <a:r>
              <a:rPr dirty="0"/>
              <a:t>)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geom_bar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</a:t>
            </a:r>
            <a:br>
              <a:rPr dirty="0"/>
            </a:br>
            <a:r>
              <a:rPr lang="zh-CN" altLang="en-US" dirty="0"/>
              <a:t>通过切换</a:t>
            </a:r>
            <a:r>
              <a:rPr lang="en-US" altLang="zh-CN" dirty="0"/>
              <a:t>x</a:t>
            </a:r>
            <a:r>
              <a:rPr lang="zh-CN" altLang="en-US" dirty="0"/>
              <a:t>和</a:t>
            </a:r>
            <a:r>
              <a:rPr lang="en-US" altLang="zh-CN" dirty="0"/>
              <a:t>y</a:t>
            </a:r>
            <a:r>
              <a:rPr lang="zh-CN" altLang="en-US" dirty="0"/>
              <a:t>参数映射翻转笛卡尔坐标</a:t>
            </a:r>
            <a:endParaRPr dirty="0"/>
          </a:p>
          <a:p>
            <a:pPr marL="468000" lvl="2" indent="0">
              <a:spcBef>
                <a:spcPts val="8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r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coord_polar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theta = "x", direction=1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b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 dirty="0"/>
              <a:t>theta, start, direction </a:t>
            </a:r>
            <a:r>
              <a:rPr lang="en-US" altLang="zh-CN" dirty="0"/>
              <a:t>–</a:t>
            </a:r>
            <a:r>
              <a:rPr dirty="0"/>
              <a:t> </a:t>
            </a:r>
            <a:r>
              <a:rPr lang="zh-CN" altLang="en-US" dirty="0"/>
              <a:t>极坐标</a:t>
            </a:r>
            <a:endParaRPr dirty="0"/>
          </a:p>
          <a:p>
            <a:pPr marL="468000" lvl="2" indent="0">
              <a:spcBef>
                <a:spcPts val="8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r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coord_trans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y = “sqrt"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r>
              <a:rPr dirty="0"/>
              <a:t>-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dirty="0"/>
              <a:t>x, y, </a:t>
            </a:r>
            <a:r>
              <a:rPr dirty="0" err="1"/>
              <a:t>xlim</a:t>
            </a:r>
            <a:r>
              <a:rPr dirty="0"/>
              <a:t>, </a:t>
            </a:r>
            <a:r>
              <a:rPr dirty="0" err="1"/>
              <a:t>ylim</a:t>
            </a:r>
            <a:br>
              <a:rPr dirty="0"/>
            </a:br>
            <a:r>
              <a:rPr lang="zh-CN" altLang="en-US" dirty="0"/>
              <a:t>转换后的笛卡尔坐标。将</a:t>
            </a:r>
            <a:r>
              <a:rPr lang="en-US" altLang="zh-CN" dirty="0" err="1"/>
              <a:t>xtrans</a:t>
            </a:r>
            <a:r>
              <a:rPr lang="zh-CN" altLang="en-US" dirty="0"/>
              <a:t>和</a:t>
            </a:r>
            <a:r>
              <a:rPr lang="en-US" altLang="zh-CN" dirty="0" err="1"/>
              <a:t>ytrans</a:t>
            </a:r>
            <a:r>
              <a:rPr lang="zh-CN" altLang="en-US" dirty="0"/>
              <a:t>设置为窗口函数的名称。</a:t>
            </a:r>
            <a:endParaRPr dirty="0"/>
          </a:p>
          <a:p>
            <a:pPr marL="468000" lvl="2" indent="0">
              <a:lnSpc>
                <a:spcPct val="80000"/>
              </a:lnSpc>
              <a:spcBef>
                <a:spcPts val="100"/>
              </a:spcBef>
              <a:defRPr sz="1000">
                <a:solidFill>
                  <a:srgbClr val="000000"/>
                </a:solidFill>
              </a:defRPr>
            </a:pPr>
            <a:r>
              <a:rPr dirty="0"/>
              <a:t>π + </a:t>
            </a:r>
            <a:r>
              <a:rPr dirty="0" err="1"/>
              <a:t>coord_quickmap</a:t>
            </a:r>
            <a:r>
              <a:rPr dirty="0"/>
              <a:t>()</a:t>
            </a:r>
            <a:br>
              <a:rPr dirty="0"/>
            </a:br>
            <a:r>
              <a:rPr dirty="0"/>
              <a:t>π + </a:t>
            </a:r>
            <a:r>
              <a:rPr dirty="0" err="1"/>
              <a:t>coord_map</a:t>
            </a:r>
            <a:r>
              <a:rPr dirty="0"/>
              <a:t>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projection = "ortho", orientation = c(41, -74, 0)</a:t>
            </a:r>
            <a:r>
              <a:rPr dirty="0"/>
              <a:t>) 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- projection, 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xlim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,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ylim</a:t>
            </a:r>
            <a:endParaRPr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 marL="468000" lvl="2" indent="0"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从</a:t>
            </a:r>
            <a:r>
              <a:rPr lang="en-US" dirty="0" err="1"/>
              <a:t>mapproj</a:t>
            </a:r>
            <a:r>
              <a:rPr lang="zh-CN" altLang="en-US" dirty="0"/>
              <a:t>包中映射投影</a:t>
            </a:r>
            <a:r>
              <a:rPr lang="en-US" altLang="zh-CN" dirty="0"/>
              <a:t>(</a:t>
            </a:r>
            <a:r>
              <a:rPr lang="en-US" dirty="0" err="1"/>
              <a:t>mercator</a:t>
            </a:r>
            <a:r>
              <a:rPr lang="en-US" dirty="0"/>
              <a:t> (default), </a:t>
            </a:r>
            <a:r>
              <a:rPr lang="en-US" dirty="0" err="1"/>
              <a:t>azequalarea</a:t>
            </a:r>
            <a:r>
              <a:rPr lang="en-US" dirty="0"/>
              <a:t>, </a:t>
            </a:r>
            <a:r>
              <a:rPr lang="en-US" dirty="0" err="1"/>
              <a:t>lagrange</a:t>
            </a:r>
            <a:r>
              <a:rPr lang="en-US" dirty="0"/>
              <a:t>, etc.)</a:t>
            </a:r>
          </a:p>
        </p:txBody>
      </p:sp>
      <p:grpSp>
        <p:nvGrpSpPr>
          <p:cNvPr id="834" name="Group"/>
          <p:cNvGrpSpPr/>
          <p:nvPr/>
        </p:nvGrpSpPr>
        <p:grpSpPr>
          <a:xfrm>
            <a:off x="7202039" y="1392444"/>
            <a:ext cx="364615" cy="364712"/>
            <a:chOff x="0" y="0"/>
            <a:chExt cx="364614" cy="364710"/>
          </a:xfrm>
        </p:grpSpPr>
        <p:pic>
          <p:nvPicPr>
            <p:cNvPr id="828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4615" cy="36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33" name="Group"/>
            <p:cNvGrpSpPr/>
            <p:nvPr/>
          </p:nvGrpSpPr>
          <p:grpSpPr>
            <a:xfrm>
              <a:off x="17859" y="101183"/>
              <a:ext cx="328898" cy="258606"/>
              <a:chOff x="0" y="0"/>
              <a:chExt cx="328896" cy="258605"/>
            </a:xfrm>
          </p:grpSpPr>
          <p:sp>
            <p:nvSpPr>
              <p:cNvPr id="829" name="Rectangle"/>
              <p:cNvSpPr/>
              <p:nvPr/>
            </p:nvSpPr>
            <p:spPr>
              <a:xfrm>
                <a:off x="0" y="213218"/>
                <a:ext cx="60516" cy="45387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830" name="Rectangle"/>
              <p:cNvSpPr/>
              <p:nvPr/>
            </p:nvSpPr>
            <p:spPr>
              <a:xfrm>
                <a:off x="89460" y="180331"/>
                <a:ext cx="60517" cy="78274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831" name="Rectangle"/>
              <p:cNvSpPr/>
              <p:nvPr/>
            </p:nvSpPr>
            <p:spPr>
              <a:xfrm>
                <a:off x="178921" y="113879"/>
                <a:ext cx="60516" cy="144727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832" name="Rectangle"/>
              <p:cNvSpPr/>
              <p:nvPr/>
            </p:nvSpPr>
            <p:spPr>
              <a:xfrm>
                <a:off x="268381" y="0"/>
                <a:ext cx="60516" cy="258605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841" name="Group"/>
          <p:cNvGrpSpPr/>
          <p:nvPr/>
        </p:nvGrpSpPr>
        <p:grpSpPr>
          <a:xfrm rot="5400000">
            <a:off x="7202039" y="2198606"/>
            <a:ext cx="364615" cy="364712"/>
            <a:chOff x="0" y="0"/>
            <a:chExt cx="364614" cy="364710"/>
          </a:xfrm>
        </p:grpSpPr>
        <p:pic>
          <p:nvPicPr>
            <p:cNvPr id="835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4615" cy="36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40" name="Group"/>
            <p:cNvGrpSpPr/>
            <p:nvPr/>
          </p:nvGrpSpPr>
          <p:grpSpPr>
            <a:xfrm>
              <a:off x="17859" y="101183"/>
              <a:ext cx="328898" cy="258606"/>
              <a:chOff x="0" y="0"/>
              <a:chExt cx="328896" cy="258605"/>
            </a:xfrm>
          </p:grpSpPr>
          <p:sp>
            <p:nvSpPr>
              <p:cNvPr id="836" name="Rectangle"/>
              <p:cNvSpPr/>
              <p:nvPr/>
            </p:nvSpPr>
            <p:spPr>
              <a:xfrm>
                <a:off x="0" y="213218"/>
                <a:ext cx="60516" cy="45387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837" name="Rectangle"/>
              <p:cNvSpPr/>
              <p:nvPr/>
            </p:nvSpPr>
            <p:spPr>
              <a:xfrm>
                <a:off x="89460" y="180331"/>
                <a:ext cx="60517" cy="78274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838" name="Rectangle"/>
              <p:cNvSpPr/>
              <p:nvPr/>
            </p:nvSpPr>
            <p:spPr>
              <a:xfrm>
                <a:off x="178921" y="113879"/>
                <a:ext cx="60516" cy="144727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839" name="Rectangle"/>
              <p:cNvSpPr/>
              <p:nvPr/>
            </p:nvSpPr>
            <p:spPr>
              <a:xfrm>
                <a:off x="268381" y="0"/>
                <a:ext cx="60516" cy="258605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pic>
        <p:nvPicPr>
          <p:cNvPr id="842" name="Image" descr="Imag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02039" y="1889828"/>
            <a:ext cx="369342" cy="14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43" name="Image" descr="Imag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01991" y="2690740"/>
            <a:ext cx="368004" cy="368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44" name="Image" descr="Imag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1991" y="3158233"/>
            <a:ext cx="369342" cy="369440"/>
          </a:xfrm>
          <a:prstGeom prst="rect">
            <a:avLst/>
          </a:prstGeom>
          <a:ln w="12700">
            <a:miter lim="400000"/>
          </a:ln>
        </p:spPr>
      </p:pic>
      <p:sp>
        <p:nvSpPr>
          <p:cNvPr id="845" name="Position Adjustments"/>
          <p:cNvSpPr txBox="1"/>
          <p:nvPr/>
        </p:nvSpPr>
        <p:spPr>
          <a:xfrm>
            <a:off x="7127988" y="4403478"/>
            <a:ext cx="1308050" cy="338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b="0" dirty="0"/>
              <a:t>位置调整</a:t>
            </a:r>
            <a:endParaRPr b="0" dirty="0"/>
          </a:p>
        </p:txBody>
      </p:sp>
      <p:sp>
        <p:nvSpPr>
          <p:cNvPr id="846" name="Position adjustments determine how to arrange geoms that would otherwise occupy the same space.…"/>
          <p:cNvSpPr txBox="1"/>
          <p:nvPr/>
        </p:nvSpPr>
        <p:spPr>
          <a:xfrm>
            <a:off x="7184224" y="4799130"/>
            <a:ext cx="3054154" cy="3183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位置调整决定了如何</a:t>
            </a:r>
            <a:r>
              <a:rPr lang="zh-CN" altLang="en-US" sz="1000" dirty="0">
                <a:solidFill>
                  <a:srgbClr val="000000"/>
                </a:solidFill>
                <a:latin typeface="Source Sans Pro Regular"/>
              </a:rPr>
              <a:t>安排</a:t>
            </a:r>
            <a:r>
              <a:rPr lang="zh-CN" altLang="en-US" dirty="0"/>
              <a:t>原本会占据相同空间的图例</a:t>
            </a:r>
            <a:endParaRPr dirty="0"/>
          </a:p>
          <a:p>
            <a:pPr marL="432000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 lang="en-US" dirty="0"/>
          </a:p>
          <a:p>
            <a:pPr marL="432000"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s </a:t>
            </a:r>
            <a:r>
              <a:rPr sz="900" dirty="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 dirty="0"/>
              <a:t> </a:t>
            </a:r>
            <a:r>
              <a:rPr dirty="0" err="1"/>
              <a:t>ggplot</a:t>
            </a:r>
            <a:r>
              <a:rPr dirty="0"/>
              <a:t>(mpg, </a:t>
            </a:r>
            <a:r>
              <a:rPr dirty="0" err="1"/>
              <a:t>aes</a:t>
            </a:r>
            <a:r>
              <a:rPr dirty="0"/>
              <a:t>(</a:t>
            </a:r>
            <a:r>
              <a:rPr dirty="0" err="1"/>
              <a:t>fl</a:t>
            </a:r>
            <a:r>
              <a:rPr dirty="0"/>
              <a:t>, fill = </a:t>
            </a:r>
            <a:r>
              <a:rPr dirty="0" err="1"/>
              <a:t>drv</a:t>
            </a:r>
            <a:r>
              <a:rPr dirty="0"/>
              <a:t>))</a:t>
            </a:r>
          </a:p>
          <a:p>
            <a:pPr marL="432000" lvl="2" indent="0">
              <a:spcBef>
                <a:spcPts val="600"/>
              </a:spcBef>
              <a:defRPr sz="1000">
                <a:solidFill>
                  <a:srgbClr val="000000"/>
                </a:solidFill>
              </a:defRPr>
            </a:pPr>
            <a:r>
              <a:rPr dirty="0"/>
              <a:t>s + </a:t>
            </a:r>
            <a:r>
              <a:rPr dirty="0" err="1"/>
              <a:t>geom_bar</a:t>
            </a:r>
            <a:r>
              <a:rPr dirty="0"/>
              <a:t>(position = "dodge")</a:t>
            </a:r>
            <a:br>
              <a:rPr dirty="0"/>
            </a:b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并排排列元素</a:t>
            </a:r>
          </a:p>
          <a:p>
            <a:pPr marL="432000" lvl="2" indent="0"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s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geom_bar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(position = "fill")</a:t>
            </a:r>
            <a:br>
              <a:rPr dirty="0"/>
            </a:br>
            <a:r>
              <a:rPr lang="zh-CN" altLang="en-US" dirty="0"/>
              <a:t>堆叠元素并标准化高度</a:t>
            </a:r>
          </a:p>
          <a:p>
            <a:pPr marL="432000" lvl="2" indent="0"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e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geom_point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(position = "jitter")</a:t>
            </a:r>
            <a:br>
              <a:rPr dirty="0"/>
            </a:br>
            <a:r>
              <a:rPr lang="zh-CN" altLang="en-US" dirty="0"/>
              <a:t>将随机抖动添加到每个元素的</a:t>
            </a:r>
            <a:r>
              <a:rPr lang="en-US" altLang="zh-CN" dirty="0"/>
              <a:t>X</a:t>
            </a:r>
            <a:r>
              <a:rPr lang="zh-CN" altLang="en-US" dirty="0"/>
              <a:t>和</a:t>
            </a:r>
            <a:r>
              <a:rPr lang="en-US" altLang="zh-CN" dirty="0"/>
              <a:t>Y</a:t>
            </a:r>
            <a:r>
              <a:rPr lang="zh-CN" altLang="en-US" dirty="0"/>
              <a:t>位置以避免重叠</a:t>
            </a:r>
            <a:endParaRPr lang="en-US" altLang="zh-CN" dirty="0"/>
          </a:p>
          <a:p>
            <a:pPr marL="432000" lvl="2" indent="0"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e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geom_label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(position = "nudge")</a:t>
            </a:r>
            <a:br>
              <a:rPr dirty="0"/>
            </a:br>
            <a:r>
              <a:rPr lang="zh-CN" altLang="en-US" dirty="0"/>
              <a:t>标签稍远离数据点</a:t>
            </a:r>
          </a:p>
          <a:p>
            <a:pPr marL="432000" lvl="2" indent="0"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s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geom_bar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(position = "stack")</a:t>
            </a:r>
            <a:br>
              <a:rPr dirty="0"/>
            </a:br>
            <a:r>
              <a:rPr lang="zh-CN" altLang="en-US" dirty="0"/>
              <a:t>堆叠元素</a:t>
            </a:r>
          </a:p>
          <a:p>
            <a:pPr marL="432000"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 dirty="0"/>
          </a:p>
          <a:p>
            <a:pPr marL="432000"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 lang="en-US" altLang="zh-CN" dirty="0"/>
          </a:p>
          <a:p>
            <a:pPr marL="432000"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每个位置调整都可以重新编写为具有手动宽度和高度参数的函数</a:t>
            </a:r>
            <a:r>
              <a:rPr dirty="0"/>
              <a:t>:</a:t>
            </a:r>
          </a:p>
          <a:p>
            <a:pPr marL="432000"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rPr dirty="0"/>
              <a:t>s + </a:t>
            </a:r>
            <a:r>
              <a:rPr dirty="0" err="1"/>
              <a:t>geom_bar</a:t>
            </a:r>
            <a:r>
              <a:rPr dirty="0"/>
              <a:t>(position = </a:t>
            </a:r>
            <a:r>
              <a:rPr dirty="0" err="1"/>
              <a:t>position_dodge</a:t>
            </a:r>
            <a:r>
              <a:rPr dirty="0"/>
              <a:t>(width = 1))</a:t>
            </a:r>
          </a:p>
        </p:txBody>
      </p:sp>
      <p:pic>
        <p:nvPicPr>
          <p:cNvPr id="847" name="Image" descr="Imag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02039" y="5378433"/>
            <a:ext cx="369342" cy="369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8" name="Image" descr="Imag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02039" y="5767438"/>
            <a:ext cx="369342" cy="369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9" name="Image" descr="Image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02039" y="6156443"/>
            <a:ext cx="369342" cy="369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0" name="Image" descr="Imag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02039" y="6545448"/>
            <a:ext cx="369342" cy="369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1" name="Image" descr="Imag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02039" y="6934454"/>
            <a:ext cx="369342" cy="369440"/>
          </a:xfrm>
          <a:prstGeom prst="rect">
            <a:avLst/>
          </a:prstGeom>
          <a:ln w="12700">
            <a:miter lim="400000"/>
          </a:ln>
        </p:spPr>
      </p:pic>
      <p:sp>
        <p:nvSpPr>
          <p:cNvPr id="852" name="Line"/>
          <p:cNvSpPr/>
          <p:nvPr/>
        </p:nvSpPr>
        <p:spPr>
          <a:xfrm>
            <a:off x="315515" y="3773756"/>
            <a:ext cx="3031485" cy="1"/>
          </a:xfrm>
          <a:prstGeom prst="line">
            <a:avLst/>
          </a:prstGeom>
          <a:ln w="12700">
            <a:solidFill>
              <a:srgbClr val="79ABDB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53" name="Line"/>
          <p:cNvSpPr/>
          <p:nvPr/>
        </p:nvSpPr>
        <p:spPr>
          <a:xfrm>
            <a:off x="7151239" y="4352183"/>
            <a:ext cx="3015693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54" name="Line"/>
          <p:cNvSpPr/>
          <p:nvPr/>
        </p:nvSpPr>
        <p:spPr>
          <a:xfrm>
            <a:off x="315515" y="4632144"/>
            <a:ext cx="3031485" cy="1"/>
          </a:xfrm>
          <a:prstGeom prst="line">
            <a:avLst/>
          </a:prstGeom>
          <a:ln w="12700">
            <a:solidFill>
              <a:srgbClr val="79ABDB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55" name="Line"/>
          <p:cNvSpPr/>
          <p:nvPr/>
        </p:nvSpPr>
        <p:spPr>
          <a:xfrm>
            <a:off x="315515" y="5665828"/>
            <a:ext cx="3031485" cy="1"/>
          </a:xfrm>
          <a:prstGeom prst="line">
            <a:avLst/>
          </a:prstGeom>
          <a:ln w="12700">
            <a:solidFill>
              <a:srgbClr val="79ABDB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56" name="Line"/>
          <p:cNvSpPr/>
          <p:nvPr/>
        </p:nvSpPr>
        <p:spPr>
          <a:xfrm>
            <a:off x="315515" y="7194036"/>
            <a:ext cx="3031485" cy="1"/>
          </a:xfrm>
          <a:prstGeom prst="line">
            <a:avLst/>
          </a:prstGeom>
          <a:ln w="12700">
            <a:solidFill>
              <a:srgbClr val="79ABDB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57" name="Line"/>
          <p:cNvSpPr/>
          <p:nvPr/>
        </p:nvSpPr>
        <p:spPr>
          <a:xfrm>
            <a:off x="315515" y="8032936"/>
            <a:ext cx="3031485" cy="1"/>
          </a:xfrm>
          <a:prstGeom prst="line">
            <a:avLst/>
          </a:prstGeom>
          <a:ln w="12700">
            <a:solidFill>
              <a:srgbClr val="79ABDB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58" name="Line"/>
          <p:cNvSpPr/>
          <p:nvPr/>
        </p:nvSpPr>
        <p:spPr>
          <a:xfrm>
            <a:off x="3722283" y="2914159"/>
            <a:ext cx="3031485" cy="1"/>
          </a:xfrm>
          <a:prstGeom prst="line">
            <a:avLst/>
          </a:prstGeom>
          <a:ln w="12700">
            <a:solidFill>
              <a:srgbClr val="79ABDB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59" name="Line"/>
          <p:cNvSpPr/>
          <p:nvPr/>
        </p:nvSpPr>
        <p:spPr>
          <a:xfrm>
            <a:off x="3722283" y="4813032"/>
            <a:ext cx="3031485" cy="1"/>
          </a:xfrm>
          <a:prstGeom prst="line">
            <a:avLst/>
          </a:prstGeom>
          <a:ln w="12700">
            <a:solidFill>
              <a:srgbClr val="79ABDB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60" name="Line"/>
          <p:cNvSpPr/>
          <p:nvPr/>
        </p:nvSpPr>
        <p:spPr>
          <a:xfrm>
            <a:off x="3722283" y="5765800"/>
            <a:ext cx="3031485" cy="0"/>
          </a:xfrm>
          <a:prstGeom prst="line">
            <a:avLst/>
          </a:prstGeom>
          <a:ln w="12700">
            <a:solidFill>
              <a:srgbClr val="79ABDB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61" name="Line"/>
          <p:cNvSpPr/>
          <p:nvPr/>
        </p:nvSpPr>
        <p:spPr>
          <a:xfrm>
            <a:off x="3722283" y="6957517"/>
            <a:ext cx="3031485" cy="1"/>
          </a:xfrm>
          <a:prstGeom prst="line">
            <a:avLst/>
          </a:prstGeom>
          <a:ln w="12700">
            <a:solidFill>
              <a:srgbClr val="79ABDB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62" name="Line"/>
          <p:cNvSpPr/>
          <p:nvPr/>
        </p:nvSpPr>
        <p:spPr>
          <a:xfrm>
            <a:off x="3722283" y="8858500"/>
            <a:ext cx="3031485" cy="1"/>
          </a:xfrm>
          <a:prstGeom prst="line">
            <a:avLst/>
          </a:prstGeom>
          <a:ln w="12700">
            <a:solidFill>
              <a:srgbClr val="79ABDB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63" name="Themes"/>
          <p:cNvSpPr txBox="1"/>
          <p:nvPr/>
        </p:nvSpPr>
        <p:spPr>
          <a:xfrm>
            <a:off x="7127988" y="7929845"/>
            <a:ext cx="666849" cy="338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b="0" dirty="0"/>
              <a:t>主题</a:t>
            </a:r>
            <a:endParaRPr b="0" dirty="0"/>
          </a:p>
        </p:txBody>
      </p:sp>
      <p:sp>
        <p:nvSpPr>
          <p:cNvPr id="864" name="r + theme_bw() White background with grid lines.…"/>
          <p:cNvSpPr txBox="1"/>
          <p:nvPr/>
        </p:nvSpPr>
        <p:spPr>
          <a:xfrm>
            <a:off x="7184224" y="8363597"/>
            <a:ext cx="1486957" cy="1343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432000" lvl="2" indent="0"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r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theme_bw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</a:t>
            </a:r>
            <a:br>
              <a:rPr dirty="0"/>
            </a:br>
            <a:r>
              <a:rPr lang="zh-CN" altLang="en-US" dirty="0"/>
              <a:t>网格白色背景</a:t>
            </a:r>
          </a:p>
          <a:p>
            <a:pPr marL="432000" lvl="2" indent="0"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r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theme_gray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</a:t>
            </a:r>
            <a:br>
              <a:rPr dirty="0"/>
            </a:br>
            <a:r>
              <a:rPr lang="zh-CN" altLang="en-US" dirty="0"/>
              <a:t>灰色背景（默认主题）</a:t>
            </a:r>
          </a:p>
          <a:p>
            <a:pPr marL="432000" lvl="2" indent="0"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r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theme_dark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</a:t>
            </a:r>
            <a:br>
              <a:rPr dirty="0"/>
            </a:br>
            <a:r>
              <a:rPr lang="zh-CN" altLang="en-US" dirty="0"/>
              <a:t>黑色背景</a:t>
            </a:r>
            <a:endParaRPr dirty="0"/>
          </a:p>
        </p:txBody>
      </p:sp>
      <p:sp>
        <p:nvSpPr>
          <p:cNvPr id="865" name="Line"/>
          <p:cNvSpPr/>
          <p:nvPr/>
        </p:nvSpPr>
        <p:spPr>
          <a:xfrm>
            <a:off x="7151239" y="7878550"/>
            <a:ext cx="3015693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66" name="r + theme_classic()…"/>
          <p:cNvSpPr txBox="1"/>
          <p:nvPr/>
        </p:nvSpPr>
        <p:spPr>
          <a:xfrm>
            <a:off x="8641549" y="8363597"/>
            <a:ext cx="1649750" cy="1343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432000" lvl="2" indent="0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</a:defRPr>
            </a:pPr>
            <a:r>
              <a:rPr dirty="0"/>
              <a:t>r + </a:t>
            </a:r>
            <a:r>
              <a:rPr dirty="0" err="1"/>
              <a:t>theme_classic</a:t>
            </a:r>
            <a:r>
              <a:rPr dirty="0"/>
              <a:t>()</a:t>
            </a:r>
          </a:p>
          <a:p>
            <a:pPr marL="432000" lvl="2" indent="0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</a:defRPr>
            </a:pPr>
            <a:r>
              <a:rPr dirty="0"/>
              <a:t>r + </a:t>
            </a:r>
            <a:r>
              <a:rPr dirty="0" err="1"/>
              <a:t>theme_light</a:t>
            </a:r>
            <a:r>
              <a:rPr dirty="0"/>
              <a:t>()</a:t>
            </a:r>
          </a:p>
          <a:p>
            <a:pPr marL="432000" lvl="2" indent="0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</a:defRPr>
            </a:pPr>
            <a:r>
              <a:rPr dirty="0"/>
              <a:t>r + </a:t>
            </a:r>
            <a:r>
              <a:rPr dirty="0" err="1"/>
              <a:t>theme_linedraw</a:t>
            </a:r>
            <a:r>
              <a:rPr dirty="0"/>
              <a:t>()</a:t>
            </a:r>
          </a:p>
          <a:p>
            <a:pPr marL="432000" lvl="2" indent="0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r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theme_minimal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</a:t>
            </a:r>
            <a:br>
              <a:rPr dirty="0"/>
            </a:br>
            <a:r>
              <a:rPr lang="zh-CN" altLang="en-US" dirty="0"/>
              <a:t>简单主题</a:t>
            </a:r>
          </a:p>
          <a:p>
            <a:pPr marL="432000" lvl="2" indent="0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r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theme_void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</a:t>
            </a:r>
            <a:br>
              <a:rPr dirty="0"/>
            </a:br>
            <a:r>
              <a:rPr lang="zh-CN" altLang="en-US" dirty="0"/>
              <a:t>清空主题</a:t>
            </a:r>
            <a:endParaRPr dirty="0"/>
          </a:p>
        </p:txBody>
      </p:sp>
      <p:pic>
        <p:nvPicPr>
          <p:cNvPr id="867" name="Image" descr="Image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02039" y="8368995"/>
            <a:ext cx="369342" cy="369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8" name="Image" descr="Image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02039" y="8766147"/>
            <a:ext cx="369342" cy="369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869" name="Image" descr="Image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02039" y="9163300"/>
            <a:ext cx="369342" cy="369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0" name="Image" descr="Image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92753" y="8373619"/>
            <a:ext cx="369094" cy="369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1" name="Image" descr="Image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92753" y="8775966"/>
            <a:ext cx="378603" cy="375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2" name="Image" descr="Image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92753" y="9188353"/>
            <a:ext cx="362384" cy="362384"/>
          </a:xfrm>
          <a:prstGeom prst="rect">
            <a:avLst/>
          </a:prstGeom>
          <a:ln w="12700">
            <a:miter lim="400000"/>
          </a:ln>
        </p:spPr>
      </p:pic>
      <p:sp>
        <p:nvSpPr>
          <p:cNvPr id="873" name="Line"/>
          <p:cNvSpPr/>
          <p:nvPr/>
        </p:nvSpPr>
        <p:spPr>
          <a:xfrm>
            <a:off x="8650105" y="8197826"/>
            <a:ext cx="1" cy="1491618"/>
          </a:xfrm>
          <a:prstGeom prst="line">
            <a:avLst/>
          </a:prstGeom>
          <a:ln w="12700">
            <a:solidFill>
              <a:srgbClr val="D0D1D2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74" name="Faceting"/>
          <p:cNvSpPr txBox="1"/>
          <p:nvPr/>
        </p:nvSpPr>
        <p:spPr>
          <a:xfrm>
            <a:off x="10572878" y="789084"/>
            <a:ext cx="666849" cy="338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b="0" dirty="0"/>
              <a:t>分面</a:t>
            </a:r>
            <a:endParaRPr b="0" dirty="0"/>
          </a:p>
        </p:txBody>
      </p:sp>
      <p:sp>
        <p:nvSpPr>
          <p:cNvPr id="875" name="Line"/>
          <p:cNvSpPr/>
          <p:nvPr/>
        </p:nvSpPr>
        <p:spPr>
          <a:xfrm>
            <a:off x="10572878" y="729958"/>
            <a:ext cx="1418519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76" name="Facets divide a plot into  subplots based on the  values of one or more  discrete variables.…"/>
          <p:cNvSpPr txBox="1"/>
          <p:nvPr/>
        </p:nvSpPr>
        <p:spPr>
          <a:xfrm>
            <a:off x="10577257" y="1178842"/>
            <a:ext cx="3111501" cy="4357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根据一个或多个离散</a:t>
            </a:r>
            <a:endParaRPr lang="en-US" altLang="zh-CN" dirty="0"/>
          </a:p>
          <a:p>
            <a:pPr>
              <a:lnSpc>
                <a:spcPct val="15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变量划分子图。</a:t>
            </a:r>
            <a:endParaRPr dirty="0"/>
          </a:p>
          <a:p>
            <a:pPr marL="432000">
              <a:lnSpc>
                <a:spcPct val="11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 lang="en-US" dirty="0"/>
          </a:p>
          <a:p>
            <a:pPr marL="432000">
              <a:lnSpc>
                <a:spcPct val="11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t </a:t>
            </a:r>
            <a:r>
              <a:rPr sz="900" dirty="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 sz="900" dirty="0"/>
              <a:t> </a:t>
            </a:r>
            <a:r>
              <a:rPr dirty="0" err="1"/>
              <a:t>ggplot</a:t>
            </a:r>
            <a:r>
              <a:rPr dirty="0"/>
              <a:t>(mpg, </a:t>
            </a:r>
            <a:r>
              <a:rPr dirty="0" err="1"/>
              <a:t>aes</a:t>
            </a:r>
            <a:r>
              <a:rPr dirty="0"/>
              <a:t>(</a:t>
            </a:r>
            <a:r>
              <a:rPr dirty="0" err="1"/>
              <a:t>cty</a:t>
            </a:r>
            <a:r>
              <a:rPr dirty="0"/>
              <a:t>, </a:t>
            </a:r>
            <a:r>
              <a:rPr dirty="0" err="1"/>
              <a:t>hwy</a:t>
            </a:r>
            <a:r>
              <a:rPr dirty="0"/>
              <a:t>)) + </a:t>
            </a:r>
            <a:r>
              <a:rPr dirty="0" err="1"/>
              <a:t>geom_point</a:t>
            </a:r>
            <a:r>
              <a:rPr dirty="0"/>
              <a:t>()</a:t>
            </a:r>
            <a:endParaRPr lang="en-US" dirty="0"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marL="432000" lvl="2" indent="0">
              <a:lnSpc>
                <a:spcPct val="11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t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facet_grid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(cols = vars(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fl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))</a:t>
            </a:r>
            <a:br>
              <a:rPr dirty="0"/>
            </a:br>
            <a:r>
              <a:rPr lang="zh-CN" altLang="en-US" dirty="0"/>
              <a:t>基于</a:t>
            </a:r>
            <a:r>
              <a:rPr lang="en-US" dirty="0" err="1"/>
              <a:t>fl</a:t>
            </a:r>
            <a:r>
              <a:rPr lang="zh-CN" altLang="en-US" dirty="0"/>
              <a:t>的列分面</a:t>
            </a:r>
            <a:endParaRPr lang="en-US" altLang="zh-CN" dirty="0"/>
          </a:p>
          <a:p>
            <a:pPr marL="432000" lvl="2" indent="0">
              <a:lnSpc>
                <a:spcPct val="11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t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facet_grid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(rows = vars(year))</a:t>
            </a:r>
            <a:br>
              <a:rPr dirty="0"/>
            </a:br>
            <a:r>
              <a:rPr lang="zh-CN" altLang="en-US" dirty="0"/>
              <a:t>基于</a:t>
            </a:r>
            <a:r>
              <a:rPr lang="en-US" dirty="0"/>
              <a:t>year</a:t>
            </a:r>
            <a:r>
              <a:rPr lang="zh-CN" altLang="en-US" dirty="0"/>
              <a:t>的行分面</a:t>
            </a:r>
          </a:p>
          <a:p>
            <a:pPr marL="432000" lvl="2" indent="0">
              <a:lnSpc>
                <a:spcPct val="11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t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facet_grid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(rows = vars(year), cols = vars(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fl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))</a:t>
            </a:r>
            <a:br>
              <a:rPr dirty="0"/>
            </a:br>
            <a:r>
              <a:rPr lang="zh-CN" altLang="en-US" dirty="0"/>
              <a:t>列和行的分面图</a:t>
            </a:r>
          </a:p>
          <a:p>
            <a:pPr marL="432000" lvl="2" indent="0">
              <a:lnSpc>
                <a:spcPct val="11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t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facet_wrap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(vars(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fl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))</a:t>
            </a:r>
            <a:br>
              <a:rPr dirty="0"/>
            </a:br>
            <a:r>
              <a:rPr lang="zh-CN" altLang="en-US" dirty="0"/>
              <a:t>包裹成矩形布局的分面图</a:t>
            </a:r>
            <a:endParaRPr lang="en-US" altLang="zh-CN" dirty="0"/>
          </a:p>
          <a:p>
            <a:pPr marL="432000" lvl="2" indent="0">
              <a:lnSpc>
                <a:spcPct val="11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 lang="en-US" altLang="zh-CN" dirty="0"/>
          </a:p>
          <a:p>
            <a:pPr lvl="2" indent="0"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设置</a:t>
            </a:r>
            <a:r>
              <a:rPr lang="en-US" altLang="zh-CN" dirty="0"/>
              <a:t>scales</a:t>
            </a:r>
            <a:r>
              <a:rPr lang="zh-CN" altLang="en-US" dirty="0"/>
              <a:t>限制分面坐标轴</a:t>
            </a:r>
          </a:p>
          <a:p>
            <a:pPr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t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facet_grid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(rows = vars(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drv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), cols = vars(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fl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),</a:t>
            </a:r>
            <a:r>
              <a:rPr dirty="0"/>
              <a:t> </a:t>
            </a:r>
            <a:br>
              <a:rPr dirty="0"/>
            </a:br>
            <a:r>
              <a:rPr dirty="0"/>
              <a:t>                              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scales = "free")</a:t>
            </a:r>
            <a:endParaRPr lang="en-US" dirty="0"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en-US" altLang="zh-CN" dirty="0"/>
              <a:t>	x</a:t>
            </a:r>
            <a:r>
              <a:rPr lang="zh-CN" altLang="en-US" dirty="0"/>
              <a:t>和</a:t>
            </a:r>
            <a:r>
              <a:rPr lang="en-US" altLang="zh-CN" dirty="0"/>
              <a:t>y</a:t>
            </a:r>
            <a:r>
              <a:rPr lang="zh-CN" altLang="en-US" dirty="0"/>
              <a:t>轴适应各自的分面</a:t>
            </a:r>
            <a:endParaRPr lang="en-US" dirty="0"/>
          </a:p>
          <a:p>
            <a:pPr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		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"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free_x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"</a:t>
            </a:r>
            <a:r>
              <a:rPr dirty="0"/>
              <a:t> -</a:t>
            </a:r>
            <a:r>
              <a:rPr lang="en-US" dirty="0"/>
              <a:t> </a:t>
            </a:r>
            <a:r>
              <a:rPr lang="zh-CN" altLang="en-US" dirty="0"/>
              <a:t>限制调整</a:t>
            </a:r>
            <a:r>
              <a:rPr lang="en-US" dirty="0"/>
              <a:t>x</a:t>
            </a:r>
            <a:r>
              <a:rPr lang="zh-CN" altLang="en-US" dirty="0"/>
              <a:t>轴</a:t>
            </a:r>
            <a:br>
              <a:rPr dirty="0"/>
            </a:br>
            <a:r>
              <a:rPr lang="en-US" dirty="0"/>
              <a:t>		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"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free_y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"</a:t>
            </a:r>
            <a:r>
              <a:rPr dirty="0"/>
              <a:t> -</a:t>
            </a:r>
            <a:r>
              <a:rPr lang="en-US" dirty="0"/>
              <a:t> </a:t>
            </a:r>
            <a:r>
              <a:rPr lang="zh-CN" altLang="en-US" dirty="0"/>
              <a:t>限制调整</a:t>
            </a:r>
            <a:r>
              <a:rPr lang="en-US" altLang="zh-CN" dirty="0"/>
              <a:t>y</a:t>
            </a:r>
            <a:r>
              <a:rPr lang="zh-CN" altLang="en-US" dirty="0"/>
              <a:t>轴</a:t>
            </a:r>
            <a:endParaRPr lang="en-US" altLang="zh-CN" dirty="0"/>
          </a:p>
          <a:p>
            <a:pPr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设置</a:t>
            </a:r>
            <a:r>
              <a:rPr lang="en-US" altLang="zh-CN" dirty="0" err="1"/>
              <a:t>labeller</a:t>
            </a:r>
            <a:r>
              <a:rPr lang="zh-CN" altLang="en-US" dirty="0"/>
              <a:t>属性调整分面的标签</a:t>
            </a:r>
          </a:p>
          <a:p>
            <a:pPr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</a:defRPr>
            </a:pPr>
            <a:r>
              <a:rPr dirty="0"/>
              <a:t>t + </a:t>
            </a:r>
            <a:r>
              <a:rPr dirty="0" err="1"/>
              <a:t>facet_grid</a:t>
            </a:r>
            <a:r>
              <a:rPr dirty="0"/>
              <a:t>(cols = vars(</a:t>
            </a:r>
            <a:r>
              <a:rPr dirty="0" err="1"/>
              <a:t>fl</a:t>
            </a:r>
            <a:r>
              <a:rPr dirty="0"/>
              <a:t>), </a:t>
            </a:r>
            <a:r>
              <a:rPr dirty="0" err="1"/>
              <a:t>labeller</a:t>
            </a:r>
            <a:r>
              <a:rPr dirty="0"/>
              <a:t> = </a:t>
            </a:r>
            <a:r>
              <a:rPr dirty="0" err="1"/>
              <a:t>label_both</a:t>
            </a:r>
            <a:r>
              <a:rPr dirty="0"/>
              <a:t>)</a:t>
            </a:r>
          </a:p>
          <a:p>
            <a:pPr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t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facet_grid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(rows = vars(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fl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), </a:t>
            </a:r>
          </a:p>
          <a:p>
            <a:pPr>
              <a:spcBef>
                <a:spcPts val="16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	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labeller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 =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label_bquote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alpha ^ .(</a:t>
            </a:r>
            <a:r>
              <a:rPr dirty="0" err="1"/>
              <a:t>fl</a:t>
            </a:r>
            <a:r>
              <a:rPr dirty="0"/>
              <a:t>)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))</a:t>
            </a:r>
          </a:p>
        </p:txBody>
      </p:sp>
      <p:grpSp>
        <p:nvGrpSpPr>
          <p:cNvPr id="882" name="Group"/>
          <p:cNvGrpSpPr/>
          <p:nvPr/>
        </p:nvGrpSpPr>
        <p:grpSpPr>
          <a:xfrm>
            <a:off x="10593706" y="4852646"/>
            <a:ext cx="2881273" cy="127001"/>
            <a:chOff x="0" y="0"/>
            <a:chExt cx="2881271" cy="127000"/>
          </a:xfrm>
        </p:grpSpPr>
        <p:sp>
          <p:nvSpPr>
            <p:cNvPr id="877" name="fl: c"/>
            <p:cNvSpPr/>
            <p:nvPr/>
          </p:nvSpPr>
          <p:spPr>
            <a:xfrm>
              <a:off x="0" y="0"/>
              <a:ext cx="558800" cy="127000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r>
                <a:t>fl: c</a:t>
              </a:r>
            </a:p>
          </p:txBody>
        </p:sp>
        <p:sp>
          <p:nvSpPr>
            <p:cNvPr id="878" name="fl: d"/>
            <p:cNvSpPr/>
            <p:nvPr/>
          </p:nvSpPr>
          <p:spPr>
            <a:xfrm>
              <a:off x="580617" y="0"/>
              <a:ext cx="558801" cy="127000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r>
                <a:t>fl: d</a:t>
              </a:r>
            </a:p>
          </p:txBody>
        </p:sp>
        <p:sp>
          <p:nvSpPr>
            <p:cNvPr id="879" name="fl: e"/>
            <p:cNvSpPr/>
            <p:nvPr/>
          </p:nvSpPr>
          <p:spPr>
            <a:xfrm>
              <a:off x="1161235" y="0"/>
              <a:ext cx="558801" cy="127000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r>
                <a:t>fl: e</a:t>
              </a:r>
            </a:p>
          </p:txBody>
        </p:sp>
        <p:sp>
          <p:nvSpPr>
            <p:cNvPr id="880" name="fl: p"/>
            <p:cNvSpPr/>
            <p:nvPr/>
          </p:nvSpPr>
          <p:spPr>
            <a:xfrm>
              <a:off x="1741853" y="0"/>
              <a:ext cx="558801" cy="127000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r>
                <a:t>fl: p</a:t>
              </a:r>
            </a:p>
          </p:txBody>
        </p:sp>
        <p:sp>
          <p:nvSpPr>
            <p:cNvPr id="881" name="fl: r"/>
            <p:cNvSpPr/>
            <p:nvPr/>
          </p:nvSpPr>
          <p:spPr>
            <a:xfrm>
              <a:off x="2322471" y="0"/>
              <a:ext cx="558801" cy="127000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r>
                <a:t>fl: r</a:t>
              </a:r>
            </a:p>
          </p:txBody>
        </p:sp>
      </p:grpSp>
      <p:grpSp>
        <p:nvGrpSpPr>
          <p:cNvPr id="893" name="Group"/>
          <p:cNvGrpSpPr/>
          <p:nvPr/>
        </p:nvGrpSpPr>
        <p:grpSpPr>
          <a:xfrm>
            <a:off x="10593269" y="5308603"/>
            <a:ext cx="2881273" cy="134651"/>
            <a:chOff x="0" y="0"/>
            <a:chExt cx="2881271" cy="134650"/>
          </a:xfrm>
        </p:grpSpPr>
        <p:sp>
          <p:nvSpPr>
            <p:cNvPr id="883" name="Rectangle"/>
            <p:cNvSpPr/>
            <p:nvPr/>
          </p:nvSpPr>
          <p:spPr>
            <a:xfrm>
              <a:off x="0" y="7650"/>
              <a:ext cx="558800" cy="127001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800" b="1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84" name="Rectangle"/>
            <p:cNvSpPr/>
            <p:nvPr/>
          </p:nvSpPr>
          <p:spPr>
            <a:xfrm>
              <a:off x="580617" y="7650"/>
              <a:ext cx="558801" cy="127001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800" b="1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85" name="Rectangle"/>
            <p:cNvSpPr/>
            <p:nvPr/>
          </p:nvSpPr>
          <p:spPr>
            <a:xfrm>
              <a:off x="1161235" y="7649"/>
              <a:ext cx="558801" cy="127001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8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86" name="Rectangle"/>
            <p:cNvSpPr/>
            <p:nvPr/>
          </p:nvSpPr>
          <p:spPr>
            <a:xfrm>
              <a:off x="1741853" y="7650"/>
              <a:ext cx="558801" cy="127001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800" b="1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87" name="Rectangle"/>
            <p:cNvSpPr/>
            <p:nvPr/>
          </p:nvSpPr>
          <p:spPr>
            <a:xfrm>
              <a:off x="2322471" y="7650"/>
              <a:ext cx="558801" cy="127001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800" b="1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888" name="Image" descr="Image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09987" y="12700"/>
              <a:ext cx="139701" cy="101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9" name="Image" descr="Image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790604" y="0"/>
              <a:ext cx="139701" cy="127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0" name="Image" descr="Image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370453" y="13677"/>
              <a:ext cx="139701" cy="101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1" name="Image" descr="Image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950302" y="12700"/>
              <a:ext cx="139701" cy="101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2" name="Image" descr="Image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533122" y="12700"/>
              <a:ext cx="139701" cy="101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94" name="Image" descr="Image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577257" y="2157657"/>
            <a:ext cx="360338" cy="13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5" name="Image" descr="Image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577286" y="2435340"/>
            <a:ext cx="360281" cy="128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896" name="Image" descr="Image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577257" y="2708697"/>
            <a:ext cx="360338" cy="133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7" name="Image" descr="Image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577284" y="2986379"/>
            <a:ext cx="360284" cy="128948"/>
          </a:xfrm>
          <a:prstGeom prst="rect">
            <a:avLst/>
          </a:prstGeom>
          <a:ln w="12700">
            <a:miter lim="400000"/>
          </a:ln>
        </p:spPr>
      </p:pic>
      <p:sp>
        <p:nvSpPr>
          <p:cNvPr id="898" name="Labels and Legends"/>
          <p:cNvSpPr txBox="1"/>
          <p:nvPr/>
        </p:nvSpPr>
        <p:spPr>
          <a:xfrm>
            <a:off x="10572878" y="5671460"/>
            <a:ext cx="1628651" cy="338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b="0" dirty="0"/>
              <a:t>标签与图例</a:t>
            </a:r>
            <a:endParaRPr b="0" dirty="0"/>
          </a:p>
        </p:txBody>
      </p:sp>
      <p:sp>
        <p:nvSpPr>
          <p:cNvPr id="899" name="Line"/>
          <p:cNvSpPr/>
          <p:nvPr/>
        </p:nvSpPr>
        <p:spPr>
          <a:xfrm>
            <a:off x="10572878" y="5602732"/>
            <a:ext cx="3015694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900" name="Use labs() to label the elements of your plot.…"/>
          <p:cNvSpPr txBox="1"/>
          <p:nvPr/>
        </p:nvSpPr>
        <p:spPr>
          <a:xfrm>
            <a:off x="10577257" y="5976798"/>
            <a:ext cx="3210096" cy="2769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使用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labs()</a:t>
            </a:r>
            <a:r>
              <a:rPr lang="zh-CN" altLang="en-US" dirty="0"/>
              <a:t>标记图中的元素。</a:t>
            </a:r>
            <a:endParaRPr dirty="0"/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t + labs(x </a:t>
            </a:r>
            <a:r>
              <a:rPr dirty="0"/>
              <a:t>= "New x axis label",  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y </a:t>
            </a:r>
            <a:r>
              <a:rPr dirty="0"/>
              <a:t>= "New y axis label",</a:t>
            </a:r>
            <a:br>
              <a:rPr dirty="0"/>
            </a:br>
            <a:r>
              <a:rPr dirty="0"/>
              <a:t>     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title</a:t>
            </a:r>
            <a:r>
              <a:rPr dirty="0"/>
              <a:t> ="Add a title above the plot", </a:t>
            </a:r>
            <a:br>
              <a:rPr dirty="0"/>
            </a:br>
            <a:r>
              <a:rPr dirty="0"/>
              <a:t>     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subtitle</a:t>
            </a:r>
            <a:r>
              <a:rPr dirty="0"/>
              <a:t> = "Add a subtitle below title",</a:t>
            </a:r>
            <a:br>
              <a:rPr dirty="0"/>
            </a:br>
            <a:r>
              <a:rPr dirty="0"/>
              <a:t>     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caption</a:t>
            </a:r>
            <a:r>
              <a:rPr dirty="0"/>
              <a:t> = "Add a caption below plot",</a:t>
            </a:r>
            <a:br>
              <a:rPr dirty="0"/>
            </a:br>
            <a:r>
              <a:rPr dirty="0"/>
              <a:t>     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alt</a:t>
            </a:r>
            <a:r>
              <a:rPr dirty="0"/>
              <a:t> = "Add alt text to the plot",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         &lt;</a:t>
            </a:r>
            <a:r>
              <a:rPr dirty="0" err="1"/>
              <a:t>aes</a:t>
            </a:r>
            <a:r>
              <a:rPr dirty="0"/>
              <a:t>&gt;  = "New   &lt;</a:t>
            </a:r>
            <a:r>
              <a:rPr dirty="0" err="1"/>
              <a:t>aes</a:t>
            </a:r>
            <a:r>
              <a:rPr dirty="0"/>
              <a:t>&gt;    legend title"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rPr dirty="0"/>
              <a:t>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t + annotate(</a:t>
            </a:r>
            <a:r>
              <a:rPr dirty="0" err="1"/>
              <a:t>geom</a:t>
            </a:r>
            <a:r>
              <a:rPr dirty="0"/>
              <a:t> = "text", x = 8, y = 9, label = “A"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 dirty="0"/>
              <a:t>Places a </a:t>
            </a:r>
            <a:r>
              <a:rPr dirty="0" err="1"/>
              <a:t>geom</a:t>
            </a:r>
            <a:r>
              <a:rPr dirty="0"/>
              <a:t> with manually selected aesthetics.</a:t>
            </a:r>
            <a:r>
              <a:rPr lang="zh-CN" altLang="en-US" dirty="0"/>
              <a:t>使用手动选择的参数调整几何对象的放置位置。</a:t>
            </a:r>
            <a:endParaRPr dirty="0"/>
          </a:p>
          <a:p>
            <a:pPr>
              <a:lnSpc>
                <a:spcPct val="70000"/>
              </a:lnSpc>
              <a:spcBef>
                <a:spcPts val="500"/>
              </a:spcBef>
              <a:defRPr sz="1000">
                <a:solidFill>
                  <a:srgbClr val="000000"/>
                </a:solidFill>
              </a:defRPr>
            </a:pPr>
            <a:r>
              <a:rPr dirty="0"/>
              <a:t>p + guides(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 = 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guide_axis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(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n.dodge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= 2)</a:t>
            </a:r>
            <a:r>
              <a:rPr dirty="0"/>
              <a:t>)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使用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guide_axis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(</a:t>
            </a:r>
            <a:r>
              <a:rPr dirty="0" err="1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n.dodge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或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angle)</a:t>
            </a:r>
            <a:r>
              <a:rPr lang="zh-CN" altLang="en-US"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避免拥挤或重叠的标签。</a:t>
            </a:r>
            <a:endParaRPr dirty="0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lnSpc>
                <a:spcPct val="70000"/>
              </a:lnSpc>
              <a:spcBef>
                <a:spcPts val="5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n + guides(</a:t>
            </a:r>
            <a:r>
              <a:rPr dirty="0"/>
              <a:t>fill = “none"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rPr lang="zh-CN" alt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设置图例类型</a:t>
            </a:r>
            <a:r>
              <a:rPr lang="en-US" altLang="zh-CN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: </a:t>
            </a:r>
            <a:r>
              <a:rPr lang="en-US"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colorbar</a:t>
            </a:r>
            <a:r>
              <a:rPr 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, legend, or none (no legend) </a:t>
            </a:r>
          </a:p>
          <a:p>
            <a:pPr>
              <a:lnSpc>
                <a:spcPct val="70000"/>
              </a:lnSpc>
              <a:spcBef>
                <a:spcPts val="5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n + theme(</a:t>
            </a:r>
            <a:r>
              <a:rPr dirty="0" err="1"/>
              <a:t>legend.position</a:t>
            </a:r>
            <a:r>
              <a:rPr dirty="0"/>
              <a:t> = "bottom"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>
              <a:rPr dirty="0"/>
            </a:br>
            <a:r>
              <a:rPr lang="zh-CN" altLang="en-US" dirty="0"/>
              <a:t>放置图例：</a:t>
            </a:r>
            <a:r>
              <a:rPr lang="en-US" altLang="zh-CN" dirty="0"/>
              <a:t>"</a:t>
            </a:r>
            <a:r>
              <a:rPr lang="en-US" dirty="0"/>
              <a:t>bottom", "top", "left", or "right"</a:t>
            </a:r>
            <a:endParaRPr dirty="0"/>
          </a:p>
          <a:p>
            <a:pPr>
              <a:lnSpc>
                <a:spcPct val="70000"/>
              </a:lnSpc>
              <a:spcBef>
                <a:spcPts val="5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n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scale_fill_discrete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name = "Title", </a:t>
            </a:r>
            <a:br>
              <a:rPr dirty="0"/>
            </a:br>
            <a:r>
              <a:rPr dirty="0"/>
              <a:t>labels = c("A", "B", "C", "D", "E")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b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 lang="zh-CN" altLang="en-US" dirty="0"/>
              <a:t>使用</a:t>
            </a:r>
            <a:r>
              <a:rPr lang="en-US" altLang="zh-CN" dirty="0"/>
              <a:t>scale</a:t>
            </a:r>
            <a:r>
              <a:rPr lang="zh-CN" altLang="en-US" dirty="0"/>
              <a:t>函数设置图例标签</a:t>
            </a:r>
            <a:endParaRPr dirty="0"/>
          </a:p>
        </p:txBody>
      </p:sp>
      <p:sp>
        <p:nvSpPr>
          <p:cNvPr id="901" name="&lt;AES&gt;"/>
          <p:cNvSpPr/>
          <p:nvPr/>
        </p:nvSpPr>
        <p:spPr>
          <a:xfrm>
            <a:off x="10709467" y="6771149"/>
            <a:ext cx="444436" cy="161618"/>
          </a:xfrm>
          <a:prstGeom prst="wedgeEllipseCallout">
            <a:avLst>
              <a:gd name="adj1" fmla="val -7121"/>
              <a:gd name="adj2" fmla="val -7403"/>
            </a:avLst>
          </a:pr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rPr dirty="0"/>
              <a:t>&lt;AES&gt;</a:t>
            </a:r>
          </a:p>
        </p:txBody>
      </p:sp>
      <p:sp>
        <p:nvSpPr>
          <p:cNvPr id="902" name="&lt;AES&gt;"/>
          <p:cNvSpPr/>
          <p:nvPr/>
        </p:nvSpPr>
        <p:spPr>
          <a:xfrm>
            <a:off x="11573896" y="6770789"/>
            <a:ext cx="444437" cy="161618"/>
          </a:xfrm>
          <a:prstGeom prst="wedgeEllipseCallout">
            <a:avLst>
              <a:gd name="adj1" fmla="val -7121"/>
              <a:gd name="adj2" fmla="val -7403"/>
            </a:avLst>
          </a:pr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rPr dirty="0"/>
              <a:t>&lt;AES&gt;</a:t>
            </a:r>
          </a:p>
        </p:txBody>
      </p:sp>
      <p:sp>
        <p:nvSpPr>
          <p:cNvPr id="903" name="Zooming"/>
          <p:cNvSpPr txBox="1"/>
          <p:nvPr/>
        </p:nvSpPr>
        <p:spPr>
          <a:xfrm>
            <a:off x="10572878" y="8817428"/>
            <a:ext cx="684483" cy="34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b="0" dirty="0"/>
              <a:t>缩放</a:t>
            </a:r>
            <a:endParaRPr b="0" dirty="0"/>
          </a:p>
        </p:txBody>
      </p:sp>
      <p:sp>
        <p:nvSpPr>
          <p:cNvPr id="904" name="Line"/>
          <p:cNvSpPr/>
          <p:nvPr/>
        </p:nvSpPr>
        <p:spPr>
          <a:xfrm>
            <a:off x="10572878" y="8746370"/>
            <a:ext cx="3015694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905" name="Without clipping (preferred):…"/>
          <p:cNvSpPr txBox="1"/>
          <p:nvPr/>
        </p:nvSpPr>
        <p:spPr>
          <a:xfrm>
            <a:off x="10577257" y="9152363"/>
            <a:ext cx="3328451" cy="1570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468000" lvl="2" indent="0"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没有裁剪（推荐）</a:t>
            </a:r>
          </a:p>
          <a:p>
            <a:pPr marL="468000" lvl="2" indent="0"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t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coord_cartesian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 err="1"/>
              <a:t>xlim</a:t>
            </a:r>
            <a:r>
              <a:rPr dirty="0"/>
              <a:t> = c(0, 100), </a:t>
            </a:r>
            <a:r>
              <a:rPr dirty="0" err="1"/>
              <a:t>ylim</a:t>
            </a:r>
            <a:r>
              <a:rPr dirty="0"/>
              <a:t> = c(10, 20)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 marL="468000" lvl="2" indent="0"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裁剪（删除看不见的数据点）</a:t>
            </a:r>
          </a:p>
          <a:p>
            <a:pPr marL="468000" lvl="2" indent="0"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t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xlim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0, 100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ylim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10, 20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 marL="468000" lvl="2" indent="0"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t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scale_x_continuous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limits = c(0, 100)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scale_y_continuous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limits = c(0, 100)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</p:txBody>
      </p:sp>
      <p:pic>
        <p:nvPicPr>
          <p:cNvPr id="906" name="Image" descr="Image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502048" y="9707974"/>
            <a:ext cx="491373" cy="451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907" name="Image" descr="Image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502048" y="9156552"/>
            <a:ext cx="491373" cy="451386"/>
          </a:xfrm>
          <a:prstGeom prst="rect">
            <a:avLst/>
          </a:prstGeom>
          <a:ln w="12700">
            <a:miter lim="400000"/>
          </a:ln>
        </p:spPr>
      </p:pic>
      <p:sp>
        <p:nvSpPr>
          <p:cNvPr id="908" name="RStudio® is a trademark of RStudio, PBC  •  CC BY SA  RStudio  •  info@rstudio.com  •  844-448-1212  •  rstudio.com  •  Learn more at ggplot2.tidyverse.org  •  ggplot2  3.3.5  •  Updated:  2021-08"/>
          <p:cNvSpPr txBox="1"/>
          <p:nvPr/>
        </p:nvSpPr>
        <p:spPr>
          <a:xfrm>
            <a:off x="2353572" y="10340910"/>
            <a:ext cx="11322666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RStudio® is a trademark of RStudio, PBC  •  </a:t>
            </a:r>
            <a:r>
              <a:rPr>
                <a:hlinkClick r:id="rId37"/>
              </a:rPr>
              <a:t>CC BY SA</a:t>
            </a:r>
            <a:r>
              <a:t>  RStudio  •  </a:t>
            </a:r>
            <a:r>
              <a:rPr>
                <a:hlinkClick r:id="rId38"/>
              </a:rPr>
              <a:t>info@rstudio.com</a:t>
            </a:r>
            <a:r>
              <a:t>  •  844-448-1212  •  </a:t>
            </a:r>
            <a:r>
              <a:rPr>
                <a:hlinkClick r:id="rId39"/>
              </a:rPr>
              <a:t>rstudio.com</a:t>
            </a:r>
            <a:r>
              <a:t>  •  Learn more at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  <a:hlinkClick r:id="rId40"/>
              </a:rPr>
              <a:t>ggplot2.tidyverse.org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t> •  ggplot2  3.3.5  •  Updated:  2021-08</a:t>
            </a:r>
          </a:p>
        </p:txBody>
      </p:sp>
      <p:pic>
        <p:nvPicPr>
          <p:cNvPr id="909" name="Image" descr="Image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38823" y="9978474"/>
            <a:ext cx="1754521" cy="61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10" name="ggplot2.png" descr="ggplot2.png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2285083" y="197520"/>
            <a:ext cx="1418519" cy="1644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11" name="Rplot03.pdf" descr="Rplot03.pdf"/>
          <p:cNvPicPr>
            <a:picLocks noChangeAspect="1"/>
          </p:cNvPicPr>
          <p:nvPr/>
        </p:nvPicPr>
        <p:blipFill>
          <a:blip r:embed="rId43">
            <a:alphaModFix amt="39628"/>
          </a:blip>
          <a:srcRect l="21331" t="1" r="9955" b="6535"/>
          <a:stretch>
            <a:fillRect/>
          </a:stretch>
        </p:blipFill>
        <p:spPr>
          <a:xfrm rot="21600000">
            <a:off x="7128503" y="3698233"/>
            <a:ext cx="516415" cy="499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405"/>
                </a:moveTo>
                <a:lnTo>
                  <a:pt x="4503" y="21600"/>
                </a:lnTo>
                <a:lnTo>
                  <a:pt x="21600" y="16814"/>
                </a:lnTo>
                <a:lnTo>
                  <a:pt x="17196" y="0"/>
                </a:lnTo>
                <a:lnTo>
                  <a:pt x="15719" y="5"/>
                </a:lnTo>
                <a:lnTo>
                  <a:pt x="0" y="4405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912" name="r + theme() Customize aspects of the theme such  as axis, legend, panel, and facet properties. r + ggtitle(“Title”) + theme(plot.title.postion = “plot”) r + theme(panel.background = element_rect(fill = “blue”))"/>
          <p:cNvSpPr txBox="1"/>
          <p:nvPr/>
        </p:nvSpPr>
        <p:spPr>
          <a:xfrm>
            <a:off x="7201991" y="9652827"/>
            <a:ext cx="3111501" cy="742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r + theme()</a:t>
            </a:r>
            <a:r>
              <a:rPr dirty="0"/>
              <a:t> </a:t>
            </a:r>
            <a:r>
              <a:rPr lang="zh-CN" altLang="en-US" dirty="0"/>
              <a:t>自定义主题的各个方面，例如轴、图例、面板和构面属性。</a:t>
            </a:r>
            <a:br>
              <a:rPr dirty="0"/>
            </a:b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 + </a:t>
            </a:r>
            <a:r>
              <a:rPr dirty="0" err="1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ggtitle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(“Title”) + theme(</a:t>
            </a:r>
            <a:r>
              <a:rPr dirty="0" err="1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plot.title.postion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= “plot”)</a:t>
            </a:r>
            <a:b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 + theme(</a:t>
            </a:r>
            <a:r>
              <a:rPr dirty="0" err="1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panel.background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= </a:t>
            </a:r>
            <a:r>
              <a:rPr dirty="0" err="1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element_rect</a:t>
            </a:r>
            <a:r>
              <a:rPr dirty="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(fill = “blue”))  </a:t>
            </a:r>
          </a:p>
        </p:txBody>
      </p:sp>
      <p:sp>
        <p:nvSpPr>
          <p:cNvPr id="913" name="Override defaults with scales package."/>
          <p:cNvSpPr txBox="1"/>
          <p:nvPr/>
        </p:nvSpPr>
        <p:spPr>
          <a:xfrm>
            <a:off x="4527507" y="890211"/>
            <a:ext cx="2142017" cy="183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lang="zh-CN" altLang="en-US" dirty="0"/>
              <a:t>使用</a:t>
            </a:r>
            <a:r>
              <a:rPr 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scales</a:t>
            </a:r>
            <a:r>
              <a:rPr lang="zh-CN" altLang="en-US"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包覆盖默认值</a:t>
            </a:r>
            <a:endParaRPr dirty="0"/>
          </a:p>
        </p:txBody>
      </p:sp>
      <p:sp>
        <p:nvSpPr>
          <p:cNvPr id="216" name="c + stat_bin(binwidth = 1, boundary = 10) x, y |  ..count.., ..ncount.., ..density.., ..ndensity..…">
            <a:extLst>
              <a:ext uri="{FF2B5EF4-FFF2-40B4-BE49-F238E27FC236}">
                <a16:creationId xmlns:a16="http://schemas.microsoft.com/office/drawing/2014/main" id="{16A13EBE-F9E9-4F59-AC55-EE68716FF499}"/>
              </a:ext>
            </a:extLst>
          </p:cNvPr>
          <p:cNvSpPr txBox="1"/>
          <p:nvPr/>
        </p:nvSpPr>
        <p:spPr>
          <a:xfrm>
            <a:off x="327126" y="3820243"/>
            <a:ext cx="3111501" cy="5922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c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stat_bin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 err="1"/>
              <a:t>binwidth</a:t>
            </a:r>
            <a:r>
              <a:rPr dirty="0"/>
              <a:t> = 1, boundary = 10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x, y</a:t>
            </a:r>
            <a:r>
              <a:rPr dirty="0"/>
              <a:t> |  ..count.., ..</a:t>
            </a:r>
            <a:r>
              <a:rPr dirty="0" err="1"/>
              <a:t>ncount</a:t>
            </a:r>
            <a:r>
              <a:rPr dirty="0"/>
              <a:t>.., ..density.., ..</a:t>
            </a:r>
            <a:r>
              <a:rPr dirty="0" err="1"/>
              <a:t>ndensity</a:t>
            </a:r>
            <a:r>
              <a:rPr dirty="0"/>
              <a:t>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c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stat_count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width = 1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 x, y</a:t>
            </a:r>
            <a:r>
              <a:rPr dirty="0"/>
              <a:t> |  ..count.., ..prop..</a:t>
            </a:r>
          </a:p>
          <a:p>
            <a:pPr defTabSz="560831">
              <a:lnSpc>
                <a:spcPct val="80000"/>
              </a:lnSpc>
              <a:spcBef>
                <a:spcPts val="9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c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stat_density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adjust = 1, kernel = "gaussian"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b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x, y</a:t>
            </a:r>
            <a:r>
              <a:rPr dirty="0"/>
              <a:t> |  ..count.., ..density.., ..scaled..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e + stat_bin_2d(</a:t>
            </a:r>
            <a:r>
              <a:rPr dirty="0"/>
              <a:t>bins = 30, drop = T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x, y, fill</a:t>
            </a:r>
            <a:r>
              <a:rPr dirty="0"/>
              <a:t> |  ..count.., ..density..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e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stat_bin_hex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bins = 30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x, y, fill</a:t>
            </a:r>
            <a:r>
              <a:rPr dirty="0"/>
              <a:t> |  ..count.., ..density..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e + stat_density_2d(</a:t>
            </a:r>
            <a:r>
              <a:rPr dirty="0"/>
              <a:t>contour = TRUE, n = 100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x, y, color, size</a:t>
            </a:r>
            <a:r>
              <a:rPr dirty="0"/>
              <a:t> |  ..level..</a:t>
            </a:r>
          </a:p>
          <a:p>
            <a:pPr defTabSz="560831">
              <a:lnSpc>
                <a:spcPct val="80000"/>
              </a:lnSpc>
              <a:spcBef>
                <a:spcPts val="9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e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stat_ellipse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level = 0.95, segments = 51, type = "t"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l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stat_contour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 err="1"/>
              <a:t>aes</a:t>
            </a:r>
            <a:r>
              <a:rPr dirty="0"/>
              <a:t>(z = z)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x, y, z, order</a:t>
            </a:r>
            <a:r>
              <a:rPr dirty="0"/>
              <a:t> |  ..level..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l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stat_summary_hex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 err="1"/>
              <a:t>aes</a:t>
            </a:r>
            <a:r>
              <a:rPr dirty="0"/>
              <a:t>(z = z), bins = 30, fun = max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x, y, z, fill </a:t>
            </a:r>
            <a:r>
              <a:rPr dirty="0"/>
              <a:t>|  ..value..</a:t>
            </a:r>
          </a:p>
          <a:p>
            <a:pPr defTabSz="560831">
              <a:lnSpc>
                <a:spcPct val="80000"/>
              </a:lnSpc>
              <a:spcBef>
                <a:spcPts val="9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l + stat_summary_2d(</a:t>
            </a:r>
            <a:r>
              <a:rPr dirty="0" err="1"/>
              <a:t>aes</a:t>
            </a:r>
            <a:r>
              <a:rPr dirty="0"/>
              <a:t>(z = z), bins = 30, fun = mean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x, y, z, fill</a:t>
            </a:r>
            <a:r>
              <a:rPr dirty="0"/>
              <a:t> |  ..value..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f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stat_boxplot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 err="1"/>
              <a:t>coef</a:t>
            </a:r>
            <a:r>
              <a:rPr dirty="0"/>
              <a:t> = 1.5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b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x, y</a:t>
            </a:r>
            <a:r>
              <a:rPr dirty="0"/>
              <a:t> |  ..lower.., ..middle.., ..upper.., ..width.. , ..</a:t>
            </a:r>
            <a:r>
              <a:rPr dirty="0" err="1"/>
              <a:t>ymin</a:t>
            </a:r>
            <a:r>
              <a:rPr dirty="0"/>
              <a:t>.., ..</a:t>
            </a:r>
            <a:r>
              <a:rPr dirty="0" err="1"/>
              <a:t>ymax</a:t>
            </a:r>
            <a:r>
              <a:rPr dirty="0"/>
              <a:t>..</a:t>
            </a:r>
          </a:p>
          <a:p>
            <a:pPr defTabSz="560831">
              <a:lnSpc>
                <a:spcPct val="80000"/>
              </a:lnSpc>
              <a:spcBef>
                <a:spcPts val="9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f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stat_ydensity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kernel = "gaussian", scale = "area"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x, y</a:t>
            </a:r>
            <a:r>
              <a:rPr dirty="0"/>
              <a:t> | ..density.., ..scaled.., ..count.., ..n.., ..</a:t>
            </a:r>
            <a:r>
              <a:rPr dirty="0" err="1"/>
              <a:t>violinwidth</a:t>
            </a:r>
            <a:r>
              <a:rPr dirty="0"/>
              <a:t>.., ..width..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e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stat_ecdf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n = 40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 x, y</a:t>
            </a:r>
            <a:r>
              <a:rPr dirty="0"/>
              <a:t> |  ..x.., ..y..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e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stat_quantile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quantiles = c(0.1, 0.9), </a:t>
            </a:r>
            <a:br>
              <a:rPr dirty="0"/>
            </a:br>
            <a:r>
              <a:rPr dirty="0"/>
              <a:t>formula = y ~ log(x), method = "</a:t>
            </a:r>
            <a:r>
              <a:rPr dirty="0" err="1"/>
              <a:t>rq</a:t>
            </a:r>
            <a:r>
              <a:rPr dirty="0"/>
              <a:t>"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 x, y</a:t>
            </a:r>
            <a:r>
              <a:rPr dirty="0"/>
              <a:t> | ..quantile..</a:t>
            </a:r>
          </a:p>
          <a:p>
            <a:pPr defTabSz="560831">
              <a:lnSpc>
                <a:spcPct val="80000"/>
              </a:lnSpc>
              <a:spcBef>
                <a:spcPts val="9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e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stat_smooth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method = "</a:t>
            </a:r>
            <a:r>
              <a:rPr dirty="0" err="1"/>
              <a:t>lm</a:t>
            </a:r>
            <a:r>
              <a:rPr dirty="0"/>
              <a:t>", formula = y ~ x, se = T, </a:t>
            </a:r>
            <a:br>
              <a:rPr dirty="0"/>
            </a:br>
            <a:r>
              <a:rPr dirty="0"/>
              <a:t>level = 0.95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x, y</a:t>
            </a:r>
            <a:r>
              <a:rPr dirty="0"/>
              <a:t> | ..se.., ..x.., ..y.., ..</a:t>
            </a:r>
            <a:r>
              <a:rPr dirty="0" err="1"/>
              <a:t>ymin</a:t>
            </a:r>
            <a:r>
              <a:rPr dirty="0"/>
              <a:t>.., ..</a:t>
            </a:r>
            <a:r>
              <a:rPr dirty="0" err="1"/>
              <a:t>ymax</a:t>
            </a:r>
            <a:r>
              <a:rPr dirty="0"/>
              <a:t>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ggplot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xlim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-5, 5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stat_function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fun = </a:t>
            </a:r>
            <a:r>
              <a:rPr dirty="0" err="1"/>
              <a:t>dnorm</a:t>
            </a:r>
            <a:r>
              <a:rPr dirty="0"/>
              <a:t>, </a:t>
            </a:r>
            <a:br>
              <a:rPr dirty="0"/>
            </a:br>
            <a:r>
              <a:rPr dirty="0"/>
              <a:t>n = 20, </a:t>
            </a:r>
            <a:r>
              <a:rPr dirty="0" err="1"/>
              <a:t>geom</a:t>
            </a:r>
            <a:r>
              <a:rPr dirty="0"/>
              <a:t> = “point”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x</a:t>
            </a:r>
            <a:r>
              <a:rPr dirty="0"/>
              <a:t> |  ..x.., ..y..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ggplot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stat_qq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 err="1"/>
              <a:t>aes</a:t>
            </a:r>
            <a:r>
              <a:rPr dirty="0"/>
              <a:t>(sample = 1:100)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b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x, y, sample </a:t>
            </a:r>
            <a:r>
              <a:rPr dirty="0"/>
              <a:t>|  ..sample.., ..theoretical..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e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stat_sum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 x, y, size</a:t>
            </a:r>
            <a:r>
              <a:rPr dirty="0"/>
              <a:t> |  ..n.., ..prop..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e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stat_summary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 err="1"/>
              <a:t>fun.data</a:t>
            </a:r>
            <a:r>
              <a:rPr dirty="0"/>
              <a:t> = "</a:t>
            </a:r>
            <a:r>
              <a:rPr dirty="0" err="1"/>
              <a:t>mean_cl_boot</a:t>
            </a:r>
            <a:r>
              <a:rPr dirty="0"/>
              <a:t>"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h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stat_summary_bin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</a:t>
            </a:r>
            <a:r>
              <a:rPr dirty="0"/>
              <a:t>fun = "mean", </a:t>
            </a:r>
            <a:r>
              <a:rPr dirty="0" err="1"/>
              <a:t>geom</a:t>
            </a:r>
            <a:r>
              <a:rPr dirty="0"/>
              <a:t> = "bar"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e +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stat_identity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()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</a:defRPr>
            </a:pPr>
            <a:r>
              <a:rPr dirty="0"/>
              <a:t>e + </a:t>
            </a:r>
            <a:r>
              <a:rPr dirty="0" err="1"/>
              <a:t>stat_unique</a:t>
            </a:r>
            <a:r>
              <a:rPr dirty="0"/>
              <a:t>()</a:t>
            </a:r>
          </a:p>
        </p:txBody>
      </p:sp>
      <p:sp>
        <p:nvSpPr>
          <p:cNvPr id="217" name="文本框 216">
            <a:extLst>
              <a:ext uri="{FF2B5EF4-FFF2-40B4-BE49-F238E27FC236}">
                <a16:creationId xmlns:a16="http://schemas.microsoft.com/office/drawing/2014/main" id="{9415ED1C-71B6-4C9E-8644-123EADEF3A49}"/>
              </a:ext>
            </a:extLst>
          </p:cNvPr>
          <p:cNvSpPr txBox="1"/>
          <p:nvPr/>
        </p:nvSpPr>
        <p:spPr>
          <a:xfrm>
            <a:off x="9706699" y="10479134"/>
            <a:ext cx="3982059" cy="3205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570" tIns="54570" rIns="54570" bIns="5457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翻译：</a:t>
            </a: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Guang-Teng  Meng   Email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：</a:t>
            </a: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druimeng@outlook.com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4C4C4C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 Light"/>
        <a:ea typeface="Source Sans Pro Light"/>
        <a:cs typeface="Source Sans Pr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 Light"/>
        <a:ea typeface="Source Sans Pro Light"/>
        <a:cs typeface="Source Sans Pr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4397</Words>
  <Application>Microsoft Office PowerPoint</Application>
  <PresentationFormat>自定义</PresentationFormat>
  <Paragraphs>295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6" baseType="lpstr">
      <vt:lpstr>Avenir Roman</vt:lpstr>
      <vt:lpstr>Gill Sans</vt:lpstr>
      <vt:lpstr>Helvetica Light</vt:lpstr>
      <vt:lpstr>SourceSansPro-SemiBold</vt:lpstr>
      <vt:lpstr>Helvetica</vt:lpstr>
      <vt:lpstr>Source Code Pro</vt:lpstr>
      <vt:lpstr>Source Sans Pro</vt:lpstr>
      <vt:lpstr>Source Sans Pro Black</vt:lpstr>
      <vt:lpstr>Source Sans Pro Bold</vt:lpstr>
      <vt:lpstr>Source Sans Pro ExtraLight</vt:lpstr>
      <vt:lpstr>Source Sans Pro Light</vt:lpstr>
      <vt:lpstr>Source Sans Pro Regular</vt:lpstr>
      <vt:lpstr>Source Sans Pro Semibold</vt:lpstr>
      <vt:lpstr>White</vt:lpstr>
      <vt:lpstr>ggplot2数据可视化 : : 速查表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Visualization with ggplot2 : : CHEAT SHEET </dc:title>
  <cp:lastModifiedBy>Meng Guang-Teng</cp:lastModifiedBy>
  <cp:revision>141</cp:revision>
  <dcterms:modified xsi:type="dcterms:W3CDTF">2021-11-15T14:03:50Z</dcterms:modified>
</cp:coreProperties>
</file>