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970000" cy="1079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1pPr>
    <a:lvl2pPr marL="0" marR="0" indent="2286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2pPr>
    <a:lvl3pPr marL="0" marR="0" indent="4572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3pPr>
    <a:lvl4pPr marL="0" marR="0" indent="6858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4pPr>
    <a:lvl5pPr marL="0" marR="0" indent="9144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64E"/>
    <a:srgbClr val="F7D38B"/>
    <a:srgbClr val="FFF4A9"/>
    <a:srgbClr val="FAE196"/>
    <a:srgbClr val="B2D283"/>
    <a:srgbClr val="4D7647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826" autoAdjust="0"/>
  </p:normalViewPr>
  <p:slideViewPr>
    <p:cSldViewPr snapToGrid="0" snapToObjects="1">
      <p:cViewPr>
        <p:scale>
          <a:sx n="60" d="100"/>
          <a:sy n="60" d="100"/>
        </p:scale>
        <p:origin x="552" y="-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1pPr>
    <a:lvl2pPr indent="2286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2pPr>
    <a:lvl3pPr indent="4572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3pPr>
    <a:lvl4pPr indent="6858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4pPr>
    <a:lvl5pPr indent="9144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5pPr>
    <a:lvl6pPr indent="11430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6pPr>
    <a:lvl7pPr indent="13716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7pPr>
    <a:lvl8pPr indent="16002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8pPr>
    <a:lvl9pPr indent="18288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364257" y="1918642"/>
            <a:ext cx="11241486" cy="354707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5561210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chemeClr val="accent6"/>
                </a:solidFill>
              </a:defRPr>
            </a:lvl1pPr>
            <a:lvl2pPr marL="0" indent="228600">
              <a:buSzTx/>
              <a:buNone/>
              <a:defRPr sz="2500">
                <a:solidFill>
                  <a:schemeClr val="accent6"/>
                </a:solidFill>
              </a:defRPr>
            </a:lvl2pPr>
            <a:lvl3pPr marL="0" indent="457200">
              <a:buSzTx/>
              <a:buNone/>
              <a:defRPr sz="2500">
                <a:solidFill>
                  <a:schemeClr val="accent6"/>
                </a:solidFill>
              </a:defRPr>
            </a:lvl3pPr>
            <a:lvl4pPr marL="0" indent="685800">
              <a:buSzTx/>
              <a:buNone/>
              <a:defRPr sz="2500">
                <a:solidFill>
                  <a:schemeClr val="accent6"/>
                </a:solidFill>
              </a:defRPr>
            </a:lvl4pPr>
            <a:lvl5pPr marL="0" indent="914400">
              <a:buSzTx/>
              <a:buNone/>
              <a:defRPr sz="2500">
                <a:solidFill>
                  <a:schemeClr val="accent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1364257" y="6993681"/>
            <a:ext cx="11241486" cy="5080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r">
              <a:lnSpc>
                <a:spcPct val="90000"/>
              </a:lnSpc>
              <a:buSzTx/>
              <a:buNone/>
              <a:defRPr sz="9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22"/>
          </p:nvPr>
        </p:nvSpPr>
        <p:spPr>
          <a:xfrm>
            <a:off x="1364257" y="4742656"/>
            <a:ext cx="11241486" cy="736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73125" y="158750"/>
            <a:ext cx="15708068" cy="1047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23472" indent="-123472">
              <a:defRPr sz="1000"/>
            </a:lvl1pPr>
            <a:lvl2pPr marL="567972" indent="-123472">
              <a:defRPr sz="1000"/>
            </a:lvl2pPr>
            <a:lvl3pPr marL="1012472" indent="-123472">
              <a:defRPr sz="1000"/>
            </a:lvl3pPr>
            <a:lvl4pPr marL="1456972" indent="-123472">
              <a:defRPr sz="1000"/>
            </a:lvl4pPr>
            <a:lvl5pPr marL="1901472" indent="-123472">
              <a:defRPr sz="1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725786" y="840878"/>
            <a:ext cx="10504786" cy="70068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364257" y="7375673"/>
            <a:ext cx="11241486" cy="152797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8958212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chemeClr val="accent6"/>
                </a:solidFill>
              </a:defRPr>
            </a:lvl1pPr>
            <a:lvl2pPr marL="0" indent="228600">
              <a:buSzTx/>
              <a:buNone/>
              <a:defRPr sz="2500">
                <a:solidFill>
                  <a:schemeClr val="accent6"/>
                </a:solidFill>
              </a:defRPr>
            </a:lvl2pPr>
            <a:lvl3pPr marL="0" indent="457200">
              <a:buSzTx/>
              <a:buNone/>
              <a:defRPr sz="2500">
                <a:solidFill>
                  <a:schemeClr val="accent6"/>
                </a:solidFill>
              </a:defRPr>
            </a:lvl3pPr>
            <a:lvl4pPr marL="0" indent="685800">
              <a:buSzTx/>
              <a:buNone/>
              <a:defRPr sz="2500">
                <a:solidFill>
                  <a:schemeClr val="accent6"/>
                </a:solidFill>
              </a:defRPr>
            </a:lvl4pPr>
            <a:lvl5pPr marL="0" indent="914400">
              <a:buSzTx/>
              <a:buNone/>
              <a:defRPr sz="2500">
                <a:solidFill>
                  <a:schemeClr val="accent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0546"/>
            <a:ext cx="376045" cy="3885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364257" y="3623964"/>
            <a:ext cx="11241486" cy="354707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919511" y="840878"/>
            <a:ext cx="13274230" cy="88494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023193" y="840878"/>
            <a:ext cx="5729884" cy="4283771"/>
          </a:xfrm>
          <a:prstGeom prst="rect">
            <a:avLst/>
          </a:prstGeom>
        </p:spPr>
        <p:txBody>
          <a:bodyPr anchor="b"/>
          <a:lstStyle>
            <a:lvl1pPr>
              <a:defRPr sz="3300" b="1"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3193" y="5274716"/>
            <a:ext cx="5729884" cy="4406554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chemeClr val="accent6"/>
                </a:solidFill>
              </a:defRPr>
            </a:lvl1pPr>
            <a:lvl2pPr marL="0" indent="228600">
              <a:buSzTx/>
              <a:buNone/>
              <a:defRPr sz="2500">
                <a:solidFill>
                  <a:schemeClr val="accent6"/>
                </a:solidFill>
              </a:defRPr>
            </a:lvl2pPr>
            <a:lvl3pPr marL="0" indent="457200">
              <a:buSzTx/>
              <a:buNone/>
              <a:defRPr sz="2500">
                <a:solidFill>
                  <a:schemeClr val="accent6"/>
                </a:solidFill>
              </a:defRPr>
            </a:lvl3pPr>
            <a:lvl4pPr marL="0" indent="685800">
              <a:buSzTx/>
              <a:buNone/>
              <a:defRPr sz="2500">
                <a:solidFill>
                  <a:schemeClr val="accent6"/>
                </a:solidFill>
              </a:defRPr>
            </a:lvl4pPr>
            <a:lvl5pPr marL="0" indent="914400">
              <a:buSzTx/>
              <a:buNone/>
              <a:defRPr sz="2500">
                <a:solidFill>
                  <a:schemeClr val="accent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870400" y="2955478"/>
            <a:ext cx="10129615" cy="67530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23193" y="2955478"/>
            <a:ext cx="5729884" cy="6753077"/>
          </a:xfrm>
          <a:prstGeom prst="rect">
            <a:avLst/>
          </a:prstGeom>
        </p:spPr>
        <p:txBody>
          <a:bodyPr/>
          <a:lstStyle>
            <a:lvl1pPr marL="1469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  <a:lvl2pPr marL="4898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2pPr>
            <a:lvl3pPr marL="8327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3pPr>
            <a:lvl4pPr marL="11756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4pPr>
            <a:lvl5pPr marL="15185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3" y="1523007"/>
            <a:ext cx="11923614" cy="77489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21"/>
          </p:nvPr>
        </p:nvSpPr>
        <p:spPr>
          <a:xfrm>
            <a:off x="-2551163" y="1113730"/>
            <a:ext cx="12864953" cy="85766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7175996" y="5558791"/>
            <a:ext cx="6507511" cy="4340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23"/>
          </p:nvPr>
        </p:nvSpPr>
        <p:spPr>
          <a:xfrm>
            <a:off x="6985000" y="1111310"/>
            <a:ext cx="6302872" cy="420191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>
            <a:spAutoFit/>
          </a:bodyPr>
          <a:lstStyle>
            <a:lvl1pPr algn="ctr">
              <a:spcBef>
                <a:spcPts val="0"/>
              </a:spcBef>
              <a:defRPr sz="1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1pPr>
      <a:lvl2pPr marL="0" marR="0" indent="228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2pPr>
      <a:lvl3pPr marL="0" marR="0" indent="457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3pPr>
      <a:lvl4pPr marL="0" marR="0" indent="685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4pPr>
      <a:lvl5pPr marL="0" marR="0" indent="914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5pPr>
      <a:lvl6pPr marL="0" marR="0" indent="11430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6pPr>
      <a:lvl7pPr marL="0" marR="0" indent="1371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7pPr>
      <a:lvl8pPr marL="0" marR="0" indent="1600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8pPr>
      <a:lvl9pPr marL="0" marR="0" indent="1828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9pPr>
    </p:titleStyle>
    <p:bodyStyle>
      <a:lvl1pPr marL="148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1pPr>
      <a:lvl2pPr marL="592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2pPr>
      <a:lvl3pPr marL="1037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3pPr>
      <a:lvl4pPr marL="1481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4pPr>
      <a:lvl5pPr marL="1926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5pPr>
      <a:lvl6pPr marL="2370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6pPr>
      <a:lvl7pPr marL="2815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7pPr>
      <a:lvl8pPr marL="3259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8pPr>
      <a:lvl9pPr marL="3704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"/><Relationship Id="rId3" Type="http://schemas.openxmlformats.org/officeDocument/2006/relationships/hyperlink" Target="mailto:info@rstudio.com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hyperlink" Target="http://tidyr.tidyverse.org" TargetMode="External"/><Relationship Id="rId4" Type="http://schemas.openxmlformats.org/officeDocument/2006/relationships/hyperlink" Target="http://rstudio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7" Type="http://schemas.openxmlformats.org/officeDocument/2006/relationships/hyperlink" Target="http://tidyr.tidyverse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rstudio.com" TargetMode="External"/><Relationship Id="rId5" Type="http://schemas.openxmlformats.org/officeDocument/2006/relationships/hyperlink" Target="mailto:info@rstudio.com" TargetMode="External"/><Relationship Id="rId4" Type="http://schemas.openxmlformats.org/officeDocument/2006/relationships/hyperlink" Target="https://creativecommons.org/licenses/by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" name="Table">
            <a:extLst>
              <a:ext uri="{FF2B5EF4-FFF2-40B4-BE49-F238E27FC236}">
                <a16:creationId xmlns:a16="http://schemas.microsoft.com/office/drawing/2014/main" id="{94E4BFB2-21BF-6341-8B97-760AE60949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8459294"/>
              </p:ext>
            </p:extLst>
          </p:nvPr>
        </p:nvGraphicFramePr>
        <p:xfrm>
          <a:off x="2369518" y="3264082"/>
          <a:ext cx="146247" cy="5588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4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1" name="Table">
            <a:extLst>
              <a:ext uri="{FF2B5EF4-FFF2-40B4-BE49-F238E27FC236}">
                <a16:creationId xmlns:a16="http://schemas.microsoft.com/office/drawing/2014/main" id="{CF4A15BC-C1C2-1442-9650-08908061F0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921835"/>
              </p:ext>
            </p:extLst>
          </p:nvPr>
        </p:nvGraphicFramePr>
        <p:xfrm>
          <a:off x="2609039" y="3267413"/>
          <a:ext cx="146247" cy="5588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4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2" name="Table">
            <a:extLst>
              <a:ext uri="{FF2B5EF4-FFF2-40B4-BE49-F238E27FC236}">
                <a16:creationId xmlns:a16="http://schemas.microsoft.com/office/drawing/2014/main" id="{FA84ED3D-B1F3-254B-AD34-5D16A6F092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5003475"/>
              </p:ext>
            </p:extLst>
          </p:nvPr>
        </p:nvGraphicFramePr>
        <p:xfrm>
          <a:off x="2950304" y="3267332"/>
          <a:ext cx="146247" cy="5588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4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8" name="Rectangle"/>
          <p:cNvSpPr/>
          <p:nvPr/>
        </p:nvSpPr>
        <p:spPr>
          <a:xfrm>
            <a:off x="5923268" y="6707197"/>
            <a:ext cx="276527" cy="625821"/>
          </a:xfrm>
          <a:prstGeom prst="rect">
            <a:avLst/>
          </a:prstGeom>
          <a:solidFill>
            <a:srgbClr val="B2D283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29" name="Rectangle"/>
          <p:cNvSpPr/>
          <p:nvPr/>
        </p:nvSpPr>
        <p:spPr>
          <a:xfrm>
            <a:off x="5766676" y="6707197"/>
            <a:ext cx="276528" cy="625821"/>
          </a:xfrm>
          <a:prstGeom prst="rect">
            <a:avLst/>
          </a:prstGeom>
          <a:solidFill>
            <a:srgbClr val="FAE196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grpSp>
        <p:nvGrpSpPr>
          <p:cNvPr id="145" name="Group"/>
          <p:cNvGrpSpPr/>
          <p:nvPr/>
        </p:nvGrpSpPr>
        <p:grpSpPr>
          <a:xfrm>
            <a:off x="8406780" y="-1013162"/>
            <a:ext cx="6134600" cy="2980092"/>
            <a:chOff x="0" y="51032"/>
            <a:chExt cx="6134598" cy="2980090"/>
          </a:xfrm>
        </p:grpSpPr>
        <p:sp>
          <p:nvSpPr>
            <p:cNvPr id="130" name="Triangle"/>
            <p:cNvSpPr/>
            <p:nvPr/>
          </p:nvSpPr>
          <p:spPr>
            <a:xfrm rot="1800000">
              <a:off x="1177377" y="304285"/>
              <a:ext cx="1319509" cy="1143860"/>
            </a:xfrm>
            <a:prstGeom prst="triangl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31" name="Circle"/>
            <p:cNvSpPr/>
            <p:nvPr/>
          </p:nvSpPr>
          <p:spPr>
            <a:xfrm flipH="1">
              <a:off x="1550782" y="838357"/>
              <a:ext cx="422090" cy="422090"/>
            </a:xfrm>
            <a:prstGeom prst="ellips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32" name="Circle"/>
            <p:cNvSpPr/>
            <p:nvPr/>
          </p:nvSpPr>
          <p:spPr>
            <a:xfrm flipH="1">
              <a:off x="0" y="819778"/>
              <a:ext cx="422089" cy="422090"/>
            </a:xfrm>
            <a:prstGeom prst="ellipse">
              <a:avLst/>
            </a:prstGeom>
            <a:solidFill>
              <a:srgbClr val="FFE08B">
                <a:alpha val="50000"/>
              </a:srgbClr>
            </a:solidFill>
            <a:ln w="12700" cap="flat">
              <a:solidFill>
                <a:srgbClr val="FFE08B">
                  <a:alpha val="50000"/>
                </a:srgbClr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33" name="Triangle"/>
            <p:cNvSpPr/>
            <p:nvPr/>
          </p:nvSpPr>
          <p:spPr>
            <a:xfrm rot="19800000">
              <a:off x="2896973" y="973389"/>
              <a:ext cx="1319509" cy="1143860"/>
            </a:xfrm>
            <a:prstGeom prst="triangl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34" name="Triangle"/>
            <p:cNvSpPr/>
            <p:nvPr/>
          </p:nvSpPr>
          <p:spPr>
            <a:xfrm rot="1800000">
              <a:off x="3470358" y="1634009"/>
              <a:ext cx="1319509" cy="1143861"/>
            </a:xfrm>
            <a:prstGeom prst="triangl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35" name="Circle"/>
            <p:cNvSpPr/>
            <p:nvPr/>
          </p:nvSpPr>
          <p:spPr>
            <a:xfrm flipH="1">
              <a:off x="3461020" y="1507461"/>
              <a:ext cx="422090" cy="422090"/>
            </a:xfrm>
            <a:prstGeom prst="ellips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36" name="Circle"/>
            <p:cNvSpPr/>
            <p:nvPr/>
          </p:nvSpPr>
          <p:spPr>
            <a:xfrm flipH="1">
              <a:off x="3843763" y="2168082"/>
              <a:ext cx="422090" cy="422090"/>
            </a:xfrm>
            <a:prstGeom prst="ellips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37" name="Triangle"/>
            <p:cNvSpPr/>
            <p:nvPr/>
          </p:nvSpPr>
          <p:spPr>
            <a:xfrm rot="1800000">
              <a:off x="3470358" y="312963"/>
              <a:ext cx="1319509" cy="1143861"/>
            </a:xfrm>
            <a:prstGeom prst="triangl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38" name="Circle"/>
            <p:cNvSpPr/>
            <p:nvPr/>
          </p:nvSpPr>
          <p:spPr>
            <a:xfrm flipH="1">
              <a:off x="3843763" y="847036"/>
              <a:ext cx="422090" cy="422090"/>
            </a:xfrm>
            <a:prstGeom prst="ellips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39" name="Triangle"/>
            <p:cNvSpPr/>
            <p:nvPr/>
          </p:nvSpPr>
          <p:spPr>
            <a:xfrm rot="19800000">
              <a:off x="4044129" y="318647"/>
              <a:ext cx="1319510" cy="1143861"/>
            </a:xfrm>
            <a:prstGeom prst="triangl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40" name="Circle"/>
            <p:cNvSpPr/>
            <p:nvPr/>
          </p:nvSpPr>
          <p:spPr>
            <a:xfrm flipH="1">
              <a:off x="4608178" y="852720"/>
              <a:ext cx="422090" cy="422090"/>
            </a:xfrm>
            <a:prstGeom prst="ellips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41" name="Triangle"/>
            <p:cNvSpPr/>
            <p:nvPr/>
          </p:nvSpPr>
          <p:spPr>
            <a:xfrm rot="1800000">
              <a:off x="4617515" y="979268"/>
              <a:ext cx="1319509" cy="1143861"/>
            </a:xfrm>
            <a:prstGeom prst="triangl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42" name="Circle"/>
            <p:cNvSpPr/>
            <p:nvPr/>
          </p:nvSpPr>
          <p:spPr>
            <a:xfrm flipH="1">
              <a:off x="4990919" y="1513341"/>
              <a:ext cx="422090" cy="422090"/>
            </a:xfrm>
            <a:prstGeom prst="ellips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43" name="Triangle"/>
            <p:cNvSpPr/>
            <p:nvPr/>
          </p:nvSpPr>
          <p:spPr>
            <a:xfrm rot="19800000">
              <a:off x="1751148" y="309969"/>
              <a:ext cx="1319510" cy="1143860"/>
            </a:xfrm>
            <a:prstGeom prst="triangl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44" name="Circle"/>
            <p:cNvSpPr/>
            <p:nvPr/>
          </p:nvSpPr>
          <p:spPr>
            <a:xfrm flipH="1">
              <a:off x="2315195" y="844041"/>
              <a:ext cx="422090" cy="422090"/>
            </a:xfrm>
            <a:prstGeom prst="ellips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sp>
        <p:nvSpPr>
          <p:cNvPr id="146" name="Rectangle"/>
          <p:cNvSpPr/>
          <p:nvPr/>
        </p:nvSpPr>
        <p:spPr>
          <a:xfrm>
            <a:off x="8383487" y="-26122"/>
            <a:ext cx="5593304" cy="2566923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0382">
                <a:srgbClr val="FFFFFF">
                  <a:alpha val="45796"/>
                </a:srgbClr>
              </a:gs>
              <a:gs pos="35803">
                <a:srgbClr val="FFFFFF">
                  <a:alpha val="72898"/>
                </a:srgbClr>
              </a:gs>
              <a:gs pos="55434">
                <a:srgbClr val="FFFFFF"/>
              </a:gs>
            </a:gsLst>
            <a:path>
              <a:fillToRect l="49659" t="-26178" r="50340" b="126178"/>
            </a:path>
          </a:gra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47" name="Line"/>
          <p:cNvSpPr/>
          <p:nvPr/>
        </p:nvSpPr>
        <p:spPr>
          <a:xfrm>
            <a:off x="2354308" y="10337513"/>
            <a:ext cx="11321194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48" name="RStudio® is a trademark of RStudio, PBC  •  CC BY SA  RStudio  •  info@rstudio.com  •  844-448-1212  •  rstudio.com  •  Learn more at tidyr.tidyverse.org  •  tibble  3.1.2  •  tidyr  1.1.3  •  Updated:  2021–08"/>
          <p:cNvSpPr txBox="1"/>
          <p:nvPr/>
        </p:nvSpPr>
        <p:spPr>
          <a:xfrm>
            <a:off x="1679757" y="10325333"/>
            <a:ext cx="11996481" cy="359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RStudio® </a:t>
            </a:r>
            <a:r>
              <a:rPr lang="zh-CN" altLang="en-US" dirty="0"/>
              <a:t>是</a:t>
            </a:r>
            <a:r>
              <a:rPr dirty="0"/>
              <a:t> RStudio, PBC </a:t>
            </a:r>
            <a:r>
              <a:rPr lang="zh-CN" altLang="en-US" dirty="0"/>
              <a:t>的注册商标</a:t>
            </a:r>
            <a:r>
              <a:rPr dirty="0"/>
              <a:t> •  </a:t>
            </a:r>
            <a:r>
              <a:rPr dirty="0">
                <a:hlinkClick r:id="rId2"/>
              </a:rPr>
              <a:t>CC BY SA</a:t>
            </a:r>
            <a:r>
              <a:rPr dirty="0"/>
              <a:t>  RStudio  •  </a:t>
            </a:r>
            <a:r>
              <a:rPr dirty="0">
                <a:hlinkClick r:id="rId3"/>
              </a:rPr>
              <a:t>info@rstudio.com</a:t>
            </a:r>
            <a:r>
              <a:rPr dirty="0"/>
              <a:t>  •  844-448-1212  •  </a:t>
            </a:r>
            <a:r>
              <a:rPr dirty="0">
                <a:hlinkClick r:id="rId4"/>
              </a:rPr>
              <a:t>rstudio.com</a:t>
            </a:r>
            <a:r>
              <a:rPr dirty="0"/>
              <a:t>  •  </a:t>
            </a:r>
            <a:r>
              <a:rPr lang="zh-CN" altLang="en-US" dirty="0"/>
              <a:t>更多内容请关注 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  <a:hlinkClick r:id="rId5"/>
              </a:rPr>
              <a:t>tidyr.tidyverse.org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dirty="0"/>
              <a:t> •  </a:t>
            </a:r>
            <a:r>
              <a:rPr dirty="0" err="1"/>
              <a:t>tibble</a:t>
            </a:r>
            <a:r>
              <a:rPr dirty="0"/>
              <a:t>  3.1.2  •  </a:t>
            </a:r>
            <a:r>
              <a:rPr dirty="0" err="1"/>
              <a:t>tidyr</a:t>
            </a:r>
            <a:r>
              <a:rPr dirty="0"/>
              <a:t>  1.1.3  •  </a:t>
            </a:r>
            <a:r>
              <a:rPr lang="zh-CN" altLang="en-US" dirty="0"/>
              <a:t>更新于</a:t>
            </a:r>
            <a:r>
              <a:rPr dirty="0"/>
              <a:t>:  2021–08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en-US" dirty="0"/>
              <a:t>                                                                                                                  </a:t>
            </a:r>
            <a:r>
              <a:rPr lang="zh-CN" altLang="en-US" dirty="0"/>
              <a:t>翻译：王非凡 </a:t>
            </a:r>
            <a:r>
              <a:rPr lang="en-US" altLang="zh-CN" dirty="0" err="1"/>
              <a:t>Feifan</a:t>
            </a:r>
            <a:r>
              <a:rPr lang="en-US" altLang="zh-CN" dirty="0"/>
              <a:t> Wang / wffyx44@gmail.com</a:t>
            </a:r>
            <a:endParaRPr lang="en-US" dirty="0"/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823" y="9978474"/>
            <a:ext cx="1754521" cy="616478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idy Data with tidyr : : CHEAT SHEET"/>
          <p:cNvSpPr txBox="1">
            <a:spLocks noGrp="1"/>
          </p:cNvSpPr>
          <p:nvPr>
            <p:ph type="title"/>
          </p:nvPr>
        </p:nvSpPr>
        <p:spPr>
          <a:xfrm>
            <a:off x="313821" y="361177"/>
            <a:ext cx="10898129" cy="803346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zh-CN" altLang="en-US" dirty="0"/>
              <a:t>用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tidyr</a:t>
            </a:r>
            <a:r>
              <a:rPr lang="en-US" dirty="0"/>
              <a:t> </a:t>
            </a:r>
            <a:r>
              <a:rPr lang="zh-CN" altLang="en-US" dirty="0"/>
              <a:t>清理数据 </a:t>
            </a:r>
            <a:r>
              <a:rPr dirty="0"/>
              <a:t>: : </a:t>
            </a:r>
            <a:r>
              <a:rPr lang="zh-CN" altLang="en-US" sz="3300" b="1" dirty="0">
                <a:latin typeface="SourceSansPro-SemiBold"/>
                <a:ea typeface="SourceSansPro-SemiBold"/>
                <a:cs typeface="SourceSansPro-SemiBold"/>
                <a:sym typeface="SourceSansPro-SemiBold"/>
              </a:rPr>
              <a:t>速查表</a:t>
            </a:r>
            <a:endParaRPr b="1" dirty="0"/>
          </a:p>
        </p:txBody>
      </p:sp>
      <p:sp>
        <p:nvSpPr>
          <p:cNvPr id="151" name="&amp;"/>
          <p:cNvSpPr txBox="1"/>
          <p:nvPr/>
        </p:nvSpPr>
        <p:spPr>
          <a:xfrm>
            <a:off x="1774497" y="2053127"/>
            <a:ext cx="276528" cy="42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algn="ctr">
              <a:spcBef>
                <a:spcPts val="0"/>
              </a:spcBef>
              <a:defRPr sz="2000">
                <a:solidFill>
                  <a:srgbClr val="E2754E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&amp;</a:t>
            </a:r>
          </a:p>
        </p:txBody>
      </p:sp>
      <p:sp>
        <p:nvSpPr>
          <p:cNvPr id="152" name="Tidy data is a way to organize tabular data in a  consistent data structure across packages.  A table is tidy if:"/>
          <p:cNvSpPr txBox="1"/>
          <p:nvPr/>
        </p:nvSpPr>
        <p:spPr>
          <a:xfrm>
            <a:off x="311945" y="1271353"/>
            <a:ext cx="3201631" cy="71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/>
              <a:t>清理数据 </a:t>
            </a:r>
            <a:r>
              <a:rPr lang="en-US" altLang="zh-CN" dirty="0"/>
              <a:t>(</a:t>
            </a:r>
            <a:r>
              <a:rPr dirty="0"/>
              <a:t>Tidy data</a:t>
            </a:r>
            <a:r>
              <a:rPr lang="en-US" dirty="0"/>
              <a:t>)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这种方法主要用于整理列表数据，使其具有跨包兼容的一致性数据结构。</a:t>
            </a:r>
            <a:b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一个整洁的数据集应具备如下特征：</a:t>
            </a:r>
            <a:endParaRPr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</p:txBody>
      </p:sp>
      <p:sp>
        <p:nvSpPr>
          <p:cNvPr id="153" name="Each variable is in its own column"/>
          <p:cNvSpPr txBox="1"/>
          <p:nvPr/>
        </p:nvSpPr>
        <p:spPr>
          <a:xfrm>
            <a:off x="455940" y="2632211"/>
            <a:ext cx="1180977" cy="428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algn="ctr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每个变量 </a:t>
            </a:r>
            <a:endParaRPr lang="en-US" altLang="zh-CN"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 algn="ctr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/>
              <a:t>占一列 </a:t>
            </a:r>
            <a:r>
              <a:rPr lang="en-US" altLang="zh-CN" dirty="0"/>
              <a:t>(column)</a:t>
            </a:r>
            <a:endParaRPr dirty="0"/>
          </a:p>
        </p:txBody>
      </p:sp>
      <p:sp>
        <p:nvSpPr>
          <p:cNvPr id="154" name="Each observation, or case, is in its own row"/>
          <p:cNvSpPr txBox="1"/>
          <p:nvPr/>
        </p:nvSpPr>
        <p:spPr>
          <a:xfrm>
            <a:off x="1887063" y="2632211"/>
            <a:ext cx="1751464" cy="499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/>
          <a:p>
            <a:pPr algn="ctr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每组观测值 </a:t>
            </a:r>
            <a:r>
              <a:rPr lang="zh-CN" altLang="en-US" dirty="0">
                <a:latin typeface="Source Sans Pro Regular"/>
                <a:sym typeface="Source Sans Pro Regular"/>
              </a:rPr>
              <a:t>，或每个案例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,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占一行</a:t>
            </a:r>
            <a:r>
              <a:rPr lang="en-US" altLang="zh-CN" dirty="0">
                <a:solidFill>
                  <a:srgbClr val="000000"/>
                </a:solidFill>
                <a:sym typeface="Source Sans Pro Regular"/>
              </a:rPr>
              <a:t>(</a:t>
            </a:r>
            <a:r>
              <a:rPr dirty="0">
                <a:solidFill>
                  <a:srgbClr val="000000"/>
                </a:solidFill>
                <a:sym typeface="Source Sans Pro Regular"/>
              </a:rPr>
              <a:t>row</a:t>
            </a:r>
            <a:r>
              <a:rPr lang="en-US" dirty="0">
                <a:solidFill>
                  <a:srgbClr val="000000"/>
                </a:solidFill>
                <a:sym typeface="Source Sans Pro Regular"/>
              </a:rPr>
              <a:t>)</a:t>
            </a:r>
            <a:endParaRPr dirty="0">
              <a:solidFill>
                <a:srgbClr val="000000"/>
              </a:solidFill>
              <a:sym typeface="Source Sans Pro Regular"/>
            </a:endParaRPr>
          </a:p>
        </p:txBody>
      </p:sp>
      <p:sp>
        <p:nvSpPr>
          <p:cNvPr id="166" name="Access variables as vectors"/>
          <p:cNvSpPr txBox="1"/>
          <p:nvPr/>
        </p:nvSpPr>
        <p:spPr>
          <a:xfrm>
            <a:off x="572376" y="3917305"/>
            <a:ext cx="1072821" cy="438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algn="ctr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以向量</a:t>
            </a:r>
            <a:r>
              <a:rPr lang="en-US" altLang="zh-CN" dirty="0"/>
              <a:t>(vectors)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的形式访问变量</a:t>
            </a:r>
            <a:endParaRPr dirty="0"/>
          </a:p>
        </p:txBody>
      </p:sp>
      <p:sp>
        <p:nvSpPr>
          <p:cNvPr id="167" name="Preserve cases in vectorized operations"/>
          <p:cNvSpPr txBox="1"/>
          <p:nvPr/>
        </p:nvSpPr>
        <p:spPr>
          <a:xfrm>
            <a:off x="2008380" y="3917306"/>
            <a:ext cx="1436697" cy="461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algn="ctr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通过向量化运算</a:t>
            </a:r>
            <a:endParaRPr lang="en-US" altLang="zh-CN"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 algn="ctr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保存案例</a:t>
            </a:r>
            <a:endParaRPr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</p:txBody>
      </p:sp>
      <p:grpSp>
        <p:nvGrpSpPr>
          <p:cNvPr id="176" name="Group"/>
          <p:cNvGrpSpPr/>
          <p:nvPr/>
        </p:nvGrpSpPr>
        <p:grpSpPr>
          <a:xfrm>
            <a:off x="2399006" y="3205196"/>
            <a:ext cx="658698" cy="617018"/>
            <a:chOff x="50500" y="-1"/>
            <a:chExt cx="658697" cy="617017"/>
          </a:xfrm>
        </p:grpSpPr>
        <p:sp>
          <p:nvSpPr>
            <p:cNvPr id="168" name="*"/>
            <p:cNvSpPr txBox="1"/>
            <p:nvPr/>
          </p:nvSpPr>
          <p:spPr>
            <a:xfrm>
              <a:off x="123142" y="-1"/>
              <a:ext cx="185544" cy="299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 algn="ctr"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lvl1pPr>
            </a:lstStyle>
            <a:p>
              <a:r>
                <a:t>*</a:t>
              </a:r>
            </a:p>
          </p:txBody>
        </p:sp>
        <p:sp>
          <p:nvSpPr>
            <p:cNvPr id="172" name="Line"/>
            <p:cNvSpPr/>
            <p:nvPr/>
          </p:nvSpPr>
          <p:spPr>
            <a:xfrm>
              <a:off x="427687" y="109904"/>
              <a:ext cx="141410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3" name="Arrow"/>
            <p:cNvSpPr/>
            <p:nvPr/>
          </p:nvSpPr>
          <p:spPr>
            <a:xfrm>
              <a:off x="50500" y="206759"/>
              <a:ext cx="658697" cy="101601"/>
            </a:xfrm>
            <a:prstGeom prst="rightArrow">
              <a:avLst>
                <a:gd name="adj1" fmla="val 32000"/>
                <a:gd name="adj2" fmla="val 85395"/>
              </a:avLst>
            </a:prstGeom>
            <a:gradFill flip="none" rotWithShape="1">
              <a:gsLst>
                <a:gs pos="0">
                  <a:srgbClr val="E2754E"/>
                </a:gs>
                <a:gs pos="100000">
                  <a:srgbClr val="FFECF7">
                    <a:alpha val="25641"/>
                  </a:srgbClr>
                </a:gs>
              </a:gsLst>
              <a:lin ang="10448469" scaled="0"/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74" name="Arrow"/>
            <p:cNvSpPr/>
            <p:nvPr/>
          </p:nvSpPr>
          <p:spPr>
            <a:xfrm>
              <a:off x="50500" y="367114"/>
              <a:ext cx="658697" cy="101601"/>
            </a:xfrm>
            <a:prstGeom prst="rightArrow">
              <a:avLst>
                <a:gd name="adj1" fmla="val 32000"/>
                <a:gd name="adj2" fmla="val 85395"/>
              </a:avLst>
            </a:prstGeom>
            <a:gradFill flip="none" rotWithShape="1">
              <a:gsLst>
                <a:gs pos="0">
                  <a:srgbClr val="E2754E"/>
                </a:gs>
                <a:gs pos="100000">
                  <a:srgbClr val="FFECF7">
                    <a:alpha val="25641"/>
                  </a:srgbClr>
                </a:gs>
              </a:gsLst>
              <a:lin ang="10448469" scaled="0"/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75" name="Arrow"/>
            <p:cNvSpPr/>
            <p:nvPr/>
          </p:nvSpPr>
          <p:spPr>
            <a:xfrm>
              <a:off x="50500" y="515415"/>
              <a:ext cx="658697" cy="101601"/>
            </a:xfrm>
            <a:prstGeom prst="rightArrow">
              <a:avLst>
                <a:gd name="adj1" fmla="val 32000"/>
                <a:gd name="adj2" fmla="val 85395"/>
              </a:avLst>
            </a:prstGeom>
            <a:gradFill flip="none" rotWithShape="1">
              <a:gsLst>
                <a:gs pos="0">
                  <a:srgbClr val="E2754E"/>
                </a:gs>
                <a:gs pos="100000">
                  <a:srgbClr val="FFECF7">
                    <a:alpha val="25641"/>
                  </a:srgbClr>
                </a:gs>
              </a:gsLst>
              <a:lin ang="10448469" scaled="0"/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sp>
        <p:nvSpPr>
          <p:cNvPr id="177" name="Line"/>
          <p:cNvSpPr/>
          <p:nvPr/>
        </p:nvSpPr>
        <p:spPr>
          <a:xfrm>
            <a:off x="318924" y="3097930"/>
            <a:ext cx="3217129" cy="1"/>
          </a:xfrm>
          <a:prstGeom prst="line">
            <a:avLst/>
          </a:prstGeom>
          <a:ln w="12700"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78" name="Tibbles"/>
          <p:cNvSpPr txBox="1"/>
          <p:nvPr/>
        </p:nvSpPr>
        <p:spPr>
          <a:xfrm>
            <a:off x="305841" y="4455378"/>
            <a:ext cx="98361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E2754E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Tibbles</a:t>
            </a:r>
          </a:p>
        </p:txBody>
      </p:sp>
      <p:sp>
        <p:nvSpPr>
          <p:cNvPr id="179" name="Tibbles are a table format provided  by the tibble package. They inherit the  data frame class, but have improved behaviors:…"/>
          <p:cNvSpPr txBox="1"/>
          <p:nvPr/>
        </p:nvSpPr>
        <p:spPr>
          <a:xfrm>
            <a:off x="310075" y="5080203"/>
            <a:ext cx="3466512" cy="71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5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Tibbles </a:t>
            </a:r>
            <a:r>
              <a:rPr lang="zh-CN" altLang="en-US" dirty="0"/>
              <a:t>作为一种列表格式，由</a:t>
            </a:r>
            <a:endParaRPr lang="en-US" altLang="zh-CN" dirty="0"/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tibble</a:t>
            </a:r>
            <a:r>
              <a:rPr 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zh-CN" alt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数据</a:t>
            </a:r>
            <a:r>
              <a:rPr lang="zh-CN" altLang="en-US" dirty="0"/>
              <a:t>包提供。其继承了</a:t>
            </a:r>
            <a:r>
              <a:rPr lang="en-US" altLang="zh-CN" dirty="0" err="1"/>
              <a:t>DataFrame</a:t>
            </a:r>
            <a:endParaRPr lang="en-US" altLang="zh-CN" dirty="0"/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类型，但有如下改进：</a:t>
            </a:r>
          </a:p>
        </p:txBody>
      </p:sp>
      <p:pic>
        <p:nvPicPr>
          <p:cNvPr id="180" name="tibble.png" descr="tibb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9867" y="4515415"/>
            <a:ext cx="756445" cy="876694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A tibble: 3 × 2…"/>
          <p:cNvSpPr/>
          <p:nvPr/>
        </p:nvSpPr>
        <p:spPr>
          <a:xfrm>
            <a:off x="2120806" y="8113226"/>
            <a:ext cx="1189359" cy="705258"/>
          </a:xfrm>
          <a:prstGeom prst="rect">
            <a:avLst/>
          </a:prstGeom>
          <a:solidFill>
            <a:srgbClr val="FFFFFF"/>
          </a:solidFill>
          <a:ln>
            <a:solidFill>
              <a:srgbClr val="A6AAA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/>
          <a:lstStyle/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E2754E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A </a:t>
            </a:r>
            <a:r>
              <a:rPr dirty="0" err="1"/>
              <a:t>tibble</a:t>
            </a:r>
            <a:r>
              <a:rPr dirty="0"/>
              <a:t>: 3 × 2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E2754E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    x     y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E2754E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&lt;int&gt; &lt;</a:t>
            </a:r>
            <a:r>
              <a:rPr dirty="0" err="1"/>
              <a:t>chr</a:t>
            </a:r>
            <a:r>
              <a:rPr dirty="0"/>
              <a:t>&gt;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E2754E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1     1     a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E2754E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2     2     b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E2754E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3     3     c</a:t>
            </a:r>
          </a:p>
        </p:txBody>
      </p:sp>
      <p:sp>
        <p:nvSpPr>
          <p:cNvPr id="182" name="Both make this tibble"/>
          <p:cNvSpPr/>
          <p:nvPr/>
        </p:nvSpPr>
        <p:spPr>
          <a:xfrm>
            <a:off x="2529394" y="7508020"/>
            <a:ext cx="884238" cy="580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66" y="0"/>
                </a:moveTo>
                <a:cubicBezTo>
                  <a:pt x="1061" y="0"/>
                  <a:pt x="0" y="1617"/>
                  <a:pt x="0" y="3605"/>
                </a:cubicBezTo>
                <a:lnTo>
                  <a:pt x="0" y="13814"/>
                </a:lnTo>
                <a:cubicBezTo>
                  <a:pt x="0" y="15802"/>
                  <a:pt x="1061" y="17419"/>
                  <a:pt x="2366" y="17419"/>
                </a:cubicBezTo>
                <a:lnTo>
                  <a:pt x="9898" y="17419"/>
                </a:lnTo>
                <a:lnTo>
                  <a:pt x="11740" y="21600"/>
                </a:lnTo>
                <a:lnTo>
                  <a:pt x="12797" y="17419"/>
                </a:lnTo>
                <a:lnTo>
                  <a:pt x="19234" y="17419"/>
                </a:lnTo>
                <a:cubicBezTo>
                  <a:pt x="20539" y="17419"/>
                  <a:pt x="21600" y="15802"/>
                  <a:pt x="21600" y="13814"/>
                </a:cubicBezTo>
                <a:lnTo>
                  <a:pt x="21600" y="3605"/>
                </a:lnTo>
                <a:cubicBezTo>
                  <a:pt x="21600" y="1617"/>
                  <a:pt x="20539" y="0"/>
                  <a:pt x="19234" y="0"/>
                </a:cubicBezTo>
                <a:lnTo>
                  <a:pt x="2366" y="0"/>
                </a:lnTo>
                <a:close/>
              </a:path>
            </a:pathLst>
          </a:custGeom>
          <a:solidFill>
            <a:srgbClr val="E2754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80000"/>
              </a:lnSpc>
              <a:spcBef>
                <a:spcPts val="0"/>
              </a:spcBef>
              <a:defRPr sz="11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两种创建方法结果一致</a:t>
            </a:r>
            <a:endParaRPr dirty="0"/>
          </a:p>
        </p:txBody>
      </p:sp>
      <p:sp>
        <p:nvSpPr>
          <p:cNvPr id="183" name="CONSTRUCT A TIBBLE"/>
          <p:cNvSpPr txBox="1"/>
          <p:nvPr/>
        </p:nvSpPr>
        <p:spPr>
          <a:xfrm>
            <a:off x="318804" y="7114606"/>
            <a:ext cx="1620636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/>
            <a:r>
              <a:rPr lang="zh-CN" altLang="en-US" dirty="0"/>
              <a:t>创建一个</a:t>
            </a:r>
            <a:r>
              <a:rPr dirty="0"/>
              <a:t> TIBBLE</a:t>
            </a:r>
            <a:r>
              <a:rPr lang="en-US" dirty="0"/>
              <a:t> </a:t>
            </a:r>
            <a:r>
              <a:rPr lang="zh-CN" altLang="en-US" dirty="0"/>
              <a:t>数据框</a:t>
            </a:r>
            <a:endParaRPr dirty="0"/>
          </a:p>
        </p:txBody>
      </p:sp>
      <p:sp>
        <p:nvSpPr>
          <p:cNvPr id="184" name="Line"/>
          <p:cNvSpPr/>
          <p:nvPr/>
        </p:nvSpPr>
        <p:spPr>
          <a:xfrm>
            <a:off x="327784" y="7064609"/>
            <a:ext cx="3195353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85" name="as_tibble(x, …) Convert a data frame to a tibble.…"/>
          <p:cNvSpPr txBox="1"/>
          <p:nvPr/>
        </p:nvSpPr>
        <p:spPr>
          <a:xfrm>
            <a:off x="316265" y="8904054"/>
            <a:ext cx="3322262" cy="961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dirty="0" err="1"/>
              <a:t>as_tibble</a:t>
            </a:r>
            <a:r>
              <a:rPr dirty="0"/>
              <a:t>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x, …</a:t>
            </a:r>
            <a:r>
              <a:rPr dirty="0"/>
              <a:t>)</a:t>
            </a:r>
            <a:r>
              <a:rPr lang="en-US" dirty="0"/>
              <a:t> 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将</a:t>
            </a:r>
            <a:r>
              <a:rPr lang="en-US" altLang="zh-CN"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DataFrame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类型转换为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tibble</a:t>
            </a:r>
            <a:endParaRPr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dirty="0" err="1"/>
              <a:t>enframe</a:t>
            </a:r>
            <a:r>
              <a:rPr dirty="0"/>
              <a:t>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x, name = "name", value = "value"</a:t>
            </a:r>
            <a:r>
              <a:rPr dirty="0"/>
              <a:t>)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b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将向量转成 </a:t>
            </a:r>
            <a:r>
              <a:rPr lang="en-US" altLang="zh-CN"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tibble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，反之则为</a:t>
            </a:r>
            <a:r>
              <a:rPr dirty="0" err="1"/>
              <a:t>deframe</a:t>
            </a:r>
            <a:r>
              <a:rPr dirty="0"/>
              <a:t>()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.</a:t>
            </a: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dirty="0" err="1"/>
              <a:t>is_tibble</a:t>
            </a:r>
            <a:r>
              <a:rPr dirty="0"/>
              <a:t>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</a:t>
            </a:r>
            <a:r>
              <a:rPr dirty="0"/>
              <a:t>)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r>
              <a:rPr 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检测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x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是否为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tibble</a:t>
            </a:r>
            <a:r>
              <a:rPr 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类型</a:t>
            </a:r>
            <a:endParaRPr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</p:txBody>
      </p:sp>
      <p:sp>
        <p:nvSpPr>
          <p:cNvPr id="186" name="AN ENHANCED DATA FRAME"/>
          <p:cNvSpPr txBox="1"/>
          <p:nvPr/>
        </p:nvSpPr>
        <p:spPr>
          <a:xfrm>
            <a:off x="305841" y="4784878"/>
            <a:ext cx="143629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/>
            <a:r>
              <a:rPr lang="zh-CN" altLang="en-US" sz="1400" b="1" dirty="0"/>
              <a:t>一种扩展型数据框</a:t>
            </a:r>
            <a:endParaRPr sz="1400" dirty="0"/>
          </a:p>
        </p:txBody>
      </p:sp>
      <p:sp>
        <p:nvSpPr>
          <p:cNvPr id="187" name="options(tibble.print_max = n, tibble.print_min = m,  tibble.width = Inf) Control default display settings.…"/>
          <p:cNvSpPr txBox="1"/>
          <p:nvPr/>
        </p:nvSpPr>
        <p:spPr>
          <a:xfrm>
            <a:off x="310075" y="6407254"/>
            <a:ext cx="332845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dirty="0"/>
              <a:t>options(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tibble.print_max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= n,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tibble.print_min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= m, </a:t>
            </a:r>
            <a:b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tibble.width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= Inf</a:t>
            </a:r>
            <a:r>
              <a:rPr dirty="0"/>
              <a:t>) </a:t>
            </a:r>
            <a:r>
              <a:rPr lang="en-US" dirty="0"/>
              <a:t> </a:t>
            </a:r>
            <a:r>
              <a:rPr lang="zh-CN" altLang="en-US" dirty="0">
                <a:latin typeface="Source Sans Pro Regular"/>
                <a:sym typeface="Source Sans Pro Regular"/>
              </a:rPr>
              <a:t>控制默认的显示设置</a:t>
            </a:r>
            <a:endParaRPr lang="en-US"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View()</a:t>
            </a:r>
            <a:r>
              <a:rPr lang="en-US" dirty="0"/>
              <a:t> or </a:t>
            </a:r>
            <a:r>
              <a:rPr 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glimpse()</a:t>
            </a:r>
            <a:r>
              <a:rPr lang="en-US" dirty="0"/>
              <a:t> </a:t>
            </a:r>
            <a:r>
              <a:rPr lang="zh-CN" altLang="en-US" dirty="0"/>
              <a:t>观察整个数据集</a:t>
            </a:r>
          </a:p>
        </p:txBody>
      </p:sp>
      <p:sp>
        <p:nvSpPr>
          <p:cNvPr id="188" name="Line"/>
          <p:cNvSpPr/>
          <p:nvPr/>
        </p:nvSpPr>
        <p:spPr>
          <a:xfrm>
            <a:off x="309944" y="4422368"/>
            <a:ext cx="3218334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89" name="tibble(…) Construct by columns. tibble(x = 1:3, y = c(&quot;a&quot;, &quot;b&quot;, &quot;c&quot;))…"/>
          <p:cNvSpPr txBox="1"/>
          <p:nvPr/>
        </p:nvSpPr>
        <p:spPr>
          <a:xfrm>
            <a:off x="316264" y="7371503"/>
            <a:ext cx="2607696" cy="153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dirty="0" err="1"/>
              <a:t>tibble</a:t>
            </a:r>
            <a:r>
              <a:rPr dirty="0"/>
              <a:t>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…</a:t>
            </a:r>
            <a:r>
              <a:rPr dirty="0"/>
              <a:t>) </a:t>
            </a:r>
            <a:r>
              <a:rPr lang="en-US" dirty="0"/>
              <a:t> </a:t>
            </a:r>
            <a:r>
              <a:rPr lang="zh-CN" altLang="en-US" dirty="0">
                <a:latin typeface="Source Sans Pro Regular"/>
                <a:sym typeface="Source Sans Pro Regular"/>
              </a:rPr>
              <a:t>根据列</a:t>
            </a:r>
            <a:r>
              <a:rPr lang="en-US" altLang="zh-CN" dirty="0">
                <a:latin typeface="Source Sans Pro Regular"/>
                <a:sym typeface="Source Sans Pro Regular"/>
              </a:rPr>
              <a:t>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columns</a:t>
            </a:r>
            <a:r>
              <a:rPr 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)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创建</a:t>
            </a:r>
            <a:b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 b="1" dirty="0" err="1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tibble</a:t>
            </a:r>
            <a:r>
              <a:rPr b="1"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(x = 1:3, y = c("a", "b", "c"))</a:t>
            </a:r>
            <a:endParaRPr b="1" i="1"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dirty="0"/>
              <a:t>tribble(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…</a:t>
            </a:r>
            <a:r>
              <a:rPr dirty="0"/>
              <a:t>)</a:t>
            </a:r>
            <a:r>
              <a:rPr lang="en-US" dirty="0"/>
              <a:t> </a:t>
            </a:r>
            <a:r>
              <a:rPr lang="zh-CN" altLang="en-US" dirty="0">
                <a:latin typeface="Source Sans Pro Regular"/>
                <a:sym typeface="Source Sans Pro Regular"/>
              </a:rPr>
              <a:t>根据行</a:t>
            </a:r>
            <a:r>
              <a:rPr lang="en-US" altLang="zh-CN" dirty="0">
                <a:latin typeface="Source Sans Pro Regular"/>
                <a:sym typeface="Source Sans Pro Regular"/>
              </a:rPr>
              <a:t>(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rows)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创建</a:t>
            </a:r>
            <a:b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 b="1"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tribble(~x,   ~y,</a:t>
            </a:r>
            <a:br>
              <a:rPr b="1"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 b="1"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              1, "a",</a:t>
            </a:r>
            <a:br>
              <a:rPr b="1"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 b="1"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              2, "b",</a:t>
            </a:r>
            <a:br>
              <a:rPr b="1"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 b="1"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              3, "c")</a:t>
            </a:r>
          </a:p>
        </p:txBody>
      </p:sp>
      <p:sp>
        <p:nvSpPr>
          <p:cNvPr id="190" name="Reshape Data"/>
          <p:cNvSpPr txBox="1"/>
          <p:nvPr/>
        </p:nvSpPr>
        <p:spPr>
          <a:xfrm>
            <a:off x="3929816" y="1404056"/>
            <a:ext cx="1282402" cy="312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E2754E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重组数据</a:t>
            </a:r>
            <a:endParaRPr dirty="0"/>
          </a:p>
        </p:txBody>
      </p:sp>
      <p:sp>
        <p:nvSpPr>
          <p:cNvPr id="191" name="- Pivot data to reorganize values into a new layout."/>
          <p:cNvSpPr txBox="1"/>
          <p:nvPr/>
        </p:nvSpPr>
        <p:spPr>
          <a:xfrm>
            <a:off x="5274650" y="1493054"/>
            <a:ext cx="3824571" cy="248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rPr dirty="0"/>
              <a:t>- </a:t>
            </a:r>
            <a:r>
              <a:rPr lang="zh-CN" altLang="en-US" dirty="0"/>
              <a:t>数据透视，调整格局</a:t>
            </a:r>
            <a:endParaRPr dirty="0"/>
          </a:p>
        </p:txBody>
      </p:sp>
      <p:sp>
        <p:nvSpPr>
          <p:cNvPr id="192" name="Handle Missing Values"/>
          <p:cNvSpPr txBox="1"/>
          <p:nvPr/>
        </p:nvSpPr>
        <p:spPr>
          <a:xfrm>
            <a:off x="10486784" y="6018828"/>
            <a:ext cx="1603003" cy="312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E2754E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处理缺失值</a:t>
            </a:r>
            <a:endParaRPr dirty="0"/>
          </a:p>
        </p:txBody>
      </p:sp>
      <p:sp>
        <p:nvSpPr>
          <p:cNvPr id="193" name="Line"/>
          <p:cNvSpPr/>
          <p:nvPr/>
        </p:nvSpPr>
        <p:spPr>
          <a:xfrm>
            <a:off x="10505384" y="5943600"/>
            <a:ext cx="3130445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grpSp>
        <p:nvGrpSpPr>
          <p:cNvPr id="198" name="Group"/>
          <p:cNvGrpSpPr/>
          <p:nvPr/>
        </p:nvGrpSpPr>
        <p:grpSpPr>
          <a:xfrm>
            <a:off x="10519977" y="6634686"/>
            <a:ext cx="1198318" cy="924839"/>
            <a:chOff x="25400" y="0"/>
            <a:chExt cx="1198317" cy="924837"/>
          </a:xfrm>
        </p:grpSpPr>
        <p:graphicFrame>
          <p:nvGraphicFramePr>
            <p:cNvPr id="194" name="Table"/>
            <p:cNvGraphicFramePr/>
            <p:nvPr/>
          </p:nvGraphicFramePr>
          <p:xfrm>
            <a:off x="25400" y="239038"/>
            <a:ext cx="422232" cy="6857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1111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1111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graphicFrame>
          <p:nvGraphicFramePr>
            <p:cNvPr id="195" name="Table"/>
            <p:cNvGraphicFramePr/>
            <p:nvPr/>
          </p:nvGraphicFramePr>
          <p:xfrm>
            <a:off x="801485" y="239038"/>
            <a:ext cx="422232" cy="3428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1111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1111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sp>
          <p:nvSpPr>
            <p:cNvPr id="196" name="Line"/>
            <p:cNvSpPr/>
            <p:nvPr/>
          </p:nvSpPr>
          <p:spPr>
            <a:xfrm flipV="1">
              <a:off x="510307" y="460292"/>
              <a:ext cx="2285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97" name="x"/>
            <p:cNvSpPr txBox="1"/>
            <p:nvPr/>
          </p:nvSpPr>
          <p:spPr>
            <a:xfrm>
              <a:off x="147275" y="0"/>
              <a:ext cx="178483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 algn="ctr">
                <a:spcBef>
                  <a:spcPts val="0"/>
                </a:spcBef>
                <a:defRPr sz="1000">
                  <a:solidFill>
                    <a:srgbClr val="A6AAA9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lvl1pPr>
            </a:lstStyle>
            <a:p>
              <a:r>
                <a:t>x</a:t>
              </a:r>
            </a:p>
          </p:txBody>
        </p:sp>
      </p:grpSp>
      <p:grpSp>
        <p:nvGrpSpPr>
          <p:cNvPr id="203" name="Group"/>
          <p:cNvGrpSpPr/>
          <p:nvPr/>
        </p:nvGrpSpPr>
        <p:grpSpPr>
          <a:xfrm>
            <a:off x="10519977" y="7612519"/>
            <a:ext cx="1173128" cy="922313"/>
            <a:chOff x="25400" y="0"/>
            <a:chExt cx="1173127" cy="922311"/>
          </a:xfrm>
        </p:grpSpPr>
        <p:graphicFrame>
          <p:nvGraphicFramePr>
            <p:cNvPr id="199" name="Table"/>
            <p:cNvGraphicFramePr/>
            <p:nvPr/>
          </p:nvGraphicFramePr>
          <p:xfrm>
            <a:off x="25400" y="236512"/>
            <a:ext cx="422232" cy="6857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1111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1111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graphicFrame>
          <p:nvGraphicFramePr>
            <p:cNvPr id="200" name="Table"/>
            <p:cNvGraphicFramePr/>
            <p:nvPr/>
          </p:nvGraphicFramePr>
          <p:xfrm>
            <a:off x="776295" y="236512"/>
            <a:ext cx="422232" cy="6857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1111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1111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3A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3A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>
                      <a:solidFill>
                        <a:srgbClr val="FEF2A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201" name="x"/>
            <p:cNvSpPr txBox="1"/>
            <p:nvPr/>
          </p:nvSpPr>
          <p:spPr>
            <a:xfrm>
              <a:off x="147275" y="0"/>
              <a:ext cx="178483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 algn="ctr">
                <a:spcBef>
                  <a:spcPts val="0"/>
                </a:spcBef>
                <a:defRPr sz="1000">
                  <a:solidFill>
                    <a:srgbClr val="A6AAA9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202" name="Line"/>
            <p:cNvSpPr/>
            <p:nvPr/>
          </p:nvSpPr>
          <p:spPr>
            <a:xfrm flipV="1">
              <a:off x="506318" y="457765"/>
              <a:ext cx="2285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08" name="Group"/>
          <p:cNvGrpSpPr/>
          <p:nvPr/>
        </p:nvGrpSpPr>
        <p:grpSpPr>
          <a:xfrm>
            <a:off x="10519977" y="8784550"/>
            <a:ext cx="1172554" cy="922313"/>
            <a:chOff x="25400" y="0"/>
            <a:chExt cx="1172553" cy="922311"/>
          </a:xfrm>
        </p:grpSpPr>
        <p:graphicFrame>
          <p:nvGraphicFramePr>
            <p:cNvPr id="204" name="Table"/>
            <p:cNvGraphicFramePr/>
            <p:nvPr/>
          </p:nvGraphicFramePr>
          <p:xfrm>
            <a:off x="25400" y="236512"/>
            <a:ext cx="422232" cy="6857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1111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1111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graphicFrame>
          <p:nvGraphicFramePr>
            <p:cNvPr id="205" name="Table"/>
            <p:cNvGraphicFramePr/>
            <p:nvPr/>
          </p:nvGraphicFramePr>
          <p:xfrm>
            <a:off x="775721" y="236512"/>
            <a:ext cx="422232" cy="6857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1111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1111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horzOverflow="overflow">
                      <a:solidFill>
                        <a:srgbClr val="FEF2A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horzOverflow="overflow">
                      <a:solidFill>
                        <a:srgbClr val="FEF2A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horzOverflow="overflow">
                      <a:solidFill>
                        <a:srgbClr val="FEF2A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206" name="x"/>
            <p:cNvSpPr txBox="1"/>
            <p:nvPr/>
          </p:nvSpPr>
          <p:spPr>
            <a:xfrm>
              <a:off x="147275" y="0"/>
              <a:ext cx="178483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 algn="ctr">
                <a:spcBef>
                  <a:spcPts val="0"/>
                </a:spcBef>
                <a:defRPr sz="1000">
                  <a:solidFill>
                    <a:srgbClr val="A6AAA9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207" name="Line"/>
            <p:cNvSpPr/>
            <p:nvPr/>
          </p:nvSpPr>
          <p:spPr>
            <a:xfrm flipV="1">
              <a:off x="497564" y="464116"/>
              <a:ext cx="228506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209" name="drop_na(data, …) Drop rows containing NA’s in … columns. drop_na(x, x2)…"/>
          <p:cNvSpPr txBox="1"/>
          <p:nvPr/>
        </p:nvSpPr>
        <p:spPr>
          <a:xfrm>
            <a:off x="11897841" y="6833864"/>
            <a:ext cx="1772729" cy="3021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1700"/>
              </a:spcBef>
              <a:defRPr>
                <a:solidFill>
                  <a:srgbClr val="000000"/>
                </a:solidFill>
              </a:defRPr>
            </a:pPr>
            <a:r>
              <a:rPr dirty="0" err="1"/>
              <a:t>drop_na</a:t>
            </a:r>
            <a:r>
              <a:rPr dirty="0"/>
              <a:t>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…</a:t>
            </a:r>
            <a:r>
              <a:rPr dirty="0"/>
              <a:t>) </a:t>
            </a:r>
            <a:r>
              <a:rPr lang="en-US" dirty="0"/>
              <a:t>             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舍弃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…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列中含有缺失值的所有行</a:t>
            </a:r>
            <a:b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 dirty="0" err="1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drop_na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(x, x2)</a:t>
            </a:r>
            <a:endParaRPr lang="en-US" dirty="0">
              <a:latin typeface="Source Sans Pro ExtraLight"/>
              <a:ea typeface="Source Sans Pro ExtraLight"/>
              <a:cs typeface="Source Sans Pro ExtraLight"/>
              <a:sym typeface="Source Sans Pro ExtraLight"/>
            </a:endParaRPr>
          </a:p>
          <a:p>
            <a:pPr>
              <a:spcBef>
                <a:spcPts val="1700"/>
              </a:spcBef>
              <a:defRPr>
                <a:solidFill>
                  <a:srgbClr val="000000"/>
                </a:solidFill>
              </a:defRPr>
            </a:pPr>
            <a:r>
              <a:rPr dirty="0"/>
              <a:t>fill(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…, .direction = "down"</a:t>
            </a:r>
            <a:r>
              <a:rPr dirty="0"/>
              <a:t>) </a:t>
            </a:r>
            <a:r>
              <a:rPr lang="zh-CN" altLang="en-US" dirty="0"/>
              <a:t>将前个或后个数据填充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…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列中的缺失值 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(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默认自上而下填充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)</a:t>
            </a:r>
            <a:b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fill(x, x2)</a:t>
            </a:r>
            <a:endParaRPr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spcBef>
                <a:spcPts val="1700"/>
              </a:spcBef>
              <a:defRPr>
                <a:solidFill>
                  <a:srgbClr val="000000"/>
                </a:solidFill>
              </a:defRPr>
            </a:pPr>
            <a:r>
              <a:rPr dirty="0" err="1"/>
              <a:t>replace_na</a:t>
            </a:r>
            <a:r>
              <a:rPr dirty="0"/>
              <a:t>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replace</a:t>
            </a:r>
            <a:r>
              <a:rPr dirty="0"/>
              <a:t>)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用特定值替换指定列中的所有缺失值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NA</a:t>
            </a:r>
            <a:b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 dirty="0" err="1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replace_na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(x, list(x2 = 2))</a:t>
            </a:r>
          </a:p>
        </p:txBody>
      </p:sp>
      <p:sp>
        <p:nvSpPr>
          <p:cNvPr id="210" name="Expand  Tables"/>
          <p:cNvSpPr txBox="1"/>
          <p:nvPr/>
        </p:nvSpPr>
        <p:spPr>
          <a:xfrm>
            <a:off x="10499484" y="1487812"/>
            <a:ext cx="1282402" cy="312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E2754E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扩展表格</a:t>
            </a:r>
            <a:endParaRPr dirty="0"/>
          </a:p>
        </p:txBody>
      </p:sp>
      <p:sp>
        <p:nvSpPr>
          <p:cNvPr id="211" name="Line"/>
          <p:cNvSpPr/>
          <p:nvPr/>
        </p:nvSpPr>
        <p:spPr>
          <a:xfrm>
            <a:off x="10505384" y="1257819"/>
            <a:ext cx="1620689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212" name="expand(data, …) Create a new tibble with all possible combinations of the values of the variables listed in …   Drop other variables.…"/>
          <p:cNvSpPr txBox="1"/>
          <p:nvPr/>
        </p:nvSpPr>
        <p:spPr>
          <a:xfrm>
            <a:off x="11907400" y="2833400"/>
            <a:ext cx="1790046" cy="296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defTabSz="572516">
              <a:spcBef>
                <a:spcPts val="0"/>
              </a:spcBef>
              <a:defRPr sz="1176">
                <a:solidFill>
                  <a:srgbClr val="000000"/>
                </a:solidFill>
              </a:defRPr>
            </a:pPr>
            <a:r>
              <a:rPr dirty="0"/>
              <a:t>expand(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…</a:t>
            </a:r>
            <a:r>
              <a:rPr dirty="0"/>
              <a:t>) </a:t>
            </a:r>
            <a:r>
              <a:rPr lang="en-US" dirty="0"/>
              <a:t> </a:t>
            </a:r>
          </a:p>
          <a:p>
            <a:pPr defTabSz="572516">
              <a:spcBef>
                <a:spcPts val="0"/>
              </a:spcBef>
              <a:defRPr sz="1176">
                <a:solidFill>
                  <a:srgbClr val="000000"/>
                </a:solidFill>
              </a:defRPr>
            </a:pP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创建一个新</a:t>
            </a:r>
            <a:r>
              <a:rPr lang="en-US" altLang="zh-CN"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tibble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，包含原数据 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…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列中所有可能的变量取值组合，同时舍去其他未选中的变量。</a:t>
            </a:r>
            <a:endParaRPr lang="en-US"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 defTabSz="572516">
              <a:spcBef>
                <a:spcPts val="0"/>
              </a:spcBef>
              <a:defRPr sz="1176"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rPr lang="en-US" dirty="0"/>
              <a:t>expand(</a:t>
            </a:r>
            <a:r>
              <a:rPr lang="en-US" dirty="0" err="1"/>
              <a:t>mtcars</a:t>
            </a:r>
            <a:r>
              <a:rPr lang="en-US" dirty="0"/>
              <a:t>, </a:t>
            </a:r>
            <a:r>
              <a:rPr lang="en-US" dirty="0" err="1"/>
              <a:t>cyl</a:t>
            </a:r>
            <a:r>
              <a:rPr lang="en-US" dirty="0"/>
              <a:t>, gear, carb)</a:t>
            </a:r>
            <a:endParaRPr lang="en-US" i="1" dirty="0">
              <a:solidFill>
                <a:schemeClr val="accent5"/>
              </a:solidFill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 defTabSz="572516">
              <a:spcBef>
                <a:spcPts val="0"/>
              </a:spcBef>
              <a:defRPr sz="1176">
                <a:solidFill>
                  <a:srgbClr val="000000"/>
                </a:solidFill>
              </a:defRPr>
            </a:pPr>
            <a:br>
              <a:rPr dirty="0"/>
            </a:br>
            <a:r>
              <a:rPr dirty="0"/>
              <a:t>complete(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…, fill = list()</a:t>
            </a:r>
            <a:r>
              <a:rPr dirty="0"/>
              <a:t>)</a:t>
            </a:r>
            <a:r>
              <a:rPr lang="en-US" dirty="0"/>
              <a:t> </a:t>
            </a:r>
            <a:r>
              <a:rPr lang="zh-CN" altLang="en-US" dirty="0"/>
              <a:t>补全 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…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列中所有可能的变量取值组合，并在剩余的变量中相应填充为缺失值。</a:t>
            </a:r>
            <a:endParaRPr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 defTabSz="572516">
              <a:spcBef>
                <a:spcPts val="0"/>
              </a:spcBef>
              <a:defRPr sz="1176"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rPr dirty="0"/>
              <a:t>complete(</a:t>
            </a:r>
            <a:r>
              <a:rPr dirty="0" err="1"/>
              <a:t>mtcars</a:t>
            </a:r>
            <a:r>
              <a:rPr dirty="0"/>
              <a:t>, </a:t>
            </a:r>
            <a:r>
              <a:rPr dirty="0" err="1"/>
              <a:t>cyl</a:t>
            </a:r>
            <a:r>
              <a:rPr dirty="0"/>
              <a:t>, gear, carb)</a:t>
            </a:r>
          </a:p>
        </p:txBody>
      </p:sp>
      <p:graphicFrame>
        <p:nvGraphicFramePr>
          <p:cNvPr id="213" name="Table"/>
          <p:cNvGraphicFramePr/>
          <p:nvPr/>
        </p:nvGraphicFramePr>
        <p:xfrm>
          <a:off x="10512815" y="2866228"/>
          <a:ext cx="546099" cy="55626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82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x1</a:t>
                      </a:r>
                    </a:p>
                  </a:txBody>
                  <a:tcPr marL="0" marR="0" marT="0" marB="0" anchor="ctr" horzOverflow="overflow">
                    <a:solidFill>
                      <a:srgbClr val="FEAE6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x2</a:t>
                      </a:r>
                    </a:p>
                  </a:txBody>
                  <a:tcPr marL="0" marR="0" marT="0" marB="0" anchor="ctr" horzOverflow="overflow">
                    <a:solidFill>
                      <a:srgbClr val="FEAE6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
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4" name="Table"/>
          <p:cNvGraphicFramePr/>
          <p:nvPr/>
        </p:nvGraphicFramePr>
        <p:xfrm>
          <a:off x="11301811" y="2866228"/>
          <a:ext cx="346032" cy="5715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73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x1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" name="x"/>
          <p:cNvSpPr txBox="1"/>
          <p:nvPr/>
        </p:nvSpPr>
        <p:spPr>
          <a:xfrm>
            <a:off x="10685490" y="2629716"/>
            <a:ext cx="178484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algn="ctr">
              <a:spcBef>
                <a:spcPts val="0"/>
              </a:spcBef>
              <a:defRPr sz="1000">
                <a:solidFill>
                  <a:srgbClr val="A6AAA9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x</a:t>
            </a:r>
          </a:p>
        </p:txBody>
      </p:sp>
      <p:sp>
        <p:nvSpPr>
          <p:cNvPr id="216" name="Line"/>
          <p:cNvSpPr/>
          <p:nvPr/>
        </p:nvSpPr>
        <p:spPr>
          <a:xfrm flipV="1">
            <a:off x="11082634" y="3087481"/>
            <a:ext cx="203105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17" name="Line"/>
          <p:cNvSpPr/>
          <p:nvPr/>
        </p:nvSpPr>
        <p:spPr>
          <a:xfrm>
            <a:off x="3780575" y="5943600"/>
            <a:ext cx="6485051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218" name="pivot_longer(data, cols, names_to = &quot;name&quot;,  values_to = &quot;value&quot;, values_drop_na = FALSE)…"/>
          <p:cNvSpPr txBox="1"/>
          <p:nvPr/>
        </p:nvSpPr>
        <p:spPr>
          <a:xfrm>
            <a:off x="7132180" y="1951614"/>
            <a:ext cx="3139358" cy="1929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dirty="0" err="1"/>
              <a:t>pivot_longer</a:t>
            </a:r>
            <a:r>
              <a:rPr dirty="0"/>
              <a:t>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cols,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names_to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= "name", 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values_to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= "value",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values_drop_na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= FALSE</a:t>
            </a:r>
            <a:r>
              <a:rPr dirty="0"/>
              <a:t>)</a:t>
            </a: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将多列折叠为两列，从而“拉长”数据。</a:t>
            </a:r>
            <a:endParaRPr lang="en-US" altLang="zh-CN"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原列名转移至新的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names_to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列，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endParaRPr lang="en-US"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原数值转移至新的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values_to</a:t>
            </a:r>
            <a:r>
              <a:rPr 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列。</a:t>
            </a:r>
            <a:endParaRPr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rPr dirty="0" err="1"/>
              <a:t>pivot_longer</a:t>
            </a:r>
            <a:r>
              <a:rPr dirty="0"/>
              <a:t>(table4a, cols = 2:3, </a:t>
            </a:r>
            <a:r>
              <a:rPr dirty="0" err="1"/>
              <a:t>names_to</a:t>
            </a:r>
            <a:r>
              <a:rPr dirty="0"/>
              <a:t> ="year", </a:t>
            </a:r>
            <a:br>
              <a:rPr dirty="0"/>
            </a:br>
            <a:r>
              <a:rPr dirty="0"/>
              <a:t>    </a:t>
            </a:r>
            <a:r>
              <a:rPr dirty="0" err="1"/>
              <a:t>values_to</a:t>
            </a:r>
            <a:r>
              <a:rPr dirty="0"/>
              <a:t> = "cases")</a:t>
            </a:r>
          </a:p>
        </p:txBody>
      </p:sp>
      <p:sp>
        <p:nvSpPr>
          <p:cNvPr id="219" name="pivot_wider(data, names_from = &quot;name&quot;,  values_from = &quot;value&quot;)…"/>
          <p:cNvSpPr txBox="1"/>
          <p:nvPr/>
        </p:nvSpPr>
        <p:spPr>
          <a:xfrm>
            <a:off x="7132180" y="3912771"/>
            <a:ext cx="3145237" cy="1929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dirty="0" err="1"/>
              <a:t>pivot_wider</a:t>
            </a:r>
            <a:r>
              <a:rPr dirty="0"/>
              <a:t>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names_from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= "name", 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values_from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= "value"</a:t>
            </a:r>
            <a:r>
              <a:rPr dirty="0"/>
              <a:t>)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和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pivot_longer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()</a:t>
            </a:r>
            <a:r>
              <a:rPr 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相反，将两列扩展为多列，</a:t>
            </a:r>
            <a:endParaRPr lang="en-US" altLang="zh-CN"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从而“加宽”数据。</a:t>
            </a:r>
            <a:endParaRPr lang="en-US" altLang="zh-CN"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原来的两列数据，一列扩展为不同的新列名，</a:t>
            </a:r>
            <a:endParaRPr lang="en-US" altLang="zh-CN"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另一列的数值也随之重新分布。</a:t>
            </a:r>
            <a:endParaRPr lang="en-US"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rPr lang="en-US" dirty="0" err="1"/>
              <a:t>pivot_wider</a:t>
            </a:r>
            <a:r>
              <a:rPr lang="en-US" dirty="0"/>
              <a:t>(table2, </a:t>
            </a:r>
            <a:r>
              <a:rPr lang="en-US" dirty="0" err="1"/>
              <a:t>names_from</a:t>
            </a:r>
            <a:r>
              <a:rPr lang="en-US" dirty="0"/>
              <a:t> = type, 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values_from</a:t>
            </a:r>
            <a:r>
              <a:rPr lang="en-US" dirty="0"/>
              <a:t> = count)</a:t>
            </a:r>
          </a:p>
        </p:txBody>
      </p:sp>
      <p:sp>
        <p:nvSpPr>
          <p:cNvPr id="220" name="- Use these functions to split or combine cells into individual, isolated values."/>
          <p:cNvSpPr txBox="1"/>
          <p:nvPr/>
        </p:nvSpPr>
        <p:spPr>
          <a:xfrm>
            <a:off x="5402897" y="6149164"/>
            <a:ext cx="508000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rPr dirty="0"/>
              <a:t>- </a:t>
            </a:r>
            <a:r>
              <a:rPr lang="zh-CN" altLang="en-US" dirty="0"/>
              <a:t>将单元格拆分或合并为独立数值</a:t>
            </a:r>
            <a:endParaRPr dirty="0"/>
          </a:p>
        </p:txBody>
      </p:sp>
      <p:sp>
        <p:nvSpPr>
          <p:cNvPr id="221" name="Split Cells"/>
          <p:cNvSpPr txBox="1"/>
          <p:nvPr/>
        </p:nvSpPr>
        <p:spPr>
          <a:xfrm>
            <a:off x="3776587" y="6018828"/>
            <a:ext cx="1603003" cy="312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E2754E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拆分单元格</a:t>
            </a:r>
            <a:endParaRPr dirty="0"/>
          </a:p>
        </p:txBody>
      </p:sp>
      <p:sp>
        <p:nvSpPr>
          <p:cNvPr id="222" name="unite(data, col, …, sep = &quot;_&quot;, remove = TRUE, na.rm = FALSE) Collapse cells across several columns into a single column.…"/>
          <p:cNvSpPr txBox="1"/>
          <p:nvPr/>
        </p:nvSpPr>
        <p:spPr>
          <a:xfrm>
            <a:off x="7119712" y="6578570"/>
            <a:ext cx="3142194" cy="363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dirty="0"/>
              <a:t>unite(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col, …,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sep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= "_", remove = TRUE, na.rm = FALSE</a:t>
            </a:r>
            <a:r>
              <a:rPr dirty="0"/>
              <a:t>) </a:t>
            </a:r>
            <a:r>
              <a:rPr lang="en-US" dirty="0"/>
              <a:t>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多列合并为一列</a:t>
            </a:r>
            <a:endParaRPr lang="en-US"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unite(table5, century, year, col = "year", </a:t>
            </a:r>
            <a:r>
              <a:rPr dirty="0" err="1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sep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= "")</a:t>
            </a: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endParaRPr dirty="0">
              <a:latin typeface="Source Sans Pro ExtraLight"/>
              <a:ea typeface="Source Sans Pro ExtraLight"/>
              <a:cs typeface="Source Sans Pro ExtraLight"/>
              <a:sym typeface="Source Sans Pro ExtraLight"/>
            </a:endParaRP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dirty="0"/>
              <a:t>separate(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col, into,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sep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= "[^[: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alnum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:]]+", remove = TRUE, convert = FALSE, extra = "warn", fill = "warn", …</a:t>
            </a:r>
            <a:r>
              <a:rPr lang="en-US" altLang="zh-CN" dirty="0"/>
              <a:t>)</a:t>
            </a:r>
            <a:r>
              <a:rPr 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一列拆分为多列</a:t>
            </a:r>
            <a:endParaRPr lang="en-US" altLang="zh-CN"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也可用 </a:t>
            </a:r>
            <a:r>
              <a:rPr dirty="0"/>
              <a:t>extract()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.</a:t>
            </a: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separate(table3, rate, </a:t>
            </a:r>
            <a:r>
              <a:rPr dirty="0" err="1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sep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= "/", </a:t>
            </a:r>
            <a:br>
              <a:rPr lang="zh-CN" altLang="en-US"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 lang="zh-CN" altLang="en-US"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into = c("cases", "pop"))</a:t>
            </a: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endParaRPr dirty="0">
              <a:latin typeface="Source Sans Pro ExtraLight"/>
              <a:ea typeface="Source Sans Pro ExtraLight"/>
              <a:cs typeface="Source Sans Pro ExtraLight"/>
              <a:sym typeface="Source Sans Pro ExtraLight"/>
            </a:endParaRP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dirty="0" err="1"/>
              <a:t>separate_rows</a:t>
            </a:r>
            <a:r>
              <a:rPr dirty="0"/>
              <a:t>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…,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sep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= "[^[: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alnum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:].]+", convert = FALSE</a:t>
            </a:r>
            <a:r>
              <a:rPr lang="en-US" altLang="zh-CN" dirty="0"/>
              <a:t>)</a:t>
            </a:r>
            <a:r>
              <a:rPr 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一列拆分为多行</a:t>
            </a:r>
            <a:endParaRPr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dirty="0" err="1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separate_rows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(table3, rate, </a:t>
            </a:r>
            <a:r>
              <a:rPr dirty="0" err="1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sep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= "/")</a:t>
            </a:r>
          </a:p>
        </p:txBody>
      </p:sp>
      <p:graphicFrame>
        <p:nvGraphicFramePr>
          <p:cNvPr id="223" name="Table"/>
          <p:cNvGraphicFramePr/>
          <p:nvPr/>
        </p:nvGraphicFramePr>
        <p:xfrm>
          <a:off x="11301811" y="4394496"/>
          <a:ext cx="533400" cy="5715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x1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solidFill>
                            <a:srgbClr val="A6AAA9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4" name="x"/>
          <p:cNvSpPr txBox="1"/>
          <p:nvPr/>
        </p:nvSpPr>
        <p:spPr>
          <a:xfrm>
            <a:off x="10685490" y="4157983"/>
            <a:ext cx="178484" cy="274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algn="ctr">
              <a:spcBef>
                <a:spcPts val="0"/>
              </a:spcBef>
              <a:defRPr sz="1000">
                <a:solidFill>
                  <a:srgbClr val="A6AAA9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x</a:t>
            </a:r>
          </a:p>
        </p:txBody>
      </p:sp>
      <p:sp>
        <p:nvSpPr>
          <p:cNvPr id="225" name="Line"/>
          <p:cNvSpPr/>
          <p:nvPr/>
        </p:nvSpPr>
        <p:spPr>
          <a:xfrm>
            <a:off x="11082634" y="4615749"/>
            <a:ext cx="203105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6" name="Create new combinations of variables or identify implicit missing values (combinations of variables not present in the data)."/>
          <p:cNvSpPr txBox="1"/>
          <p:nvPr/>
        </p:nvSpPr>
        <p:spPr>
          <a:xfrm>
            <a:off x="10524884" y="2020501"/>
            <a:ext cx="3079645" cy="616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rPr lang="zh-CN" altLang="en-US" dirty="0"/>
              <a:t>创建新的变量组合，或识别隐式缺失值</a:t>
            </a:r>
            <a:r>
              <a:rPr dirty="0"/>
              <a:t>(</a:t>
            </a:r>
            <a:r>
              <a:rPr lang="zh-CN" altLang="en-US" dirty="0"/>
              <a:t>即没有呈现在数据集中的变量组合</a:t>
            </a:r>
            <a:r>
              <a:rPr dirty="0"/>
              <a:t>).</a:t>
            </a:r>
          </a:p>
        </p:txBody>
      </p:sp>
      <p:sp>
        <p:nvSpPr>
          <p:cNvPr id="227" name="Drop or replace explicit missing values (NA)."/>
          <p:cNvSpPr txBox="1"/>
          <p:nvPr/>
        </p:nvSpPr>
        <p:spPr>
          <a:xfrm>
            <a:off x="10512184" y="6366332"/>
            <a:ext cx="3079645" cy="366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rPr lang="zh-CN" altLang="en-US" dirty="0"/>
              <a:t>舍弃或替换明确的缺失值</a:t>
            </a:r>
            <a:r>
              <a:rPr dirty="0"/>
              <a:t>(NA).</a:t>
            </a:r>
          </a:p>
        </p:txBody>
      </p:sp>
      <p:sp>
        <p:nvSpPr>
          <p:cNvPr id="228" name="Line"/>
          <p:cNvSpPr/>
          <p:nvPr/>
        </p:nvSpPr>
        <p:spPr>
          <a:xfrm>
            <a:off x="3780575" y="1257819"/>
            <a:ext cx="6485051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grpSp>
        <p:nvGrpSpPr>
          <p:cNvPr id="233" name="Group"/>
          <p:cNvGrpSpPr/>
          <p:nvPr/>
        </p:nvGrpSpPr>
        <p:grpSpPr>
          <a:xfrm>
            <a:off x="3929816" y="1877688"/>
            <a:ext cx="2648092" cy="1270002"/>
            <a:chOff x="0" y="137120"/>
            <a:chExt cx="2648091" cy="1270001"/>
          </a:xfrm>
        </p:grpSpPr>
        <p:sp>
          <p:nvSpPr>
            <p:cNvPr id="229" name="table4a"/>
            <p:cNvSpPr/>
            <p:nvPr/>
          </p:nvSpPr>
          <p:spPr>
            <a:xfrm>
              <a:off x="570458" y="13712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 algn="ctr">
                <a:spcBef>
                  <a:spcPts val="0"/>
                </a:spcBef>
                <a:defRPr sz="1000">
                  <a:solidFill>
                    <a:srgbClr val="A6AAA9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lvl1pPr>
            </a:lstStyle>
            <a:p>
              <a:r>
                <a:t>table4a</a:t>
              </a:r>
            </a:p>
          </p:txBody>
        </p:sp>
        <p:graphicFrame>
          <p:nvGraphicFramePr>
            <p:cNvPr id="230" name="Table"/>
            <p:cNvGraphicFramePr/>
            <p:nvPr/>
          </p:nvGraphicFramePr>
          <p:xfrm>
            <a:off x="0" y="227094"/>
            <a:ext cx="1090116" cy="558800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43874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20702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30674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>
                      <a:solidFill>
                        <a:srgbClr val="B1D28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>
                      <a:solidFill>
                        <a:srgbClr val="4D764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0.7K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2K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37K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80K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212K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213K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231" name="Line"/>
            <p:cNvSpPr/>
            <p:nvPr/>
          </p:nvSpPr>
          <p:spPr>
            <a:xfrm flipV="1">
              <a:off x="1233003" y="506224"/>
              <a:ext cx="228506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graphicFrame>
          <p:nvGraphicFramePr>
            <p:cNvPr id="232" name="Table"/>
            <p:cNvGraphicFramePr/>
            <p:nvPr/>
          </p:nvGraphicFramePr>
          <p:xfrm>
            <a:off x="1547736" y="227094"/>
            <a:ext cx="1100355" cy="9778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43900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1162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4972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cases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>
                      <a:solidFill>
                        <a:srgbClr val="B0D18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0.7K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>
                      <a:solidFill>
                        <a:srgbClr val="B0D18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37K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>
                      <a:solidFill>
                        <a:srgbClr val="B0D18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212K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>
                      <a:solidFill>
                        <a:srgbClr val="4D764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2K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>
                      <a:solidFill>
                        <a:srgbClr val="4D764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80K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>
                      <a:solidFill>
                        <a:srgbClr val="4D764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213K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</a:tbl>
            </a:graphicData>
          </a:graphic>
        </p:graphicFrame>
      </p:grpSp>
      <p:grpSp>
        <p:nvGrpSpPr>
          <p:cNvPr id="238" name="Group"/>
          <p:cNvGrpSpPr/>
          <p:nvPr/>
        </p:nvGrpSpPr>
        <p:grpSpPr>
          <a:xfrm>
            <a:off x="4524154" y="3828360"/>
            <a:ext cx="2414077" cy="1270002"/>
            <a:chOff x="745131" y="137120"/>
            <a:chExt cx="2414076" cy="1270001"/>
          </a:xfrm>
        </p:grpSpPr>
        <p:graphicFrame>
          <p:nvGraphicFramePr>
            <p:cNvPr id="234" name="Table"/>
            <p:cNvGraphicFramePr/>
            <p:nvPr/>
          </p:nvGraphicFramePr>
          <p:xfrm>
            <a:off x="1703252" y="227094"/>
            <a:ext cx="1455955" cy="1003295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44222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048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683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40628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43328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 dirty="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cases</a:t>
                        </a:r>
                      </a:p>
                    </a:txBody>
                    <a:tcPr marL="0" marR="0" marT="0" marB="0" anchor="ctr" horzOverflow="overflow">
                      <a:solidFill>
                        <a:srgbClr val="B1D28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pop</a:t>
                        </a:r>
                      </a:p>
                    </a:txBody>
                    <a:tcPr marL="0" marR="0" marT="0" marB="0" anchor="ctr" horzOverflow="overflow">
                      <a:solidFill>
                        <a:srgbClr val="4D764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43328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0.7K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19M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43328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20M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43328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37K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172M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43328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80K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174M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43328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212K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1T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143328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213K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1T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</a:tbl>
            </a:graphicData>
          </a:graphic>
        </p:graphicFrame>
        <p:sp>
          <p:nvSpPr>
            <p:cNvPr id="235" name="table2"/>
            <p:cNvSpPr/>
            <p:nvPr/>
          </p:nvSpPr>
          <p:spPr>
            <a:xfrm>
              <a:off x="745131" y="13712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 algn="ctr">
                <a:spcBef>
                  <a:spcPts val="0"/>
                </a:spcBef>
                <a:defRPr sz="1000">
                  <a:solidFill>
                    <a:srgbClr val="A6AAA9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lvl1pPr>
            </a:lstStyle>
            <a:p>
              <a:r>
                <a:t>table2</a:t>
              </a:r>
            </a:p>
          </p:txBody>
        </p:sp>
        <p:sp>
          <p:nvSpPr>
            <p:cNvPr id="236" name="Line"/>
            <p:cNvSpPr/>
            <p:nvPr/>
          </p:nvSpPr>
          <p:spPr>
            <a:xfrm flipV="1">
              <a:off x="1522502" y="531894"/>
              <a:ext cx="1650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46" name="Group"/>
          <p:cNvGrpSpPr/>
          <p:nvPr/>
        </p:nvGrpSpPr>
        <p:grpSpPr>
          <a:xfrm>
            <a:off x="3834283" y="7764302"/>
            <a:ext cx="3027829" cy="723900"/>
            <a:chOff x="25400" y="25400"/>
            <a:chExt cx="3027827" cy="723900"/>
          </a:xfrm>
        </p:grpSpPr>
        <p:grpSp>
          <p:nvGrpSpPr>
            <p:cNvPr id="243" name="Group"/>
            <p:cNvGrpSpPr/>
            <p:nvPr/>
          </p:nvGrpSpPr>
          <p:grpSpPr>
            <a:xfrm>
              <a:off x="25400" y="25400"/>
              <a:ext cx="1317207" cy="723900"/>
              <a:chOff x="25400" y="25400"/>
              <a:chExt cx="1317206" cy="723900"/>
            </a:xfrm>
          </p:grpSpPr>
          <p:sp>
            <p:nvSpPr>
              <p:cNvPr id="239" name="Rectangle"/>
              <p:cNvSpPr/>
              <p:nvPr/>
            </p:nvSpPr>
            <p:spPr>
              <a:xfrm>
                <a:off x="871521" y="116199"/>
                <a:ext cx="295513" cy="625821"/>
              </a:xfrm>
              <a:prstGeom prst="rect">
                <a:avLst/>
              </a:prstGeom>
              <a:solidFill>
                <a:srgbClr val="D0D1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40" name="Rectangle"/>
              <p:cNvSpPr/>
              <p:nvPr/>
            </p:nvSpPr>
            <p:spPr>
              <a:xfrm>
                <a:off x="1046146" y="116199"/>
                <a:ext cx="295513" cy="625821"/>
              </a:xfrm>
              <a:prstGeom prst="rect">
                <a:avLst/>
              </a:prstGeom>
              <a:solidFill>
                <a:srgbClr val="B2D2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41" name="Rectangle"/>
              <p:cNvSpPr/>
              <p:nvPr/>
            </p:nvSpPr>
            <p:spPr>
              <a:xfrm>
                <a:off x="658300" y="116199"/>
                <a:ext cx="358734" cy="625821"/>
              </a:xfrm>
              <a:prstGeom prst="rect">
                <a:avLst/>
              </a:prstGeom>
              <a:solidFill>
                <a:srgbClr val="FAE1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graphicFrame>
            <p:nvGraphicFramePr>
              <p:cNvPr id="242" name="Table"/>
              <p:cNvGraphicFramePr/>
              <p:nvPr/>
            </p:nvGraphicFramePr>
            <p:xfrm>
              <a:off x="25400" y="25400"/>
              <a:ext cx="1317206" cy="723900"/>
            </p:xfrm>
            <a:graphic>
              <a:graphicData uri="http://schemas.openxmlformats.org/drawingml/2006/table">
                <a:tbl>
                  <a:tblPr firstRow="1">
                    <a:tableStyleId>{33BA23B1-9221-436E-865A-0063620EA4FD}</a:tableStyleId>
                  </a:tblPr>
                  <a:tblGrid>
                    <a:gridCol w="4407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9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15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4478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800" b="1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country</a:t>
                          </a:r>
                        </a:p>
                      </a:txBody>
                      <a:tcPr marL="0" marR="0" marT="0" marB="0" anchor="ctr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800" b="1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year</a:t>
                          </a:r>
                        </a:p>
                      </a:txBody>
                      <a:tcPr marL="0" marR="0" marT="0" marB="0" anchor="ctr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800" b="1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rate</a:t>
                          </a:r>
                        </a:p>
                      </a:txBody>
                      <a:tcPr marL="0" marR="0" marT="0" marB="0" anchor="ctr" horzOverflow="overflow">
                        <a:solidFill>
                          <a:srgbClr val="79797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478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800" b="1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rPr b="0">
                              <a:solidFill>
                                <a:srgbClr val="000000"/>
                              </a:solidFill>
                            </a:rPr>
                            <a:t>0.7K/</a:t>
                          </a:r>
                          <a:r>
                            <a:t>19M</a:t>
                          </a:r>
                          <a:r>
                            <a:rPr>
                              <a:solidFill>
                                <a:srgbClr val="B2D283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478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rPr b="1">
                              <a:solidFill>
                                <a:srgbClr val="FBE196"/>
                              </a:solidFill>
                            </a:rPr>
                            <a:t>0.</a:t>
                          </a: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2K/</a:t>
                          </a:r>
                          <a:r>
                            <a:rPr b="1"/>
                            <a:t>20M</a:t>
                          </a:r>
                          <a:r>
                            <a:rPr b="1">
                              <a:solidFill>
                                <a:srgbClr val="B2D283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478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rPr b="1">
                              <a:solidFill>
                                <a:srgbClr val="FAE197"/>
                              </a:solidFill>
                            </a:rPr>
                            <a:t>.</a:t>
                          </a: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37K/</a:t>
                          </a:r>
                          <a:r>
                            <a:rPr b="1"/>
                            <a:t>172M</a:t>
                          </a:r>
                        </a:p>
                      </a:txBody>
                      <a:tcPr marL="0" marR="0" marT="0" marB="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478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rPr b="1">
                              <a:solidFill>
                                <a:srgbClr val="FAE196"/>
                              </a:solidFill>
                            </a:rPr>
                            <a:t>.</a:t>
                          </a: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80K/</a:t>
                          </a:r>
                          <a:r>
                            <a:rPr b="1"/>
                            <a:t>174M</a:t>
                          </a:r>
                        </a:p>
                      </a:txBody>
                      <a:tcPr marL="0" marR="0" marT="0" marB="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p:grpSp>
        <p:graphicFrame>
          <p:nvGraphicFramePr>
            <p:cNvPr id="244" name="Table"/>
            <p:cNvGraphicFramePr/>
            <p:nvPr/>
          </p:nvGraphicFramePr>
          <p:xfrm>
            <a:off x="1617133" y="25400"/>
            <a:ext cx="1436094" cy="723900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4435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0868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66324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175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cases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pop</a:t>
                        </a:r>
                      </a:p>
                    </a:txBody>
                    <a:tcPr marL="0" marR="0" marT="0" marB="0" anchor="ctr" horzOverflow="overflow">
                      <a:solidFill>
                        <a:srgbClr val="4D764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0.7K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19M</a:t>
                        </a:r>
                      </a:p>
                    </a:txBody>
                    <a:tcPr marL="0" marR="0" marT="0" marB="0" anchor="ctr" horzOverflow="overflow">
                      <a:solidFill>
                        <a:srgbClr val="B1D28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20M</a:t>
                        </a:r>
                      </a:p>
                    </a:txBody>
                    <a:tcPr marL="0" marR="0" marT="0" marB="0" anchor="ctr" horzOverflow="overflow">
                      <a:solidFill>
                        <a:srgbClr val="B1D28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37K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172M</a:t>
                        </a:r>
                      </a:p>
                    </a:txBody>
                    <a:tcPr marL="0" marR="0" marT="0" marB="0" anchor="ctr" horzOverflow="overflow">
                      <a:solidFill>
                        <a:srgbClr val="B1D28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80K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174M</a:t>
                        </a:r>
                      </a:p>
                    </a:txBody>
                    <a:tcPr marL="0" marR="0" marT="0" marB="0" anchor="ctr" horzOverflow="overflow">
                      <a:solidFill>
                        <a:srgbClr val="B1D28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sp>
          <p:nvSpPr>
            <p:cNvPr id="245" name="Line"/>
            <p:cNvSpPr/>
            <p:nvPr/>
          </p:nvSpPr>
          <p:spPr>
            <a:xfrm flipV="1">
              <a:off x="1361658" y="425449"/>
              <a:ext cx="228506" cy="2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247" name="table3"/>
          <p:cNvSpPr txBox="1"/>
          <p:nvPr/>
        </p:nvSpPr>
        <p:spPr>
          <a:xfrm>
            <a:off x="4226568" y="7543349"/>
            <a:ext cx="454836" cy="274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algn="ctr">
              <a:spcBef>
                <a:spcPts val="0"/>
              </a:spcBef>
              <a:defRPr sz="1000">
                <a:solidFill>
                  <a:srgbClr val="A6AAA9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table3</a:t>
            </a:r>
          </a:p>
        </p:txBody>
      </p:sp>
      <p:grpSp>
        <p:nvGrpSpPr>
          <p:cNvPr id="252" name="Group"/>
          <p:cNvGrpSpPr/>
          <p:nvPr/>
        </p:nvGrpSpPr>
        <p:grpSpPr>
          <a:xfrm>
            <a:off x="3910821" y="6524410"/>
            <a:ext cx="2268688" cy="1270002"/>
            <a:chOff x="0" y="137120"/>
            <a:chExt cx="2268686" cy="1270001"/>
          </a:xfrm>
        </p:grpSpPr>
        <p:graphicFrame>
          <p:nvGraphicFramePr>
            <p:cNvPr id="248" name="Table"/>
            <p:cNvGraphicFramePr/>
            <p:nvPr/>
          </p:nvGraphicFramePr>
          <p:xfrm>
            <a:off x="0" y="198900"/>
            <a:ext cx="1206447" cy="7238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458104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443544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048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century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horzOverflow="overflow">
                      <a:solidFill>
                        <a:srgbClr val="4D754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99</a:t>
                        </a:r>
                      </a:p>
                    </a:txBody>
                    <a:tcPr marL="0" marR="0" marT="0" marB="0" anchor="ctr" horzOverflow="overflow">
                      <a:solidFill>
                        <a:srgbClr val="B1D28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00</a:t>
                        </a:r>
                      </a:p>
                    </a:txBody>
                    <a:tcPr marL="0" marR="0" marT="0" marB="0" anchor="ctr" horzOverflow="overflow">
                      <a:solidFill>
                        <a:srgbClr val="B1D28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99</a:t>
                        </a:r>
                      </a:p>
                    </a:txBody>
                    <a:tcPr marL="0" marR="0" marT="0" marB="0" anchor="ctr" horzOverflow="overflow">
                      <a:solidFill>
                        <a:srgbClr val="B1D28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00</a:t>
                        </a:r>
                      </a:p>
                    </a:txBody>
                    <a:tcPr marL="0" marR="0" marT="0" marB="0" anchor="ctr" horzOverflow="overflow">
                      <a:solidFill>
                        <a:srgbClr val="B1D28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graphicFrame>
          <p:nvGraphicFramePr>
            <p:cNvPr id="249" name="Table"/>
            <p:cNvGraphicFramePr/>
            <p:nvPr>
              <p:extLst>
                <p:ext uri="{D42A27DB-BD31-4B8C-83A1-F6EECF244321}">
                  <p14:modId xmlns:p14="http://schemas.microsoft.com/office/powerpoint/2010/main" val="2698369351"/>
                </p:ext>
              </p:extLst>
            </p:nvPr>
          </p:nvGraphicFramePr>
          <p:xfrm>
            <a:off x="1489457" y="198715"/>
            <a:ext cx="779229" cy="7238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46173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175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8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t>19</a:t>
                        </a:r>
                        <a:r>
                          <a:rPr b="1">
                            <a:solidFill>
                              <a:srgbClr val="FFFFFF"/>
                            </a:solidFill>
                          </a:rPr>
                          <a:t>99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8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t>20</a:t>
                        </a:r>
                        <a:r>
                          <a:rPr b="1">
                            <a:solidFill>
                              <a:srgbClr val="FFFFFF"/>
                            </a:solidFill>
                          </a:rPr>
                          <a:t>00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8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t>19</a:t>
                        </a:r>
                        <a:r>
                          <a:rPr b="1">
                            <a:solidFill>
                              <a:srgbClr val="FFFFFF"/>
                            </a:solidFill>
                          </a:rPr>
                          <a:t>99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8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 dirty="0"/>
                          <a:t>20</a:t>
                        </a:r>
                        <a:r>
                          <a:rPr b="1" dirty="0">
                            <a:solidFill>
                              <a:srgbClr val="FFFFFF"/>
                            </a:solidFill>
                          </a:rPr>
                          <a:t>00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sp>
          <p:nvSpPr>
            <p:cNvPr id="250" name="Line"/>
            <p:cNvSpPr/>
            <p:nvPr/>
          </p:nvSpPr>
          <p:spPr>
            <a:xfrm flipV="1">
              <a:off x="1249576" y="624350"/>
              <a:ext cx="2285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51" name="table5"/>
            <p:cNvSpPr/>
            <p:nvPr/>
          </p:nvSpPr>
          <p:spPr>
            <a:xfrm>
              <a:off x="628624" y="13712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 algn="ctr">
                <a:spcBef>
                  <a:spcPts val="0"/>
                </a:spcBef>
                <a:defRPr sz="1000">
                  <a:solidFill>
                    <a:srgbClr val="A6AAA9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lvl1pPr>
            </a:lstStyle>
            <a:p>
              <a:r>
                <a:t>table5</a:t>
              </a:r>
            </a:p>
          </p:txBody>
        </p:sp>
      </p:grpSp>
      <p:grpSp>
        <p:nvGrpSpPr>
          <p:cNvPr id="260" name="Group"/>
          <p:cNvGrpSpPr/>
          <p:nvPr/>
        </p:nvGrpSpPr>
        <p:grpSpPr>
          <a:xfrm>
            <a:off x="3817166" y="8882003"/>
            <a:ext cx="2771945" cy="1206495"/>
            <a:chOff x="25400" y="25400"/>
            <a:chExt cx="2771944" cy="1206493"/>
          </a:xfrm>
        </p:grpSpPr>
        <p:grpSp>
          <p:nvGrpSpPr>
            <p:cNvPr id="257" name="Group"/>
            <p:cNvGrpSpPr/>
            <p:nvPr/>
          </p:nvGrpSpPr>
          <p:grpSpPr>
            <a:xfrm>
              <a:off x="25400" y="291870"/>
              <a:ext cx="1317208" cy="723899"/>
              <a:chOff x="25400" y="25400"/>
              <a:chExt cx="1317207" cy="723899"/>
            </a:xfrm>
          </p:grpSpPr>
          <p:sp>
            <p:nvSpPr>
              <p:cNvPr id="253" name="Rectangle"/>
              <p:cNvSpPr/>
              <p:nvPr/>
            </p:nvSpPr>
            <p:spPr>
              <a:xfrm>
                <a:off x="871521" y="116199"/>
                <a:ext cx="295513" cy="625821"/>
              </a:xfrm>
              <a:prstGeom prst="rect">
                <a:avLst/>
              </a:prstGeom>
              <a:solidFill>
                <a:srgbClr val="D0D1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54" name="Rectangle"/>
              <p:cNvSpPr/>
              <p:nvPr/>
            </p:nvSpPr>
            <p:spPr>
              <a:xfrm>
                <a:off x="1046146" y="116199"/>
                <a:ext cx="295513" cy="625821"/>
              </a:xfrm>
              <a:prstGeom prst="rect">
                <a:avLst/>
              </a:prstGeom>
              <a:solidFill>
                <a:srgbClr val="B2D2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55" name="Rectangle"/>
              <p:cNvSpPr/>
              <p:nvPr/>
            </p:nvSpPr>
            <p:spPr>
              <a:xfrm>
                <a:off x="658300" y="116199"/>
                <a:ext cx="358734" cy="625821"/>
              </a:xfrm>
              <a:prstGeom prst="rect">
                <a:avLst/>
              </a:prstGeom>
              <a:solidFill>
                <a:srgbClr val="FAE1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graphicFrame>
            <p:nvGraphicFramePr>
              <p:cNvPr id="256" name="Table"/>
              <p:cNvGraphicFramePr/>
              <p:nvPr/>
            </p:nvGraphicFramePr>
            <p:xfrm>
              <a:off x="25400" y="25400"/>
              <a:ext cx="1317207" cy="723899"/>
            </p:xfrm>
            <a:graphic>
              <a:graphicData uri="http://schemas.openxmlformats.org/drawingml/2006/table">
                <a:tbl>
                  <a:tblPr firstRow="1">
                    <a:tableStyleId>{33BA23B1-9221-436E-865A-0063620EA4FD}</a:tableStyleId>
                  </a:tblPr>
                  <a:tblGrid>
                    <a:gridCol w="4407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9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15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4478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800" b="1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country</a:t>
                          </a:r>
                        </a:p>
                      </a:txBody>
                      <a:tcPr marL="0" marR="0" marT="0" marB="0" anchor="ctr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800" b="1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year</a:t>
                          </a:r>
                        </a:p>
                      </a:txBody>
                      <a:tcPr marL="0" marR="0" marT="0" marB="0" anchor="ctr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800" b="1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rate</a:t>
                          </a:r>
                        </a:p>
                      </a:txBody>
                      <a:tcPr marL="0" marR="0" marT="0" marB="0" anchor="ctr" horzOverflow="overflow">
                        <a:solidFill>
                          <a:srgbClr val="79797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478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800" b="1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rPr b="0">
                              <a:solidFill>
                                <a:srgbClr val="000000"/>
                              </a:solidFill>
                            </a:rPr>
                            <a:t>0.7K/</a:t>
                          </a:r>
                          <a:r>
                            <a:t>19M</a:t>
                          </a:r>
                          <a:r>
                            <a:rPr>
                              <a:solidFill>
                                <a:srgbClr val="B2D283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478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rPr b="1">
                              <a:solidFill>
                                <a:srgbClr val="FBE196"/>
                              </a:solidFill>
                            </a:rPr>
                            <a:t>0.</a:t>
                          </a: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2K/</a:t>
                          </a:r>
                          <a:r>
                            <a:rPr b="1"/>
                            <a:t>20M</a:t>
                          </a:r>
                          <a:r>
                            <a:rPr b="1">
                              <a:solidFill>
                                <a:srgbClr val="B2D283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478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rPr b="1">
                              <a:solidFill>
                                <a:srgbClr val="FAE197"/>
                              </a:solidFill>
                            </a:rPr>
                            <a:t>.</a:t>
                          </a: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37K/</a:t>
                          </a:r>
                          <a:r>
                            <a:rPr b="1"/>
                            <a:t>172M</a:t>
                          </a:r>
                        </a:p>
                      </a:txBody>
                      <a:tcPr marL="0" marR="0" marT="0" marB="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478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rPr b="1">
                              <a:solidFill>
                                <a:srgbClr val="FAE196"/>
                              </a:solidFill>
                            </a:rPr>
                            <a:t>.</a:t>
                          </a: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80K/</a:t>
                          </a:r>
                          <a:r>
                            <a:rPr b="1"/>
                            <a:t>174M</a:t>
                          </a:r>
                        </a:p>
                      </a:txBody>
                      <a:tcPr marL="0" marR="0" marT="0" marB="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p:grpSp>
        <p:graphicFrame>
          <p:nvGraphicFramePr>
            <p:cNvPr id="258" name="Table"/>
            <p:cNvGraphicFramePr/>
            <p:nvPr/>
          </p:nvGraphicFramePr>
          <p:xfrm>
            <a:off x="1638980" y="25400"/>
            <a:ext cx="1158364" cy="1206493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45621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0845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937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13405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rate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3405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0.7K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3405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19M</a:t>
                        </a:r>
                      </a:p>
                    </a:txBody>
                    <a:tcPr marL="0" marR="0" marT="0" marB="0" anchor="ctr" horzOverflow="overflow">
                      <a:solidFill>
                        <a:srgbClr val="AFD08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3405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3405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20M</a:t>
                        </a:r>
                      </a:p>
                    </a:txBody>
                    <a:tcPr marL="0" marR="0" marT="0" marB="0" anchor="ctr" horzOverflow="overflow">
                      <a:solidFill>
                        <a:srgbClr val="AFD08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3405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37K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13405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172M</a:t>
                        </a:r>
                      </a:p>
                    </a:txBody>
                    <a:tcPr marL="0" marR="0" marT="0" marB="0" anchor="ctr" horzOverflow="overflow">
                      <a:solidFill>
                        <a:srgbClr val="AFD08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13405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80K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13405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174M</a:t>
                        </a:r>
                      </a:p>
                    </a:txBody>
                    <a:tcPr marL="0" marR="0" marT="0" marB="0" anchor="ctr" horzOverflow="overflow">
                      <a:solidFill>
                        <a:srgbClr val="AFD08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</a:tbl>
            </a:graphicData>
          </a:graphic>
        </p:graphicFrame>
        <p:sp>
          <p:nvSpPr>
            <p:cNvPr id="259" name="Line"/>
            <p:cNvSpPr/>
            <p:nvPr/>
          </p:nvSpPr>
          <p:spPr>
            <a:xfrm flipV="1">
              <a:off x="1357336" y="668145"/>
              <a:ext cx="228506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261" name="table3"/>
          <p:cNvSpPr txBox="1"/>
          <p:nvPr/>
        </p:nvSpPr>
        <p:spPr>
          <a:xfrm>
            <a:off x="4185485" y="8935298"/>
            <a:ext cx="454835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algn="ctr">
              <a:spcBef>
                <a:spcPts val="0"/>
              </a:spcBef>
              <a:defRPr sz="1000">
                <a:solidFill>
                  <a:srgbClr val="A6AAA9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table3</a:t>
            </a:r>
          </a:p>
        </p:txBody>
      </p:sp>
      <p:pic>
        <p:nvPicPr>
          <p:cNvPr id="262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68200" y="190500"/>
            <a:ext cx="1384300" cy="159919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63" name="Table"/>
          <p:cNvGraphicFramePr/>
          <p:nvPr/>
        </p:nvGraphicFramePr>
        <p:xfrm>
          <a:off x="10514111" y="4394963"/>
          <a:ext cx="546099" cy="55626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82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x1</a:t>
                      </a:r>
                    </a:p>
                  </a:txBody>
                  <a:tcPr marL="0" marR="0" marT="0" marB="0" anchor="ctr" horzOverflow="overflow">
                    <a:solidFill>
                      <a:srgbClr val="FEAE6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x2</a:t>
                      </a:r>
                    </a:p>
                  </a:txBody>
                  <a:tcPr marL="0" marR="0" marT="0" marB="0" anchor="ctr" horzOverflow="overflow">
                    <a:solidFill>
                      <a:srgbClr val="FEAE6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
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4" name="Table 263">
            <a:extLst>
              <a:ext uri="{FF2B5EF4-FFF2-40B4-BE49-F238E27FC236}">
                <a16:creationId xmlns:a16="http://schemas.microsoft.com/office/drawing/2014/main" id="{934F76F9-F9EA-C04D-BB95-36A234B4F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144767"/>
              </p:ext>
            </p:extLst>
          </p:nvPr>
        </p:nvGraphicFramePr>
        <p:xfrm>
          <a:off x="3834285" y="3914814"/>
          <a:ext cx="1455956" cy="1863264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442228">
                  <a:extLst>
                    <a:ext uri="{9D8B030D-6E8A-4147-A177-3AD203B41FA5}">
                      <a16:colId xmlns:a16="http://schemas.microsoft.com/office/drawing/2014/main" val="10363801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971831873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4090902873"/>
                    </a:ext>
                  </a:extLst>
                </a:gridCol>
                <a:gridCol w="340628">
                  <a:extLst>
                    <a:ext uri="{9D8B030D-6E8A-4147-A177-3AD203B41FA5}">
                      <a16:colId xmlns:a16="http://schemas.microsoft.com/office/drawing/2014/main" val="2663565377"/>
                    </a:ext>
                  </a:extLst>
                </a:gridCol>
              </a:tblGrid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country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year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type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count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313772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1999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cases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B2D28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0.7K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AE1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17352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1999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pop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4D764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19M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2B1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37903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2000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cases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B2D28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2K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AE1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71407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pop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4D764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20M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2B1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98538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1999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cases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B2D28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37K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AE1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16329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1999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pop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4D764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172M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2B1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903019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2000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cases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B2D28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80K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AE1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121032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pop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4D764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174M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2B1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681568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1999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cases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B2D28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212K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AE1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811795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1999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pop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4D76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1T</a:t>
                      </a:r>
                    </a:p>
                  </a:txBody>
                  <a:tcPr marL="0" marR="0" marT="0" marB="0" anchor="ctr" horzOverflow="overflow">
                    <a:solidFill>
                      <a:srgbClr val="F2B1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423802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2000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cases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B2D28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213K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AE1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94007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pop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4D76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1T</a:t>
                      </a:r>
                    </a:p>
                  </a:txBody>
                  <a:tcPr marL="0" marR="0" marT="0" marB="0" anchor="ctr" horzOverflow="overflow">
                    <a:solidFill>
                      <a:srgbClr val="F2B1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877275"/>
                  </a:ext>
                </a:extLst>
              </a:tr>
            </a:tbl>
          </a:graphicData>
        </a:graphic>
      </p:graphicFrame>
      <p:graphicFrame>
        <p:nvGraphicFramePr>
          <p:cNvPr id="270" name="Table">
            <a:extLst>
              <a:ext uri="{FF2B5EF4-FFF2-40B4-BE49-F238E27FC236}">
                <a16:creationId xmlns:a16="http://schemas.microsoft.com/office/drawing/2014/main" id="{E2C98E43-C4D8-9446-A43E-200044E37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6059826"/>
              </p:ext>
            </p:extLst>
          </p:nvPr>
        </p:nvGraphicFramePr>
        <p:xfrm>
          <a:off x="823258" y="1971229"/>
          <a:ext cx="438741" cy="5588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4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47">
                  <a:extLst>
                    <a:ext uri="{9D8B030D-6E8A-4147-A177-3AD203B41FA5}">
                      <a16:colId xmlns:a16="http://schemas.microsoft.com/office/drawing/2014/main" val="21312505"/>
                    </a:ext>
                  </a:extLst>
                </a:gridCol>
                <a:gridCol w="146247">
                  <a:extLst>
                    <a:ext uri="{9D8B030D-6E8A-4147-A177-3AD203B41FA5}">
                      <a16:colId xmlns:a16="http://schemas.microsoft.com/office/drawing/2014/main" val="4063874396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1" name="Table">
            <a:extLst>
              <a:ext uri="{FF2B5EF4-FFF2-40B4-BE49-F238E27FC236}">
                <a16:creationId xmlns:a16="http://schemas.microsoft.com/office/drawing/2014/main" id="{6601C811-33A0-2A49-B919-13234BAFD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324783"/>
              </p:ext>
            </p:extLst>
          </p:nvPr>
        </p:nvGraphicFramePr>
        <p:xfrm>
          <a:off x="2484079" y="1983060"/>
          <a:ext cx="438741" cy="5588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4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47">
                  <a:extLst>
                    <a:ext uri="{9D8B030D-6E8A-4147-A177-3AD203B41FA5}">
                      <a16:colId xmlns:a16="http://schemas.microsoft.com/office/drawing/2014/main" val="21312505"/>
                    </a:ext>
                  </a:extLst>
                </a:gridCol>
                <a:gridCol w="146247">
                  <a:extLst>
                    <a:ext uri="{9D8B030D-6E8A-4147-A177-3AD203B41FA5}">
                      <a16:colId xmlns:a16="http://schemas.microsoft.com/office/drawing/2014/main" val="4063874396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2" name="Line">
            <a:extLst>
              <a:ext uri="{FF2B5EF4-FFF2-40B4-BE49-F238E27FC236}">
                <a16:creationId xmlns:a16="http://schemas.microsoft.com/office/drawing/2014/main" id="{75D7CB23-E1B3-F64E-BE30-F9E983719EFC}"/>
              </a:ext>
            </a:extLst>
          </p:cNvPr>
          <p:cNvSpPr/>
          <p:nvPr/>
        </p:nvSpPr>
        <p:spPr>
          <a:xfrm>
            <a:off x="2483770" y="2194819"/>
            <a:ext cx="436626" cy="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headEnd type="stealth" w="med" len="med"/>
            <a:tailEnd type="stealth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73" name="Line">
            <a:extLst>
              <a:ext uri="{FF2B5EF4-FFF2-40B4-BE49-F238E27FC236}">
                <a16:creationId xmlns:a16="http://schemas.microsoft.com/office/drawing/2014/main" id="{F44F39C6-E90E-324F-843C-9C002116833B}"/>
              </a:ext>
            </a:extLst>
          </p:cNvPr>
          <p:cNvSpPr/>
          <p:nvPr/>
        </p:nvSpPr>
        <p:spPr>
          <a:xfrm>
            <a:off x="2481790" y="2335343"/>
            <a:ext cx="436626" cy="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headEnd type="stealth" w="med" len="med"/>
            <a:tailEnd type="stealth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74" name="Line">
            <a:extLst>
              <a:ext uri="{FF2B5EF4-FFF2-40B4-BE49-F238E27FC236}">
                <a16:creationId xmlns:a16="http://schemas.microsoft.com/office/drawing/2014/main" id="{FACCC399-D308-2442-BDEF-1E68F9478299}"/>
              </a:ext>
            </a:extLst>
          </p:cNvPr>
          <p:cNvSpPr/>
          <p:nvPr/>
        </p:nvSpPr>
        <p:spPr>
          <a:xfrm>
            <a:off x="2487727" y="2465973"/>
            <a:ext cx="436626" cy="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headEnd type="stealth" w="med" len="med"/>
            <a:tailEnd type="stealth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75" name="Line">
            <a:extLst>
              <a:ext uri="{FF2B5EF4-FFF2-40B4-BE49-F238E27FC236}">
                <a16:creationId xmlns:a16="http://schemas.microsoft.com/office/drawing/2014/main" id="{09F10F37-12E0-EE4A-AE9D-B230BBC62B92}"/>
              </a:ext>
            </a:extLst>
          </p:cNvPr>
          <p:cNvSpPr/>
          <p:nvPr/>
        </p:nvSpPr>
        <p:spPr>
          <a:xfrm flipH="1" flipV="1">
            <a:off x="889336" y="2108191"/>
            <a:ext cx="1" cy="42664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headEnd type="stealth" w="med" len="med"/>
            <a:tailEnd type="stealth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457200">
              <a:spcBef>
                <a:spcPts val="0"/>
              </a:spcBef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6" name="Line">
            <a:extLst>
              <a:ext uri="{FF2B5EF4-FFF2-40B4-BE49-F238E27FC236}">
                <a16:creationId xmlns:a16="http://schemas.microsoft.com/office/drawing/2014/main" id="{4367B5B3-ED58-3B42-8410-B3C11BDD2FE9}"/>
              </a:ext>
            </a:extLst>
          </p:cNvPr>
          <p:cNvSpPr/>
          <p:nvPr/>
        </p:nvSpPr>
        <p:spPr>
          <a:xfrm flipH="1" flipV="1">
            <a:off x="1037425" y="2106765"/>
            <a:ext cx="1" cy="42664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headEnd type="stealth" w="med" len="med"/>
            <a:tailEnd type="stealth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457200">
              <a:spcBef>
                <a:spcPts val="0"/>
              </a:spcBef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7" name="Line">
            <a:extLst>
              <a:ext uri="{FF2B5EF4-FFF2-40B4-BE49-F238E27FC236}">
                <a16:creationId xmlns:a16="http://schemas.microsoft.com/office/drawing/2014/main" id="{310EADF4-B588-FC45-B3C3-802049C6A24A}"/>
              </a:ext>
            </a:extLst>
          </p:cNvPr>
          <p:cNvSpPr/>
          <p:nvPr/>
        </p:nvSpPr>
        <p:spPr>
          <a:xfrm flipH="1" flipV="1">
            <a:off x="1186558" y="2107563"/>
            <a:ext cx="1" cy="42664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headEnd type="stealth" w="med" len="med"/>
            <a:tailEnd type="stealth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457200">
              <a:spcBef>
                <a:spcPts val="0"/>
              </a:spcBef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aphicFrame>
        <p:nvGraphicFramePr>
          <p:cNvPr id="279" name="Table">
            <a:extLst>
              <a:ext uri="{FF2B5EF4-FFF2-40B4-BE49-F238E27FC236}">
                <a16:creationId xmlns:a16="http://schemas.microsoft.com/office/drawing/2014/main" id="{7E36B67F-F407-E844-9D28-177663DEF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0646488"/>
              </p:ext>
            </p:extLst>
          </p:nvPr>
        </p:nvGraphicFramePr>
        <p:xfrm>
          <a:off x="885989" y="3293551"/>
          <a:ext cx="438741" cy="5588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4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47">
                  <a:extLst>
                    <a:ext uri="{9D8B030D-6E8A-4147-A177-3AD203B41FA5}">
                      <a16:colId xmlns:a16="http://schemas.microsoft.com/office/drawing/2014/main" val="21312505"/>
                    </a:ext>
                  </a:extLst>
                </a:gridCol>
                <a:gridCol w="146247">
                  <a:extLst>
                    <a:ext uri="{9D8B030D-6E8A-4147-A177-3AD203B41FA5}">
                      <a16:colId xmlns:a16="http://schemas.microsoft.com/office/drawing/2014/main" val="4063874396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FF4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7D38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EAA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FF4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7D38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EAA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FF4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7D38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EAA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7" name="文本框 156">
            <a:extLst>
              <a:ext uri="{FF2B5EF4-FFF2-40B4-BE49-F238E27FC236}">
                <a16:creationId xmlns:a16="http://schemas.microsoft.com/office/drawing/2014/main" id="{9362F9FD-1BF5-4034-8F6A-7AC0BBD43506}"/>
              </a:ext>
            </a:extLst>
          </p:cNvPr>
          <p:cNvSpPr txBox="1"/>
          <p:nvPr/>
        </p:nvSpPr>
        <p:spPr>
          <a:xfrm>
            <a:off x="211526" y="5744761"/>
            <a:ext cx="3553777" cy="690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48166" indent="-148166">
              <a:lnSpc>
                <a:spcPct val="110000"/>
              </a:lnSpc>
              <a:spcBef>
                <a:spcPts val="0"/>
              </a:spcBef>
              <a:buSzPct val="75000"/>
              <a:buChar char="•"/>
              <a:defRPr>
                <a:solidFill>
                  <a:srgbClr val="000000"/>
                </a:solidFill>
              </a:defRPr>
            </a:pPr>
            <a:r>
              <a:rPr lang="zh-CN" altLang="en-US" b="1" dirty="0"/>
              <a:t>取子集  </a:t>
            </a:r>
            <a:r>
              <a:rPr lang="zh-CN" altLang="en-US" dirty="0"/>
              <a:t> 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]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仍返回 </a:t>
            </a:r>
            <a:r>
              <a:rPr lang="en-US" altLang="zh-CN"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tibble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, [[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和 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$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返回向量</a:t>
            </a:r>
          </a:p>
          <a:p>
            <a:pPr marL="148166" indent="-148166">
              <a:lnSpc>
                <a:spcPct val="110000"/>
              </a:lnSpc>
              <a:spcBef>
                <a:spcPts val="0"/>
              </a:spcBef>
              <a:buSzPct val="75000"/>
              <a:buChar char="•"/>
              <a:defRPr>
                <a:solidFill>
                  <a:srgbClr val="000000"/>
                </a:solidFill>
              </a:defRPr>
            </a:pP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返回列时，</a:t>
            </a:r>
            <a:r>
              <a:rPr lang="zh-CN" altLang="en-US" b="1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不进行部分匹配 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(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不存在就不返回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)</a:t>
            </a:r>
          </a:p>
          <a:p>
            <a:pPr marL="148166" indent="-148166">
              <a:lnSpc>
                <a:spcPct val="110000"/>
              </a:lnSpc>
              <a:spcBef>
                <a:spcPts val="0"/>
              </a:spcBef>
              <a:buSzPct val="75000"/>
              <a:buChar char="•"/>
              <a:defRPr>
                <a:solidFill>
                  <a:srgbClr val="000000"/>
                </a:solidFill>
              </a:defRPr>
            </a:pPr>
            <a:r>
              <a:rPr lang="zh-CN" altLang="en-US" b="1" dirty="0"/>
              <a:t>显示 </a:t>
            </a:r>
            <a:r>
              <a:rPr lang="zh-CN" altLang="en-US" dirty="0"/>
              <a:t>在屏幕上显示数据的简洁视图</a:t>
            </a:r>
            <a:endParaRPr lang="zh-CN" altLang="en-US"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roup"/>
          <p:cNvGrpSpPr/>
          <p:nvPr/>
        </p:nvGrpSpPr>
        <p:grpSpPr>
          <a:xfrm>
            <a:off x="8406780" y="-1013162"/>
            <a:ext cx="6134600" cy="2980092"/>
            <a:chOff x="0" y="51032"/>
            <a:chExt cx="6134598" cy="2980090"/>
          </a:xfrm>
        </p:grpSpPr>
        <p:sp>
          <p:nvSpPr>
            <p:cNvPr id="265" name="Triangle"/>
            <p:cNvSpPr/>
            <p:nvPr/>
          </p:nvSpPr>
          <p:spPr>
            <a:xfrm rot="1800000">
              <a:off x="1177377" y="304285"/>
              <a:ext cx="1319509" cy="1143860"/>
            </a:xfrm>
            <a:prstGeom prst="triangl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66" name="Circle"/>
            <p:cNvSpPr/>
            <p:nvPr/>
          </p:nvSpPr>
          <p:spPr>
            <a:xfrm flipH="1">
              <a:off x="1550782" y="838357"/>
              <a:ext cx="422090" cy="422090"/>
            </a:xfrm>
            <a:prstGeom prst="ellips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67" name="Circle"/>
            <p:cNvSpPr/>
            <p:nvPr/>
          </p:nvSpPr>
          <p:spPr>
            <a:xfrm flipH="1">
              <a:off x="0" y="819778"/>
              <a:ext cx="422089" cy="422090"/>
            </a:xfrm>
            <a:prstGeom prst="ellipse">
              <a:avLst/>
            </a:prstGeom>
            <a:solidFill>
              <a:srgbClr val="FFE08B">
                <a:alpha val="50000"/>
              </a:srgbClr>
            </a:solidFill>
            <a:ln w="12700" cap="flat">
              <a:solidFill>
                <a:srgbClr val="FFE08B">
                  <a:alpha val="50000"/>
                </a:srgbClr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68" name="Triangle"/>
            <p:cNvSpPr/>
            <p:nvPr/>
          </p:nvSpPr>
          <p:spPr>
            <a:xfrm rot="19800000">
              <a:off x="2896973" y="973389"/>
              <a:ext cx="1319509" cy="1143860"/>
            </a:xfrm>
            <a:prstGeom prst="triangl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69" name="Triangle"/>
            <p:cNvSpPr/>
            <p:nvPr/>
          </p:nvSpPr>
          <p:spPr>
            <a:xfrm rot="1800000">
              <a:off x="3470358" y="1634009"/>
              <a:ext cx="1319509" cy="1143861"/>
            </a:xfrm>
            <a:prstGeom prst="triangl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70" name="Circle"/>
            <p:cNvSpPr/>
            <p:nvPr/>
          </p:nvSpPr>
          <p:spPr>
            <a:xfrm flipH="1">
              <a:off x="3461020" y="1507461"/>
              <a:ext cx="422090" cy="422090"/>
            </a:xfrm>
            <a:prstGeom prst="ellips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71" name="Circle"/>
            <p:cNvSpPr/>
            <p:nvPr/>
          </p:nvSpPr>
          <p:spPr>
            <a:xfrm flipH="1">
              <a:off x="3843763" y="2168082"/>
              <a:ext cx="422090" cy="422090"/>
            </a:xfrm>
            <a:prstGeom prst="ellips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72" name="Triangle"/>
            <p:cNvSpPr/>
            <p:nvPr/>
          </p:nvSpPr>
          <p:spPr>
            <a:xfrm rot="1800000">
              <a:off x="3470358" y="312963"/>
              <a:ext cx="1319509" cy="1143861"/>
            </a:xfrm>
            <a:prstGeom prst="triangl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73" name="Circle"/>
            <p:cNvSpPr/>
            <p:nvPr/>
          </p:nvSpPr>
          <p:spPr>
            <a:xfrm flipH="1">
              <a:off x="3843763" y="847036"/>
              <a:ext cx="422090" cy="422090"/>
            </a:xfrm>
            <a:prstGeom prst="ellips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74" name="Triangle"/>
            <p:cNvSpPr/>
            <p:nvPr/>
          </p:nvSpPr>
          <p:spPr>
            <a:xfrm rot="19800000">
              <a:off x="4044129" y="318647"/>
              <a:ext cx="1319510" cy="1143861"/>
            </a:xfrm>
            <a:prstGeom prst="triangl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75" name="Circle"/>
            <p:cNvSpPr/>
            <p:nvPr/>
          </p:nvSpPr>
          <p:spPr>
            <a:xfrm flipH="1">
              <a:off x="4608178" y="852720"/>
              <a:ext cx="422090" cy="422090"/>
            </a:xfrm>
            <a:prstGeom prst="ellips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76" name="Triangle"/>
            <p:cNvSpPr/>
            <p:nvPr/>
          </p:nvSpPr>
          <p:spPr>
            <a:xfrm rot="1800000">
              <a:off x="4617515" y="979268"/>
              <a:ext cx="1319509" cy="1143861"/>
            </a:xfrm>
            <a:prstGeom prst="triangl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77" name="Circle"/>
            <p:cNvSpPr/>
            <p:nvPr/>
          </p:nvSpPr>
          <p:spPr>
            <a:xfrm flipH="1">
              <a:off x="4990919" y="1513341"/>
              <a:ext cx="422090" cy="422090"/>
            </a:xfrm>
            <a:prstGeom prst="ellips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78" name="Triangle"/>
            <p:cNvSpPr/>
            <p:nvPr/>
          </p:nvSpPr>
          <p:spPr>
            <a:xfrm rot="19800000">
              <a:off x="1751148" y="309969"/>
              <a:ext cx="1319510" cy="1143860"/>
            </a:xfrm>
            <a:prstGeom prst="triangl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79" name="Circle"/>
            <p:cNvSpPr/>
            <p:nvPr/>
          </p:nvSpPr>
          <p:spPr>
            <a:xfrm flipH="1">
              <a:off x="2315195" y="844041"/>
              <a:ext cx="422090" cy="422090"/>
            </a:xfrm>
            <a:prstGeom prst="ellips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sp>
        <p:nvSpPr>
          <p:cNvPr id="281" name="Rectangle"/>
          <p:cNvSpPr/>
          <p:nvPr/>
        </p:nvSpPr>
        <p:spPr>
          <a:xfrm>
            <a:off x="8383487" y="-26122"/>
            <a:ext cx="5593304" cy="2566923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0382">
                <a:srgbClr val="FFFFFF">
                  <a:alpha val="45796"/>
                </a:srgbClr>
              </a:gs>
              <a:gs pos="35803">
                <a:srgbClr val="FFFFFF">
                  <a:alpha val="72898"/>
                </a:srgbClr>
              </a:gs>
              <a:gs pos="55434">
                <a:srgbClr val="FFFFFF"/>
              </a:gs>
            </a:gsLst>
            <a:path>
              <a:fillToRect l="49659" t="-26178" r="50340" b="126178"/>
            </a:path>
          </a:gra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282" name="tibble::tribble(…) Makes list-columns when needed. tribble( ~max, ~seq,                           3,    1:3,                           4,    1:4,                           5,    1:5)…"/>
          <p:cNvSpPr txBox="1"/>
          <p:nvPr/>
        </p:nvSpPr>
        <p:spPr>
          <a:xfrm>
            <a:off x="312073" y="6511832"/>
            <a:ext cx="4372006" cy="1886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 err="1">
                <a:solidFill>
                  <a:srgbClr val="797979"/>
                </a:solidFill>
              </a:rPr>
              <a:t>tibble</a:t>
            </a:r>
            <a:r>
              <a:rPr dirty="0">
                <a:solidFill>
                  <a:srgbClr val="797979"/>
                </a:solidFill>
              </a:rPr>
              <a:t>::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tribble(</a:t>
            </a:r>
            <a:r>
              <a:rPr dirty="0"/>
              <a:t>…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r>
              <a:rPr lang="zh-CN" alt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按需要构造 </a:t>
            </a:r>
            <a:r>
              <a:rPr lang="en-US" altLang="zh-CN" dirty="0">
                <a:sym typeface="Source Sans Pro Regular"/>
              </a:rPr>
              <a:t>list-columns</a:t>
            </a:r>
            <a:br>
              <a:rPr lang="en-US" dirty="0"/>
            </a:b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tribble( ~max, ~seq,</a:t>
            </a:r>
            <a:b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                      3,    1:3,</a:t>
            </a:r>
            <a:b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                      4,    1:4,</a:t>
            </a:r>
            <a:b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                      5,    1:5)</a:t>
            </a: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 err="1">
                <a:solidFill>
                  <a:srgbClr val="797979"/>
                </a:solidFill>
              </a:rPr>
              <a:t>tibble</a:t>
            </a:r>
            <a:r>
              <a:rPr dirty="0">
                <a:solidFill>
                  <a:srgbClr val="797979"/>
                </a:solidFill>
              </a:rPr>
              <a:t>::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tibble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…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r>
              <a:rPr lang="zh-CN" alt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把输入列表保存为 </a:t>
            </a:r>
            <a:r>
              <a:rPr lang="en-US" altLang="zh-CN" dirty="0">
                <a:sym typeface="Source Sans Pro Regular"/>
              </a:rPr>
              <a:t>list-columns</a:t>
            </a:r>
            <a:br>
              <a:rPr lang="en-US" dirty="0"/>
            </a:br>
            <a:r>
              <a:rPr dirty="0" err="1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tibble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(max = c(3, 4, 5), seq = list(1:3, 1:4, 1:5))</a:t>
            </a: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 err="1">
                <a:solidFill>
                  <a:srgbClr val="797979"/>
                </a:solidFill>
              </a:rPr>
              <a:t>tibble</a:t>
            </a:r>
            <a:r>
              <a:rPr dirty="0">
                <a:solidFill>
                  <a:srgbClr val="797979"/>
                </a:solidFill>
              </a:rPr>
              <a:t>::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enframe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x, name="name", value="value"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 lang="zh-CN" altLang="en-US" dirty="0"/>
              <a:t>将多级列表转换为带有 </a:t>
            </a:r>
            <a:r>
              <a:rPr lang="en-US" altLang="zh-CN" dirty="0">
                <a:sym typeface="Source Sans Pro Regular"/>
              </a:rPr>
              <a:t>list-columns </a:t>
            </a:r>
            <a:r>
              <a:rPr lang="zh-CN" altLang="en-US" dirty="0"/>
              <a:t>的</a:t>
            </a:r>
            <a:r>
              <a:rPr dirty="0" err="1"/>
              <a:t>tibble</a:t>
            </a:r>
            <a:br>
              <a:rPr dirty="0"/>
            </a:br>
            <a:r>
              <a:rPr dirty="0" err="1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enframe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(list('3'=1:3, '4'=1:4, '5'=1:5), 'max', 'seq')</a:t>
            </a:r>
          </a:p>
        </p:txBody>
      </p:sp>
      <p:sp>
        <p:nvSpPr>
          <p:cNvPr id="284" name="Line"/>
          <p:cNvSpPr/>
          <p:nvPr/>
        </p:nvSpPr>
        <p:spPr>
          <a:xfrm>
            <a:off x="2354308" y="10362913"/>
            <a:ext cx="11290413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28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23" y="9978474"/>
            <a:ext cx="1754521" cy="616478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nest(data, …) Moves groups of cells into a list-column of a data frame. Use alone or with dplyr::group_by():…"/>
          <p:cNvSpPr txBox="1"/>
          <p:nvPr/>
        </p:nvSpPr>
        <p:spPr>
          <a:xfrm>
            <a:off x="312073" y="1991205"/>
            <a:ext cx="4305341" cy="2365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</a:defRPr>
            </a:pPr>
            <a:r>
              <a:rPr dirty="0"/>
              <a:t>nest(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…</a:t>
            </a:r>
            <a:r>
              <a:rPr dirty="0"/>
              <a:t>) </a:t>
            </a:r>
            <a:endParaRPr lang="en-US" dirty="0"/>
          </a:p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将成组的单元格移至一个数据框的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list-column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中。可单独使用，或与 </a:t>
            </a:r>
            <a:r>
              <a:rPr dirty="0" err="1">
                <a:solidFill>
                  <a:srgbClr val="79797A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dplyr</a:t>
            </a:r>
            <a:r>
              <a:rPr dirty="0">
                <a:solidFill>
                  <a:srgbClr val="79797A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::</a:t>
            </a:r>
            <a:r>
              <a:rPr dirty="0" err="1"/>
              <a:t>group_by</a:t>
            </a:r>
            <a:r>
              <a:rPr dirty="0"/>
              <a:t>()</a:t>
            </a:r>
            <a:r>
              <a:rPr lang="en-US" dirty="0">
                <a:latin typeface="Source Sans Pro Regular"/>
                <a:ea typeface="Source Sans Pro Regular"/>
                <a:sym typeface="Source Sans Pro Regular"/>
              </a:rPr>
              <a:t> </a:t>
            </a:r>
            <a:r>
              <a:rPr lang="zh-CN" altLang="en-US" dirty="0">
                <a:latin typeface="Source Sans Pro Regular"/>
                <a:ea typeface="Source Sans Pro Regular"/>
                <a:sym typeface="Source Sans Pro Regular"/>
              </a:rPr>
              <a:t>函数配合使用。</a:t>
            </a:r>
            <a:endParaRPr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 marL="139700" indent="-139700">
              <a:lnSpc>
                <a:spcPct val="90000"/>
              </a:lnSpc>
              <a:spcBef>
                <a:spcPts val="700"/>
              </a:spcBef>
              <a:buSzPct val="100000"/>
              <a:buAutoNum type="arabicPeriod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先用</a:t>
            </a:r>
            <a:r>
              <a:rPr dirty="0"/>
              <a:t>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group_by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 </a:t>
            </a:r>
            <a:r>
              <a:rPr lang="zh-CN" alt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分组，</a:t>
            </a:r>
            <a:r>
              <a:rPr lang="zh-CN" altLang="en-US" dirty="0"/>
              <a:t>然后用</a:t>
            </a:r>
            <a:r>
              <a:rPr dirty="0"/>
              <a:t> 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nest()</a:t>
            </a:r>
            <a:r>
              <a:rPr dirty="0"/>
              <a:t> </a:t>
            </a:r>
            <a:r>
              <a:rPr lang="zh-CN" altLang="en-US" dirty="0"/>
              <a:t>将组移至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list-column</a:t>
            </a:r>
            <a:r>
              <a:rPr lang="zh-CN" altLang="en-US" dirty="0"/>
              <a:t>中。</a:t>
            </a:r>
            <a:br>
              <a:rPr dirty="0"/>
            </a:br>
            <a:r>
              <a:rPr dirty="0" err="1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n_storms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&lt;- storms %&gt;% </a:t>
            </a:r>
            <a:b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</a:t>
            </a:r>
            <a:r>
              <a:rPr dirty="0" err="1"/>
              <a:t>group_by</a:t>
            </a:r>
            <a:r>
              <a:rPr dirty="0"/>
              <a:t>(name)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%&gt;% </a:t>
            </a:r>
            <a:b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 dirty="0"/>
              <a:t>    nest()</a:t>
            </a:r>
          </a:p>
          <a:p>
            <a:pPr marL="139700" indent="-139700">
              <a:lnSpc>
                <a:spcPct val="90000"/>
              </a:lnSpc>
              <a:spcBef>
                <a:spcPts val="700"/>
              </a:spcBef>
              <a:buSzPct val="100000"/>
              <a:buAutoNum type="arabicPeriod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用</a:t>
            </a:r>
            <a:r>
              <a:rPr dirty="0"/>
              <a:t> 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nest(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new_col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 = c(x, y))</a:t>
            </a:r>
            <a:r>
              <a:rPr dirty="0"/>
              <a:t> </a:t>
            </a:r>
            <a:r>
              <a:rPr lang="zh-CN" altLang="en-US" dirty="0"/>
              <a:t>指定需要分组的列</a:t>
            </a:r>
            <a:br>
              <a:rPr dirty="0"/>
            </a:br>
            <a:r>
              <a:rPr lang="zh-CN" altLang="en-US" dirty="0"/>
              <a:t>按照</a:t>
            </a:r>
            <a:r>
              <a:rPr dirty="0"/>
              <a:t> </a:t>
            </a:r>
            <a:r>
              <a:rPr dirty="0" err="1">
                <a:solidFill>
                  <a:srgbClr val="79797A"/>
                </a:solidFill>
              </a:rPr>
              <a:t>dplyr</a:t>
            </a:r>
            <a:r>
              <a:rPr dirty="0">
                <a:solidFill>
                  <a:srgbClr val="79797A"/>
                </a:solidFill>
              </a:rPr>
              <a:t>::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select() </a:t>
            </a:r>
            <a:r>
              <a:rPr lang="zh-CN" altLang="en-US" dirty="0"/>
              <a:t>语法</a:t>
            </a:r>
            <a:br>
              <a:rPr dirty="0"/>
            </a:br>
            <a:r>
              <a:rPr dirty="0" err="1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n_storms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&lt;- storms %&gt;% </a:t>
            </a:r>
            <a:b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</a:t>
            </a:r>
            <a:r>
              <a:rPr dirty="0"/>
              <a:t>nest(data = c(</a:t>
            </a:r>
            <a:r>
              <a:rPr dirty="0" err="1"/>
              <a:t>year:long</a:t>
            </a:r>
            <a:r>
              <a:rPr dirty="0"/>
              <a:t>))</a:t>
            </a:r>
          </a:p>
        </p:txBody>
      </p:sp>
      <p:sp>
        <p:nvSpPr>
          <p:cNvPr id="287" name="Nested Data"/>
          <p:cNvSpPr txBox="1"/>
          <p:nvPr/>
        </p:nvSpPr>
        <p:spPr>
          <a:xfrm>
            <a:off x="312073" y="505682"/>
            <a:ext cx="1282402" cy="312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F36D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嵌套数据</a:t>
            </a:r>
            <a:endParaRPr dirty="0"/>
          </a:p>
        </p:txBody>
      </p:sp>
      <p:sp>
        <p:nvSpPr>
          <p:cNvPr id="288" name="CREATE NESTED DATA"/>
          <p:cNvSpPr txBox="1"/>
          <p:nvPr/>
        </p:nvSpPr>
        <p:spPr>
          <a:xfrm>
            <a:off x="312073" y="1784668"/>
            <a:ext cx="92333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/>
            <a:r>
              <a:rPr lang="zh-CN" altLang="en-US" b="1" dirty="0"/>
              <a:t>创建嵌套数据</a:t>
            </a:r>
            <a:endParaRPr b="1" dirty="0"/>
          </a:p>
        </p:txBody>
      </p:sp>
      <p:sp>
        <p:nvSpPr>
          <p:cNvPr id="297" name="Shape"/>
          <p:cNvSpPr/>
          <p:nvPr/>
        </p:nvSpPr>
        <p:spPr>
          <a:xfrm>
            <a:off x="3474247" y="5184496"/>
            <a:ext cx="203745" cy="627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166" y="6524"/>
                </a:lnTo>
                <a:lnTo>
                  <a:pt x="21600" y="21600"/>
                </a:lnTo>
                <a:lnTo>
                  <a:pt x="503" y="4218"/>
                </a:lnTo>
                <a:lnTo>
                  <a:pt x="0" y="0"/>
                </a:lnTo>
                <a:close/>
              </a:path>
            </a:pathLst>
          </a:custGeom>
          <a:solidFill>
            <a:srgbClr val="FEAD61">
              <a:alpha val="25000"/>
            </a:srgbClr>
          </a:solidFill>
          <a:ln w="12700" cap="flat">
            <a:noFill/>
            <a:miter lim="400000"/>
          </a:ln>
          <a:effectLst/>
        </p:spPr>
        <p:txBody>
          <a:bodyPr wrap="square" lIns="54570" tIns="54570" rIns="54570" bIns="54570" numCol="1" anchor="ctr">
            <a:noAutofit/>
          </a:bodyPr>
          <a:lstStyle/>
          <a:p>
            <a:pPr algn="ctr">
              <a:spcBef>
                <a:spcPts val="0"/>
              </a:spcBef>
              <a:defRPr sz="2600"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endParaRPr/>
          </a:p>
        </p:txBody>
      </p:sp>
      <p:sp>
        <p:nvSpPr>
          <p:cNvPr id="303" name="Index list-columns with [[]]. n_storms$data[[1]]"/>
          <p:cNvSpPr txBox="1"/>
          <p:nvPr/>
        </p:nvSpPr>
        <p:spPr>
          <a:xfrm>
            <a:off x="312073" y="5764116"/>
            <a:ext cx="4213876" cy="34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用</a:t>
            </a:r>
            <a:r>
              <a:rPr dirty="0"/>
              <a:t> [[]]</a:t>
            </a:r>
            <a:r>
              <a:rPr lang="en-US" dirty="0"/>
              <a:t> </a:t>
            </a:r>
            <a:r>
              <a:rPr lang="zh-CN" altLang="en-US" dirty="0"/>
              <a:t>索引 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list-column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r>
              <a:rPr dirty="0"/>
              <a:t> </a:t>
            </a:r>
            <a:r>
              <a:rPr dirty="0" err="1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n_storms$data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[[1]]</a:t>
            </a:r>
          </a:p>
        </p:txBody>
      </p:sp>
      <p:sp>
        <p:nvSpPr>
          <p:cNvPr id="304" name="TRANSFORM NESTED DATA"/>
          <p:cNvSpPr txBox="1"/>
          <p:nvPr/>
        </p:nvSpPr>
        <p:spPr>
          <a:xfrm>
            <a:off x="9432945" y="1784668"/>
            <a:ext cx="92333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/>
            <a:r>
              <a:rPr lang="zh-CN" altLang="en-US" b="1" dirty="0"/>
              <a:t>变换嵌套数据</a:t>
            </a:r>
            <a:endParaRPr b="1" dirty="0"/>
          </a:p>
        </p:txBody>
      </p:sp>
      <p:sp>
        <p:nvSpPr>
          <p:cNvPr id="305" name="A vectorized function takes a vector, transforms each element in parallel, and returns a vector of the same length. By themselves vectorized functions cannot work with lists, such as list-columns.…"/>
          <p:cNvSpPr txBox="1"/>
          <p:nvPr/>
        </p:nvSpPr>
        <p:spPr>
          <a:xfrm>
            <a:off x="9432945" y="1998293"/>
            <a:ext cx="4213877" cy="1697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70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一个向量化函数通常要取一个向量，平行变换每一个元素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,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然后返回一个相同长度的向量。因此向量函数本身无法应用于列表，比如嵌套形成的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list-columns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。</a:t>
            </a:r>
            <a:endParaRPr lang="en-US" altLang="zh-CN"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spcBef>
                <a:spcPts val="70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>
                <a:solidFill>
                  <a:srgbClr val="000000"/>
                </a:solidFill>
                <a:latin typeface="Source Sans Pro Regular"/>
                <a:sym typeface="Source Sans Pro Regular"/>
              </a:rPr>
              <a:t>经</a:t>
            </a:r>
            <a:r>
              <a:rPr lang="zh-CN" altLang="en-US" dirty="0">
                <a:solidFill>
                  <a:srgbClr val="79797A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r>
              <a:rPr dirty="0" err="1">
                <a:solidFill>
                  <a:srgbClr val="79797A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dplyr</a:t>
            </a:r>
            <a:r>
              <a:rPr dirty="0">
                <a:solidFill>
                  <a:srgbClr val="79797A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::</a:t>
            </a:r>
            <a:r>
              <a:rPr dirty="0" err="1"/>
              <a:t>rowwise</a:t>
            </a:r>
            <a:r>
              <a:rPr dirty="0"/>
              <a:t>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.data, …</a:t>
            </a:r>
            <a:r>
              <a:rPr dirty="0"/>
              <a:t>) </a:t>
            </a:r>
            <a:r>
              <a:rPr lang="zh-CN" altLang="en-US" dirty="0"/>
              <a:t>这一函数分组处理后，每行为一组，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每组中的 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list-columns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元素直接出现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(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通过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[[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访问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),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而非长度为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1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的列表。</a:t>
            </a:r>
            <a:r>
              <a:rPr lang="zh-CN" altLang="en-US" b="1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当你使用 </a:t>
            </a:r>
            <a:r>
              <a:rPr lang="en-US" altLang="zh-CN" b="1" dirty="0" err="1">
                <a:latin typeface="SourceSansPro-SemiBold"/>
                <a:ea typeface="SourceSansPro-SemiBold"/>
                <a:cs typeface="SourceSansPro-SemiBold"/>
                <a:sym typeface="SourceSansPro-SemiBold"/>
              </a:rPr>
              <a:t>rowwise</a:t>
            </a:r>
            <a:r>
              <a:rPr lang="en-US" altLang="zh-CN" b="1" dirty="0">
                <a:latin typeface="SourceSansPro-SemiBold"/>
                <a:ea typeface="SourceSansPro-SemiBold"/>
                <a:cs typeface="SourceSansPro-SemiBold"/>
                <a:sym typeface="SourceSansPro-SemiBold"/>
              </a:rPr>
              <a:t>() </a:t>
            </a:r>
            <a:r>
              <a:rPr lang="zh-CN" altLang="en-US" b="1" dirty="0">
                <a:latin typeface="SourceSansPro-SemiBold"/>
                <a:ea typeface="SourceSansPro-SemiBold"/>
                <a:cs typeface="SourceSansPro-SemiBold"/>
                <a:sym typeface="SourceSansPro-SemiBold"/>
              </a:rPr>
              <a:t>函数时，</a:t>
            </a:r>
            <a:r>
              <a:rPr lang="en-US" altLang="zh-CN" b="1" dirty="0" err="1">
                <a:latin typeface="SourceSansPro-SemiBold"/>
                <a:ea typeface="SourceSansPro-SemiBold"/>
                <a:cs typeface="SourceSansPro-SemiBold"/>
                <a:sym typeface="SourceSansPro-SemiBold"/>
              </a:rPr>
              <a:t>dplyr</a:t>
            </a:r>
            <a:r>
              <a:rPr lang="en-US" altLang="zh-CN" b="1" dirty="0">
                <a:latin typeface="SourceSansPro-SemiBold"/>
                <a:ea typeface="SourceSansPro-SemiBold"/>
                <a:cs typeface="SourceSansPro-SemiBold"/>
                <a:sym typeface="SourceSansPro-SemiBold"/>
              </a:rPr>
              <a:t> </a:t>
            </a:r>
            <a:r>
              <a:rPr lang="zh-CN" altLang="en-US" b="1" dirty="0">
                <a:latin typeface="SourceSansPro-SemiBold"/>
                <a:ea typeface="SourceSansPro-SemiBold"/>
                <a:cs typeface="SourceSansPro-SemiBold"/>
                <a:sym typeface="SourceSansPro-SemiBold"/>
              </a:rPr>
              <a:t>包中的函数就能以向量化处理的方式应用于 </a:t>
            </a:r>
            <a:r>
              <a:rPr lang="en-US" altLang="zh-CN" b="1" dirty="0">
                <a:latin typeface="SourceSansPro-SemiBold"/>
                <a:ea typeface="SourceSansPro-SemiBold"/>
                <a:cs typeface="SourceSansPro-SemiBold"/>
                <a:sym typeface="SourceSansPro-SemiBold"/>
              </a:rPr>
              <a:t>list-columns</a:t>
            </a:r>
            <a:r>
              <a:rPr lang="zh-CN" altLang="en-US" b="1" dirty="0">
                <a:latin typeface="SourceSansPro-SemiBold"/>
                <a:ea typeface="SourceSansPro-SemiBold"/>
                <a:cs typeface="SourceSansPro-SemiBold"/>
                <a:sym typeface="SourceSansPro-SemiBold"/>
              </a:rPr>
              <a:t>了。</a:t>
            </a:r>
            <a:endParaRPr b="1" dirty="0">
              <a:latin typeface="SourceSansPro-SemiBold"/>
              <a:ea typeface="SourceSansPro-SemiBold"/>
              <a:cs typeface="SourceSansPro-SemiBold"/>
              <a:sym typeface="SourceSansPro-SemiBold"/>
            </a:endParaRPr>
          </a:p>
        </p:txBody>
      </p:sp>
      <p:sp>
        <p:nvSpPr>
          <p:cNvPr id="306" name="Line"/>
          <p:cNvSpPr/>
          <p:nvPr/>
        </p:nvSpPr>
        <p:spPr>
          <a:xfrm>
            <a:off x="321497" y="1761575"/>
            <a:ext cx="4195029" cy="1"/>
          </a:xfrm>
          <a:prstGeom prst="line">
            <a:avLst/>
          </a:prstGeom>
          <a:ln w="12700"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307" name="Line"/>
          <p:cNvSpPr/>
          <p:nvPr/>
        </p:nvSpPr>
        <p:spPr>
          <a:xfrm>
            <a:off x="9441926" y="1761575"/>
            <a:ext cx="3011696" cy="1"/>
          </a:xfrm>
          <a:prstGeom prst="line">
            <a:avLst/>
          </a:prstGeom>
          <a:ln w="12700"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graphicFrame>
        <p:nvGraphicFramePr>
          <p:cNvPr id="308" name="Table"/>
          <p:cNvGraphicFramePr/>
          <p:nvPr/>
        </p:nvGraphicFramePr>
        <p:xfrm>
          <a:off x="2372411" y="6859265"/>
          <a:ext cx="754356" cy="457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311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600">
                          <a:solidFill>
                            <a:srgbClr val="FFFFFF"/>
                          </a:solidFill>
                          <a:sym typeface="Source Sans Pro Bold"/>
                        </a:rPr>
                        <a:t>max</a:t>
                      </a:r>
                    </a:p>
                  </a:txBody>
                  <a:tcPr marL="0" marR="0" marT="0" marB="0" anchor="ctr" horzOverflow="overflow">
                    <a:lnL>
                      <a:solidFill>
                        <a:srgbClr val="FFFFFF"/>
                      </a:solidFill>
                      <a:miter lim="400000"/>
                    </a:lnL>
                    <a:lnR>
                      <a:solidFill>
                        <a:srgbClr val="FFFFFF"/>
                      </a:solidFill>
                      <a:miter lim="400000"/>
                    </a:lnR>
                    <a:lnT>
                      <a:solidFill>
                        <a:srgbClr val="FFFFFF"/>
                      </a:solidFill>
                      <a:miter lim="400000"/>
                    </a:lnT>
                    <a:lnB>
                      <a:solidFill>
                        <a:srgbClr val="FFFFFF"/>
                      </a:solidFill>
                      <a:miter lim="400000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600">
                          <a:solidFill>
                            <a:srgbClr val="FFFFFF"/>
                          </a:solidFill>
                          <a:sym typeface="Source Sans Pro Bold"/>
                        </a:rPr>
                        <a:t>seq</a:t>
                      </a:r>
                    </a:p>
                  </a:txBody>
                  <a:tcPr marL="0" marR="0" marT="0" marB="0" anchor="ctr" horzOverflow="overflow">
                    <a:lnL>
                      <a:solidFill>
                        <a:srgbClr val="FFFFFF"/>
                      </a:solidFill>
                      <a:miter lim="400000"/>
                    </a:lnL>
                    <a:lnR>
                      <a:solidFill>
                        <a:srgbClr val="FFFFFF"/>
                      </a:solidFill>
                      <a:miter lim="400000"/>
                    </a:lnR>
                    <a:lnT>
                      <a:solidFill>
                        <a:srgbClr val="FFFFFF"/>
                      </a:solidFill>
                      <a:miter lim="400000"/>
                    </a:lnT>
                    <a:lnB>
                      <a:solidFill>
                        <a:srgbClr val="FFFFFF"/>
                      </a:solidFill>
                      <a:miter lim="400000"/>
                    </a:lnB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sym typeface="Source Sans Pro Regular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T>
                      <a:solidFill>
                        <a:srgbClr val="FFFFF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sym typeface="Source Sans Pro Regular"/>
                        </a:rPr>
                        <a:t>&lt;int [3]&gt;</a:t>
                      </a:r>
                    </a:p>
                  </a:txBody>
                  <a:tcPr marL="0" marR="0" marT="0" marB="0" anchor="ctr" horzOverflow="overflow">
                    <a:lnT>
                      <a:solidFill>
                        <a:srgbClr val="FFFFFF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sym typeface="Source Sans Pro Regular"/>
                        </a:rPr>
                        <a:t>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sym typeface="Source Sans Pro Regular"/>
                        </a:rPr>
                        <a:t>&lt;int [4]&gt;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 dirty="0">
                          <a:sym typeface="Source Sans Pro Regular"/>
                        </a:rPr>
                        <a:t>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 dirty="0">
                          <a:sym typeface="Source Sans Pro Regular"/>
                        </a:rPr>
                        <a:t>&lt;int [5]&gt;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9" name="n_storms %&gt;%      rowwise() %&gt;%     mutate(n = list(dim(data)))"/>
          <p:cNvSpPr txBox="1"/>
          <p:nvPr/>
        </p:nvSpPr>
        <p:spPr>
          <a:xfrm>
            <a:off x="9744147" y="5230817"/>
            <a:ext cx="2819754" cy="558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n_storms %&gt;% </a:t>
            </a:r>
            <a:br/>
            <a:r>
              <a:t>    rowwise() %&gt;%</a:t>
            </a:r>
            <a:br/>
            <a:r>
              <a:t>    mutate(n =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list(</a:t>
            </a:r>
            <a:r>
              <a:t>dim(data)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)</a:t>
            </a:r>
            <a:r>
              <a:t>)</a:t>
            </a:r>
          </a:p>
        </p:txBody>
      </p:sp>
      <p:sp>
        <p:nvSpPr>
          <p:cNvPr id="310" name="starwars %&gt;%      rowwise() %&gt;%      mutate(transport = list(append(vehicles, starships)))"/>
          <p:cNvSpPr txBox="1"/>
          <p:nvPr/>
        </p:nvSpPr>
        <p:spPr>
          <a:xfrm>
            <a:off x="9744147" y="7951504"/>
            <a:ext cx="3708739" cy="636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rPr dirty="0" err="1"/>
              <a:t>starwars</a:t>
            </a:r>
            <a:r>
              <a:rPr dirty="0"/>
              <a:t> %&gt;% </a:t>
            </a:r>
            <a:br>
              <a:rPr dirty="0"/>
            </a:br>
            <a:r>
              <a:rPr dirty="0"/>
              <a:t>    </a:t>
            </a:r>
            <a:r>
              <a:rPr dirty="0" err="1"/>
              <a:t>rowwise</a:t>
            </a:r>
            <a:r>
              <a:rPr dirty="0"/>
              <a:t>() %&gt;% </a:t>
            </a:r>
            <a:br>
              <a:rPr dirty="0"/>
            </a:br>
            <a:r>
              <a:rPr dirty="0"/>
              <a:t>    mutate(transport = 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list(</a:t>
            </a:r>
            <a:r>
              <a:rPr dirty="0"/>
              <a:t>append(vehicles, starships)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)</a:t>
            </a:r>
            <a:r>
              <a:rPr dirty="0"/>
              <a:t>)</a:t>
            </a:r>
          </a:p>
        </p:txBody>
      </p:sp>
      <p:sp>
        <p:nvSpPr>
          <p:cNvPr id="311" name="n_storms %&gt;%      rowwise() %&gt;%     mutate(n = nrow(data))"/>
          <p:cNvSpPr txBox="1"/>
          <p:nvPr/>
        </p:nvSpPr>
        <p:spPr>
          <a:xfrm>
            <a:off x="9744147" y="6626987"/>
            <a:ext cx="1833987" cy="758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n_storms %&gt;% </a:t>
            </a:r>
            <a:br/>
            <a:r>
              <a:t>    rowwise() %&gt;%</a:t>
            </a:r>
            <a:br/>
            <a:r>
              <a:t>    mutate(n = nrow(data))</a:t>
            </a:r>
          </a:p>
        </p:txBody>
      </p:sp>
      <p:sp>
        <p:nvSpPr>
          <p:cNvPr id="312" name="Apply a function to a list-column and create a new list-column."/>
          <p:cNvSpPr txBox="1"/>
          <p:nvPr/>
        </p:nvSpPr>
        <p:spPr>
          <a:xfrm>
            <a:off x="9432945" y="4592641"/>
            <a:ext cx="2434856" cy="573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将一个函数应用到一个</a:t>
            </a:r>
            <a:r>
              <a:rPr lang="en-US" altLang="zh-CN" dirty="0"/>
              <a:t>list-column</a:t>
            </a:r>
            <a:r>
              <a:rPr lang="zh-CN" altLang="en-US" dirty="0"/>
              <a:t>，</a:t>
            </a:r>
            <a:r>
              <a:rPr lang="zh-CN" altLang="en-US" b="1" dirty="0"/>
              <a:t>并创建一个新的 </a:t>
            </a:r>
            <a:r>
              <a:rPr lang="en-US" altLang="zh-CN" b="1" dirty="0"/>
              <a:t>list-column</a:t>
            </a:r>
            <a:r>
              <a:rPr lang="zh-CN" altLang="en-US" b="1" dirty="0"/>
              <a:t>。</a:t>
            </a:r>
            <a:endParaRPr b="1" dirty="0"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313" name="Apply a function to a list-column and create a regular column."/>
          <p:cNvSpPr txBox="1"/>
          <p:nvPr/>
        </p:nvSpPr>
        <p:spPr>
          <a:xfrm>
            <a:off x="9432945" y="6039255"/>
            <a:ext cx="2434856" cy="42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将一个函数应用到一个</a:t>
            </a:r>
            <a:r>
              <a:rPr lang="en-US" altLang="zh-CN" dirty="0"/>
              <a:t>list-column</a:t>
            </a:r>
            <a:r>
              <a:rPr lang="zh-CN" altLang="en-US" dirty="0"/>
              <a:t>，</a:t>
            </a:r>
            <a:r>
              <a:rPr lang="zh-CN" altLang="en-US" b="1" dirty="0"/>
              <a:t>并创建一个新的常规列。</a:t>
            </a:r>
            <a:endParaRPr lang="zh-CN" altLang="en-US" b="1" dirty="0"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314" name="Collapse multiple list-columns into a single list-column."/>
          <p:cNvSpPr txBox="1"/>
          <p:nvPr/>
        </p:nvSpPr>
        <p:spPr>
          <a:xfrm>
            <a:off x="9432945" y="7594042"/>
            <a:ext cx="4213877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将</a:t>
            </a:r>
            <a:r>
              <a:rPr lang="zh-CN" altLang="en-US" b="1" dirty="0"/>
              <a:t>多个</a:t>
            </a:r>
            <a:r>
              <a:rPr lang="en-US" altLang="zh-CN" b="1" dirty="0"/>
              <a:t>list-columns </a:t>
            </a:r>
            <a:r>
              <a:rPr lang="zh-CN" alt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折叠为一个</a:t>
            </a:r>
            <a:r>
              <a:rPr lang="zh-CN" altLang="en-US" dirty="0"/>
              <a:t>。</a:t>
            </a:r>
            <a:endParaRPr dirty="0"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315" name="See purrr package for more list functions."/>
          <p:cNvSpPr txBox="1"/>
          <p:nvPr/>
        </p:nvSpPr>
        <p:spPr>
          <a:xfrm>
            <a:off x="9439347" y="9972910"/>
            <a:ext cx="4213876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参见</a:t>
            </a:r>
            <a:r>
              <a:rPr dirty="0"/>
              <a:t>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purrr</a:t>
            </a:r>
            <a:r>
              <a:rPr dirty="0"/>
              <a:t> </a:t>
            </a:r>
            <a:r>
              <a:rPr lang="zh-CN" altLang="en-US" dirty="0"/>
              <a:t>包中的更多列表函数</a:t>
            </a:r>
            <a:endParaRPr dirty="0"/>
          </a:p>
        </p:txBody>
      </p:sp>
      <p:pic>
        <p:nvPicPr>
          <p:cNvPr id="31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00" y="190500"/>
            <a:ext cx="1384300" cy="15991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6" name="Group"/>
          <p:cNvGrpSpPr/>
          <p:nvPr/>
        </p:nvGrpSpPr>
        <p:grpSpPr>
          <a:xfrm>
            <a:off x="9725488" y="3881513"/>
            <a:ext cx="3463953" cy="659965"/>
            <a:chOff x="25400" y="0"/>
            <a:chExt cx="3463952" cy="659964"/>
          </a:xfrm>
        </p:grpSpPr>
        <p:graphicFrame>
          <p:nvGraphicFramePr>
            <p:cNvPr id="317" name="Table"/>
            <p:cNvGraphicFramePr/>
            <p:nvPr/>
          </p:nvGraphicFramePr>
          <p:xfrm>
            <a:off x="883701" y="87887"/>
            <a:ext cx="649222" cy="4571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64922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data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Source Sans Pro ExtraLight"/>
                            <a:ea typeface="Source Sans Pro ExtraLight"/>
                            <a:cs typeface="Source Sans Pro ExtraLight"/>
                            <a:sym typeface="Source Sans Pro Extra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Source Sans Pro ExtraLight"/>
                            <a:ea typeface="Source Sans Pro ExtraLight"/>
                            <a:cs typeface="Source Sans Pro ExtraLight"/>
                            <a:sym typeface="Source Sans Pro Extra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Source Sans Pro ExtraLight"/>
                            <a:ea typeface="Source Sans Pro ExtraLight"/>
                            <a:cs typeface="Source Sans Pro ExtraLight"/>
                            <a:sym typeface="Source Sans Pro Extra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pSp>
          <p:nvGrpSpPr>
            <p:cNvPr id="320" name="Group"/>
            <p:cNvGrpSpPr/>
            <p:nvPr/>
          </p:nvGrpSpPr>
          <p:grpSpPr>
            <a:xfrm>
              <a:off x="1696021" y="0"/>
              <a:ext cx="1305385" cy="659964"/>
              <a:chOff x="0" y="0"/>
              <a:chExt cx="1305383" cy="659964"/>
            </a:xfrm>
          </p:grpSpPr>
          <p:sp>
            <p:nvSpPr>
              <p:cNvPr id="318" name="fun(                      , …)…"/>
              <p:cNvSpPr txBox="1"/>
              <p:nvPr/>
            </p:nvSpPr>
            <p:spPr>
              <a:xfrm>
                <a:off x="0" y="0"/>
                <a:ext cx="1305383" cy="6599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4570" tIns="54570" rIns="54570" bIns="54570" numCol="1" anchor="ctr">
                <a:normAutofit/>
              </a:bodyPr>
              <a:lstStyle/>
              <a:p>
                <a:pPr marL="114300" indent="-114300">
                  <a:lnSpc>
                    <a:spcPct val="7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t>fun(                      , …)</a:t>
                </a:r>
              </a:p>
              <a:p>
                <a:pPr marL="114300" indent="-114300">
                  <a:lnSpc>
                    <a:spcPct val="7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t>fun(                      , …)</a:t>
                </a:r>
              </a:p>
              <a:p>
                <a:pPr marL="114300" indent="-114300">
                  <a:lnSpc>
                    <a:spcPct val="7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t>fun(                      , …)</a:t>
                </a:r>
              </a:p>
            </p:txBody>
          </p:sp>
          <p:graphicFrame>
            <p:nvGraphicFramePr>
              <p:cNvPr id="319" name="Table"/>
              <p:cNvGraphicFramePr/>
              <p:nvPr/>
            </p:nvGraphicFramePr>
            <p:xfrm>
              <a:off x="328079" y="85645"/>
              <a:ext cx="649221" cy="457199"/>
            </p:xfrm>
            <a:graphic>
              <a:graphicData uri="http://schemas.openxmlformats.org/drawingml/2006/table">
                <a:tbl>
                  <a:tblPr firstRow="1">
                    <a:tableStyleId>{33BA23B1-9221-436E-865A-0063620EA4FD}</a:tableStyleId>
                  </a:tblPr>
                  <a:tblGrid>
                    <a:gridCol w="6492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1430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600">
                              <a:solidFill>
                                <a:srgbClr val="FFFFFF"/>
                              </a:solidFill>
                            </a:rPr>
                            <a:t>data</a:t>
                          </a:r>
                        </a:p>
                      </a:txBody>
                      <a:tcPr marL="0" marR="0" marT="0" marB="0" anchor="ctr" horzOverflow="overflow">
                        <a:lnL>
                          <a:solidFill>
                            <a:srgbClr val="FFFFFF"/>
                          </a:solidFill>
                          <a:miter lim="400000"/>
                        </a:lnL>
                        <a:lnR>
                          <a:solidFill>
                            <a:srgbClr val="FFFFFF"/>
                          </a:solidFill>
                          <a:miter lim="400000"/>
                        </a:lnR>
                        <a:lnT>
                          <a:solidFill>
                            <a:srgbClr val="FFFFFF"/>
                          </a:solidFill>
                          <a:miter lim="400000"/>
                        </a:lnT>
                        <a:lnB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9797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430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700">
                              <a:sym typeface="Source Sans Pro Regular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Source Sans Pro ExtraLight"/>
                              <a:ea typeface="Source Sans Pro ExtraLight"/>
                              <a:cs typeface="Source Sans Pro ExtraLight"/>
                              <a:sym typeface="Source Sans Pro Extra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horzOverflow="overflow">
                        <a:lnT>
                          <a:solidFill>
                            <a:srgbClr val="FFFFFF"/>
                          </a:solidFill>
                          <a:miter lim="400000"/>
                        </a:lnT>
                        <a:solidFill>
                          <a:srgbClr val="FFFCB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430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700">
                              <a:sym typeface="Source Sans Pro Regular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Source Sans Pro ExtraLight"/>
                              <a:ea typeface="Source Sans Pro ExtraLight"/>
                              <a:cs typeface="Source Sans Pro ExtraLight"/>
                              <a:sym typeface="Source Sans Pro Extra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horzOverflow="overflow">
                        <a:solidFill>
                          <a:srgbClr val="FFE08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430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700">
                              <a:sym typeface="Source Sans Pro Regular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Source Sans Pro ExtraLight"/>
                              <a:ea typeface="Source Sans Pro ExtraLight"/>
                              <a:cs typeface="Source Sans Pro ExtraLight"/>
                              <a:sym typeface="Source Sans Pro Extra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horzOverflow="overflow">
                        <a:solidFill>
                          <a:srgbClr val="FEAD6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p:grpSp>
        <p:graphicFrame>
          <p:nvGraphicFramePr>
            <p:cNvPr id="321" name="Table"/>
            <p:cNvGraphicFramePr/>
            <p:nvPr/>
          </p:nvGraphicFramePr>
          <p:xfrm>
            <a:off x="3132230" y="88502"/>
            <a:ext cx="357122" cy="4571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35712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result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result 1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result 2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result 3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322" name="Line"/>
            <p:cNvSpPr/>
            <p:nvPr/>
          </p:nvSpPr>
          <p:spPr>
            <a:xfrm>
              <a:off x="1555347" y="310000"/>
              <a:ext cx="162701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graphicFrame>
          <p:nvGraphicFramePr>
            <p:cNvPr id="323" name="Table"/>
            <p:cNvGraphicFramePr/>
            <p:nvPr/>
          </p:nvGraphicFramePr>
          <p:xfrm>
            <a:off x="25400" y="87093"/>
            <a:ext cx="649222" cy="4571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64922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data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Source Sans Pro ExtraLight"/>
                            <a:ea typeface="Source Sans Pro ExtraLight"/>
                            <a:cs typeface="Source Sans Pro ExtraLight"/>
                            <a:sym typeface="Source Sans Pro Extra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Source Sans Pro ExtraLight"/>
                            <a:ea typeface="Source Sans Pro ExtraLight"/>
                            <a:cs typeface="Source Sans Pro ExtraLight"/>
                            <a:sym typeface="Source Sans Pro Extra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Source Sans Pro ExtraLight"/>
                            <a:ea typeface="Source Sans Pro ExtraLight"/>
                            <a:cs typeface="Source Sans Pro ExtraLight"/>
                            <a:sym typeface="Source Sans Pro Extra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324" name="Line"/>
            <p:cNvSpPr/>
            <p:nvPr/>
          </p:nvSpPr>
          <p:spPr>
            <a:xfrm>
              <a:off x="697286" y="316487"/>
              <a:ext cx="162701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325" name="Line"/>
            <p:cNvSpPr/>
            <p:nvPr/>
          </p:nvSpPr>
          <p:spPr>
            <a:xfrm>
              <a:off x="2940795" y="310000"/>
              <a:ext cx="162701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sp>
        <p:nvSpPr>
          <p:cNvPr id="327" name="Triangle"/>
          <p:cNvSpPr/>
          <p:nvPr/>
        </p:nvSpPr>
        <p:spPr>
          <a:xfrm rot="13725824" flipH="1">
            <a:off x="11523931" y="8143895"/>
            <a:ext cx="112194" cy="263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36D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328" name="append() returns a list for each row, so col type must be list"/>
          <p:cNvSpPr/>
          <p:nvPr/>
        </p:nvSpPr>
        <p:spPr>
          <a:xfrm>
            <a:off x="11537283" y="7748454"/>
            <a:ext cx="1668417" cy="514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730"/>
                </a:moveTo>
                <a:lnTo>
                  <a:pt x="0" y="4870"/>
                </a:lnTo>
                <a:cubicBezTo>
                  <a:pt x="0" y="2180"/>
                  <a:pt x="432" y="0"/>
                  <a:pt x="964" y="0"/>
                </a:cubicBezTo>
                <a:lnTo>
                  <a:pt x="20636" y="0"/>
                </a:lnTo>
                <a:cubicBezTo>
                  <a:pt x="21168" y="0"/>
                  <a:pt x="21600" y="2180"/>
                  <a:pt x="21600" y="4870"/>
                </a:cubicBezTo>
                <a:lnTo>
                  <a:pt x="21600" y="16730"/>
                </a:lnTo>
                <a:cubicBezTo>
                  <a:pt x="21600" y="19420"/>
                  <a:pt x="21168" y="21600"/>
                  <a:pt x="20636" y="21600"/>
                </a:cubicBezTo>
                <a:lnTo>
                  <a:pt x="964" y="21600"/>
                </a:lnTo>
                <a:cubicBezTo>
                  <a:pt x="432" y="21600"/>
                  <a:pt x="0" y="19420"/>
                  <a:pt x="0" y="16730"/>
                </a:cubicBezTo>
                <a:close/>
              </a:path>
            </a:pathLst>
          </a:custGeom>
          <a:solidFill>
            <a:srgbClr val="F36D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rgbClr val="F39019"/>
              </a:buClr>
              <a:defRPr sz="9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sz="1100" dirty="0"/>
              <a:t>append() </a:t>
            </a:r>
            <a:r>
              <a:rPr lang="zh-CN" altLang="en-US" sz="1100" b="1" dirty="0"/>
              <a:t>每行返回一个列表，所以列的类型必须为列表类型</a:t>
            </a:r>
            <a:endParaRPr sz="1100" b="1" dirty="0"/>
          </a:p>
        </p:txBody>
      </p:sp>
      <p:sp>
        <p:nvSpPr>
          <p:cNvPr id="329" name="CREATE TIBBLES WITH LIST-COLUMNS"/>
          <p:cNvSpPr txBox="1"/>
          <p:nvPr/>
        </p:nvSpPr>
        <p:spPr>
          <a:xfrm>
            <a:off x="312073" y="6264711"/>
            <a:ext cx="2197718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/>
            <a:r>
              <a:rPr lang="zh-CN" altLang="en-US" b="1" dirty="0"/>
              <a:t>创建含有 </a:t>
            </a:r>
            <a:r>
              <a:rPr lang="en-US" altLang="zh-CN" dirty="0">
                <a:sym typeface="Source Sans Pro Regular"/>
              </a:rPr>
              <a:t>list-columns </a:t>
            </a:r>
            <a:r>
              <a:rPr lang="zh-CN" altLang="en-US" b="1" dirty="0"/>
              <a:t>的</a:t>
            </a:r>
            <a:r>
              <a:rPr b="1" dirty="0"/>
              <a:t> </a:t>
            </a:r>
            <a:r>
              <a:rPr dirty="0"/>
              <a:t>T</a:t>
            </a:r>
            <a:r>
              <a:rPr lang="en-US" dirty="0"/>
              <a:t>ibbles</a:t>
            </a:r>
            <a:endParaRPr dirty="0"/>
          </a:p>
        </p:txBody>
      </p:sp>
      <p:sp>
        <p:nvSpPr>
          <p:cNvPr id="330" name="dplyr::mutate(), transmute(), and summarise() will output  list-columns if they return a list. mtcars %&gt;%      group_by(cyl) %&gt;%      summarise(q = list(quantile(mpg)))"/>
          <p:cNvSpPr txBox="1"/>
          <p:nvPr/>
        </p:nvSpPr>
        <p:spPr>
          <a:xfrm>
            <a:off x="312073" y="8806019"/>
            <a:ext cx="4372006" cy="97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dirty="0" err="1">
                <a:solidFill>
                  <a:srgbClr val="79797A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dplyr</a:t>
            </a:r>
            <a:r>
              <a:rPr dirty="0">
                <a:solidFill>
                  <a:srgbClr val="79797A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::</a:t>
            </a:r>
            <a:r>
              <a:rPr dirty="0"/>
              <a:t>mutate()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,</a:t>
            </a:r>
            <a:r>
              <a:rPr dirty="0"/>
              <a:t> transmute()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, and </a:t>
            </a:r>
            <a:r>
              <a:rPr dirty="0" err="1"/>
              <a:t>summarise</a:t>
            </a:r>
            <a:r>
              <a:rPr dirty="0"/>
              <a:t>()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endParaRPr lang="en-US"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当这些函数返回列表时，会输出 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list-columns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dirty="0" err="1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mtcars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%&gt;% </a:t>
            </a:r>
            <a:b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</a:t>
            </a:r>
            <a:r>
              <a:rPr dirty="0" err="1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group_by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(</a:t>
            </a:r>
            <a:r>
              <a:rPr dirty="0" err="1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cyl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) %&gt;% </a:t>
            </a:r>
            <a:b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summarise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(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q = 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list(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quantile(mpg)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))</a:t>
            </a:r>
          </a:p>
        </p:txBody>
      </p:sp>
      <p:sp>
        <p:nvSpPr>
          <p:cNvPr id="331" name="OUTPUT LIST-COLUMNS FROM OTHER FUNCTIONS"/>
          <p:cNvSpPr txBox="1"/>
          <p:nvPr/>
        </p:nvSpPr>
        <p:spPr>
          <a:xfrm>
            <a:off x="312073" y="8566877"/>
            <a:ext cx="210314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/>
            <a:r>
              <a:rPr lang="zh-CN" altLang="en-US" b="1" dirty="0"/>
              <a:t>通过其他函数输出 </a:t>
            </a:r>
            <a:r>
              <a:rPr lang="en-US" altLang="zh-CN" dirty="0">
                <a:sym typeface="Source Sans Pro Regular"/>
              </a:rPr>
              <a:t>list-columns</a:t>
            </a:r>
            <a:endParaRPr b="1" dirty="0"/>
          </a:p>
        </p:txBody>
      </p:sp>
      <p:sp>
        <p:nvSpPr>
          <p:cNvPr id="332" name="A nested data frame stores individual tables as a list-column of data frames within a larger organizing data frame. List-columns can also be lists of vectors or lists of varying data types.  Use a nested data frame to:…"/>
          <p:cNvSpPr txBox="1"/>
          <p:nvPr/>
        </p:nvSpPr>
        <p:spPr>
          <a:xfrm>
            <a:off x="309788" y="864941"/>
            <a:ext cx="11891304" cy="78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嵌套数据框 </a:t>
            </a:r>
            <a:r>
              <a:rPr lang="en-US" altLang="zh-CN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nested data frame</a:t>
            </a:r>
            <a:r>
              <a:rPr 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rPr dirty="0"/>
              <a:t> </a:t>
            </a:r>
            <a:r>
              <a:rPr lang="zh-CN" altLang="en-US" dirty="0"/>
              <a:t>将不同的列表嵌套储存为一个更大数据框的 </a:t>
            </a:r>
            <a:r>
              <a:rPr lang="en-US" altLang="zh-CN" dirty="0"/>
              <a:t>list-column </a:t>
            </a:r>
            <a:r>
              <a:rPr lang="zh-CN" altLang="en-US" dirty="0"/>
              <a:t>。</a:t>
            </a:r>
            <a:r>
              <a:rPr lang="en-US" altLang="zh-CN" dirty="0"/>
              <a:t>List-columns </a:t>
            </a:r>
            <a:r>
              <a:rPr lang="zh-CN" altLang="en-US" dirty="0"/>
              <a:t>内也可以是一系列的向量或不同的数据类型。</a:t>
            </a:r>
            <a:r>
              <a:rPr dirty="0"/>
              <a:t> </a:t>
            </a:r>
            <a:endParaRPr lang="en-US" dirty="0"/>
          </a:p>
          <a:p>
            <a:pPr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嵌套数据框可用于</a:t>
            </a:r>
            <a:r>
              <a:rPr dirty="0"/>
              <a:t>:</a:t>
            </a:r>
          </a:p>
          <a:p>
            <a:pPr marL="171450" indent="-1714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保留观察值与数据各子集之间的关系。保留嵌套变量的类型</a:t>
            </a:r>
            <a:r>
              <a:rPr dirty="0"/>
              <a:t> (</a:t>
            </a:r>
            <a:r>
              <a:rPr lang="zh-CN" altLang="en-US" dirty="0"/>
              <a:t>比如因子型和日期时间型，不会被强制转为字符型</a:t>
            </a:r>
            <a:r>
              <a:rPr dirty="0"/>
              <a:t>)</a:t>
            </a:r>
            <a:r>
              <a:rPr lang="zh-CN" altLang="en-US" dirty="0"/>
              <a:t>。</a:t>
            </a:r>
            <a:endParaRPr dirty="0"/>
          </a:p>
          <a:p>
            <a:pPr marL="171450" indent="-1714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一次性处理多个子表格，通过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purrr</a:t>
            </a:r>
            <a:r>
              <a:rPr dirty="0"/>
              <a:t> </a:t>
            </a:r>
            <a:r>
              <a:rPr lang="zh-CN" altLang="en-US" dirty="0"/>
              <a:t>包中的</a:t>
            </a:r>
            <a:r>
              <a:rPr dirty="0"/>
              <a:t>map(), map2(), </a:t>
            </a:r>
            <a:r>
              <a:rPr lang="zh-CN" altLang="en-US" dirty="0"/>
              <a:t>和</a:t>
            </a:r>
            <a:r>
              <a:rPr dirty="0"/>
              <a:t> </a:t>
            </a:r>
            <a:r>
              <a:rPr dirty="0" err="1"/>
              <a:t>pmap</a:t>
            </a:r>
            <a:r>
              <a:rPr dirty="0"/>
              <a:t>() </a:t>
            </a:r>
            <a:r>
              <a:rPr lang="zh-CN" altLang="en-US" dirty="0"/>
              <a:t>等函数，或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dplyr</a:t>
            </a:r>
            <a:r>
              <a:rPr dirty="0"/>
              <a:t> </a:t>
            </a:r>
            <a:r>
              <a:rPr lang="zh-CN" altLang="en-US" dirty="0"/>
              <a:t>包中的 </a:t>
            </a:r>
            <a:r>
              <a:rPr dirty="0" err="1"/>
              <a:t>rowwise</a:t>
            </a:r>
            <a:r>
              <a:rPr dirty="0"/>
              <a:t>() </a:t>
            </a:r>
            <a:r>
              <a:rPr lang="zh-CN" altLang="en-US" dirty="0"/>
              <a:t>分组。</a:t>
            </a:r>
            <a:endParaRPr dirty="0"/>
          </a:p>
        </p:txBody>
      </p:sp>
      <p:sp>
        <p:nvSpPr>
          <p:cNvPr id="333" name="Triangle"/>
          <p:cNvSpPr/>
          <p:nvPr/>
        </p:nvSpPr>
        <p:spPr>
          <a:xfrm rot="16200000" flipH="1">
            <a:off x="11542419" y="5558938"/>
            <a:ext cx="112194" cy="263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36D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334" name="dim() returns two values per row"/>
          <p:cNvSpPr/>
          <p:nvPr/>
        </p:nvSpPr>
        <p:spPr>
          <a:xfrm>
            <a:off x="11031970" y="5046213"/>
            <a:ext cx="955291" cy="425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983"/>
                </a:moveTo>
                <a:lnTo>
                  <a:pt x="0" y="4617"/>
                </a:lnTo>
                <a:cubicBezTo>
                  <a:pt x="0" y="2067"/>
                  <a:pt x="715" y="0"/>
                  <a:pt x="1596" y="0"/>
                </a:cubicBezTo>
                <a:lnTo>
                  <a:pt x="20004" y="0"/>
                </a:lnTo>
                <a:cubicBezTo>
                  <a:pt x="20885" y="0"/>
                  <a:pt x="21600" y="2067"/>
                  <a:pt x="21600" y="4617"/>
                </a:cubicBezTo>
                <a:lnTo>
                  <a:pt x="21600" y="16983"/>
                </a:lnTo>
                <a:cubicBezTo>
                  <a:pt x="21600" y="19533"/>
                  <a:pt x="20885" y="21600"/>
                  <a:pt x="20004" y="21600"/>
                </a:cubicBezTo>
                <a:lnTo>
                  <a:pt x="1596" y="21600"/>
                </a:lnTo>
                <a:cubicBezTo>
                  <a:pt x="715" y="21600"/>
                  <a:pt x="0" y="19533"/>
                  <a:pt x="0" y="16983"/>
                </a:cubicBezTo>
                <a:close/>
              </a:path>
            </a:pathLst>
          </a:custGeom>
          <a:solidFill>
            <a:srgbClr val="F36D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rgbClr val="F39019"/>
              </a:buClr>
              <a:defRPr sz="9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sz="1100" dirty="0"/>
              <a:t>dim() </a:t>
            </a:r>
            <a:r>
              <a:rPr lang="zh-CN" altLang="en-US" sz="1100" b="1" dirty="0"/>
              <a:t>每行返回两个值</a:t>
            </a:r>
            <a:endParaRPr sz="1100" b="1" dirty="0"/>
          </a:p>
        </p:txBody>
      </p:sp>
      <p:sp>
        <p:nvSpPr>
          <p:cNvPr id="335" name="unnest(data, cols, ..., keep_empty = FALSE) Flatten nested columns back to regular columns. The inverse of nest(). n_storms %&gt;% unnest(data)…"/>
          <p:cNvSpPr txBox="1"/>
          <p:nvPr/>
        </p:nvSpPr>
        <p:spPr>
          <a:xfrm>
            <a:off x="4780512" y="1998293"/>
            <a:ext cx="4391937" cy="1009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</a:defRPr>
            </a:pPr>
            <a:r>
              <a:rPr dirty="0"/>
              <a:t>unnest(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cols, ...,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keep_empty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= FALSE</a:t>
            </a:r>
            <a:r>
              <a:rPr dirty="0"/>
              <a:t>)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endParaRPr lang="en-US"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与 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nest()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相反，将嵌套的列重新展开为常规列，</a:t>
            </a:r>
            <a:b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 dirty="0" err="1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n_storms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%&gt;% unnest(data)</a:t>
            </a:r>
            <a:endParaRPr i="1"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</a:defRPr>
            </a:pPr>
            <a:r>
              <a:rPr dirty="0" err="1"/>
              <a:t>unnest_longer</a:t>
            </a:r>
            <a:r>
              <a:rPr dirty="0"/>
              <a:t>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col,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values_to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= NULL,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indices_to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= NULL</a:t>
            </a:r>
            <a:r>
              <a:rPr dirty="0"/>
              <a:t>)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b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将一个 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list-column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按行展开</a:t>
            </a:r>
            <a:endParaRPr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</p:txBody>
      </p:sp>
      <p:sp>
        <p:nvSpPr>
          <p:cNvPr id="336" name="RESHAPE NESTED DATA"/>
          <p:cNvSpPr txBox="1"/>
          <p:nvPr/>
        </p:nvSpPr>
        <p:spPr>
          <a:xfrm>
            <a:off x="4774007" y="1784668"/>
            <a:ext cx="92333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/>
            <a:r>
              <a:rPr lang="zh-CN" altLang="en-US" b="1" dirty="0"/>
              <a:t>重组嵌套数据</a:t>
            </a:r>
            <a:endParaRPr b="1" dirty="0"/>
          </a:p>
        </p:txBody>
      </p:sp>
      <p:grpSp>
        <p:nvGrpSpPr>
          <p:cNvPr id="340" name="Group"/>
          <p:cNvGrpSpPr/>
          <p:nvPr/>
        </p:nvGrpSpPr>
        <p:grpSpPr>
          <a:xfrm>
            <a:off x="5054022" y="3871343"/>
            <a:ext cx="3582921" cy="1397000"/>
            <a:chOff x="25400" y="25400"/>
            <a:chExt cx="3582920" cy="1396999"/>
          </a:xfrm>
        </p:grpSpPr>
        <p:graphicFrame>
          <p:nvGraphicFramePr>
            <p:cNvPr id="337" name="Table"/>
            <p:cNvGraphicFramePr/>
            <p:nvPr/>
          </p:nvGraphicFramePr>
          <p:xfrm>
            <a:off x="25400" y="444500"/>
            <a:ext cx="1550921" cy="558800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62977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92114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name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films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Luke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 [5]&gt;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C-3PO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 [6]&gt;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R2-D2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&lt;chr[7]&gt;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338" name="Table"/>
            <p:cNvGraphicFramePr/>
            <p:nvPr/>
          </p:nvGraphicFramePr>
          <p:xfrm>
            <a:off x="2057399" y="25400"/>
            <a:ext cx="1550921" cy="13969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62977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92114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name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films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Luke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The Empire Strik…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Luke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Revenge of the S…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Luke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Return of the Jed…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C-3PO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The Empire Strik…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C-3PO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Attack of the Cl…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C-3PO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The Phantom M…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R2-D2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The Empire Strik…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R2-D2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Attack of the Cl…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R2-D2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The Phantom M…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</a:tbl>
            </a:graphicData>
          </a:graphic>
        </p:graphicFrame>
        <p:sp>
          <p:nvSpPr>
            <p:cNvPr id="339" name="Line"/>
            <p:cNvSpPr/>
            <p:nvPr/>
          </p:nvSpPr>
          <p:spPr>
            <a:xfrm>
              <a:off x="1609194" y="723900"/>
              <a:ext cx="415335" cy="0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sp>
        <p:nvSpPr>
          <p:cNvPr id="341" name="unnest_wider(data, col) Turn each element of a list-column into a  regular column."/>
          <p:cNvSpPr txBox="1"/>
          <p:nvPr/>
        </p:nvSpPr>
        <p:spPr>
          <a:xfrm>
            <a:off x="4774292" y="5563858"/>
            <a:ext cx="4404377" cy="596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dirty="0" err="1"/>
              <a:t>unnest_wider</a:t>
            </a:r>
            <a:r>
              <a:rPr dirty="0"/>
              <a:t>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col</a:t>
            </a:r>
            <a:r>
              <a:rPr dirty="0"/>
              <a:t>)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将一个 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list-column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按列展开</a:t>
            </a:r>
            <a:endParaRPr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</p:txBody>
      </p:sp>
      <p:sp>
        <p:nvSpPr>
          <p:cNvPr id="342" name="Line"/>
          <p:cNvSpPr/>
          <p:nvPr/>
        </p:nvSpPr>
        <p:spPr>
          <a:xfrm>
            <a:off x="4785308" y="1761575"/>
            <a:ext cx="4407746" cy="1"/>
          </a:xfrm>
          <a:prstGeom prst="line">
            <a:avLst/>
          </a:prstGeom>
          <a:ln w="12700"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343" name="hoist(.data, .col, ..., .remove = TRUE) Selectively pull list components out into their own top-level columns. Uses purrr::pluck() syntax for selecting from lists."/>
          <p:cNvSpPr txBox="1"/>
          <p:nvPr/>
        </p:nvSpPr>
        <p:spPr>
          <a:xfrm>
            <a:off x="4782812" y="7818108"/>
            <a:ext cx="4404376" cy="558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dirty="0"/>
              <a:t>hoist(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.data, .col, ..., .remove = TRUE) </a:t>
            </a:r>
            <a:endParaRPr lang="en-US"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选择性地按列展开 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list-column</a:t>
            </a:r>
          </a:p>
          <a:p>
            <a:pPr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用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purrr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::pluck()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语法选择 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list-column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中需要展开的列</a:t>
            </a:r>
            <a:endParaRPr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</p:txBody>
      </p:sp>
      <p:grpSp>
        <p:nvGrpSpPr>
          <p:cNvPr id="347" name="Group"/>
          <p:cNvGrpSpPr/>
          <p:nvPr/>
        </p:nvGrpSpPr>
        <p:grpSpPr>
          <a:xfrm>
            <a:off x="4859097" y="6793517"/>
            <a:ext cx="4219046" cy="558800"/>
            <a:chOff x="0" y="0"/>
            <a:chExt cx="4219044" cy="558798"/>
          </a:xfrm>
        </p:grpSpPr>
        <p:graphicFrame>
          <p:nvGraphicFramePr>
            <p:cNvPr id="344" name="Table"/>
            <p:cNvGraphicFramePr/>
            <p:nvPr/>
          </p:nvGraphicFramePr>
          <p:xfrm>
            <a:off x="0" y="0"/>
            <a:ext cx="1293898" cy="558798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49633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9756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name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films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Luke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 [5]&gt;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C-3PO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 [6]&gt;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R2-D2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&lt;chr[7]&gt;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345" name="Table"/>
            <p:cNvGraphicFramePr/>
            <p:nvPr>
              <p:extLst>
                <p:ext uri="{D42A27DB-BD31-4B8C-83A1-F6EECF244321}">
                  <p14:modId xmlns:p14="http://schemas.microsoft.com/office/powerpoint/2010/main" val="1578513040"/>
                </p:ext>
              </p:extLst>
            </p:nvPr>
          </p:nvGraphicFramePr>
          <p:xfrm>
            <a:off x="1751391" y="0"/>
            <a:ext cx="2467653" cy="558798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49130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62443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628013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7239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name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..1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..2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..3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Luke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sym typeface="Source Sans Pro Regular"/>
                          </a:rPr>
                          <a:t>The Empire... 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sym typeface="Source Sans Pro Regular"/>
                          </a:rPr>
                          <a:t>Revenge of</a:t>
                        </a:r>
                        <a:r>
                          <a:rPr lang="en-US" sz="800" dirty="0">
                            <a:sym typeface="Source Sans Pro Regular"/>
                          </a:rPr>
                          <a:t>...</a:t>
                        </a:r>
                        <a:endParaRPr sz="800" dirty="0">
                          <a:sym typeface="Source Sans Pro Regular"/>
                        </a:endParaRP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sym typeface="Source Sans Pro Regular"/>
                          </a:rPr>
                          <a:t>Return of...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C-3PO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sym typeface="Source Sans Pro Regular"/>
                          </a:rPr>
                          <a:t>The Empire... 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sym typeface="Source Sans Pro Regular"/>
                          </a:rPr>
                          <a:t>Attack of...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sym typeface="Source Sans Pro Regular"/>
                          </a:rPr>
                          <a:t>The Phantom...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R2-D2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sym typeface="Source Sans Pro Regular"/>
                          </a:rPr>
                          <a:t>The Empire... 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sym typeface="Source Sans Pro Regular"/>
                          </a:rPr>
                          <a:t>Attack of...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sym typeface="Source Sans Pro Regular"/>
                          </a:rPr>
                          <a:t>The Phantom... 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346" name="Line"/>
            <p:cNvSpPr/>
            <p:nvPr/>
          </p:nvSpPr>
          <p:spPr>
            <a:xfrm>
              <a:off x="1388191" y="304800"/>
              <a:ext cx="292863" cy="0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grpSp>
        <p:nvGrpSpPr>
          <p:cNvPr id="351" name="Group"/>
          <p:cNvGrpSpPr/>
          <p:nvPr/>
        </p:nvGrpSpPr>
        <p:grpSpPr>
          <a:xfrm>
            <a:off x="4833697" y="9376072"/>
            <a:ext cx="4253376" cy="558800"/>
            <a:chOff x="0" y="0"/>
            <a:chExt cx="4253374" cy="558799"/>
          </a:xfrm>
        </p:grpSpPr>
        <p:graphicFrame>
          <p:nvGraphicFramePr>
            <p:cNvPr id="348" name="Table"/>
            <p:cNvGraphicFramePr/>
            <p:nvPr/>
          </p:nvGraphicFramePr>
          <p:xfrm>
            <a:off x="0" y="0"/>
            <a:ext cx="1271520" cy="5587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49007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8144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name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films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Luke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 [5]&gt;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C-3PO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 [6]&gt;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R2-D2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&lt;chr[7]&gt;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349" name="Table"/>
            <p:cNvGraphicFramePr/>
            <p:nvPr/>
          </p:nvGraphicFramePr>
          <p:xfrm>
            <a:off x="1776791" y="0"/>
            <a:ext cx="2476583" cy="5587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53597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65205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64436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64418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name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first_film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second_film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films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Luke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The Empire…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Revenge of…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 [3]&gt;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C-3PO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The Empire… 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Attack of…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 [4]&gt;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R2-D2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The Empire…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Attack of…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 [5]&gt;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350" name="Line"/>
            <p:cNvSpPr/>
            <p:nvPr/>
          </p:nvSpPr>
          <p:spPr>
            <a:xfrm>
              <a:off x="1415825" y="304800"/>
              <a:ext cx="292863" cy="0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sp>
        <p:nvSpPr>
          <p:cNvPr id="352" name="starwars %&gt;%      select(name, films) %&gt;%      unnest_longer(films)"/>
          <p:cNvSpPr txBox="1"/>
          <p:nvPr/>
        </p:nvSpPr>
        <p:spPr>
          <a:xfrm>
            <a:off x="6008047" y="3128835"/>
            <a:ext cx="1673350" cy="869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</a:defRPr>
            </a:pP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starwars %&gt;% 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select(name, films) %&gt;% 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unnest_longer(films)</a:t>
            </a:r>
          </a:p>
        </p:txBody>
      </p:sp>
      <p:sp>
        <p:nvSpPr>
          <p:cNvPr id="353" name="starwars %&gt;%      select(name, films) %&gt;%      unnest_wider(films)"/>
          <p:cNvSpPr txBox="1"/>
          <p:nvPr/>
        </p:nvSpPr>
        <p:spPr>
          <a:xfrm>
            <a:off x="6008047" y="6022528"/>
            <a:ext cx="1673350" cy="63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starwars %&gt;% </a:t>
            </a:r>
            <a:br/>
            <a:r>
              <a:t>    select(name, films) %&gt;% </a:t>
            </a:r>
            <a:br/>
            <a:r>
              <a:t>    unnest_wider(films)</a:t>
            </a:r>
          </a:p>
        </p:txBody>
      </p:sp>
      <p:sp>
        <p:nvSpPr>
          <p:cNvPr id="354" name="starwars %&gt;%      select(name, films) %&gt;%      hoist(films, first_film = 1, second_film = 2)"/>
          <p:cNvSpPr txBox="1"/>
          <p:nvPr/>
        </p:nvSpPr>
        <p:spPr>
          <a:xfrm>
            <a:off x="5457658" y="8587097"/>
            <a:ext cx="3029657" cy="609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starwars %&gt;% </a:t>
            </a:r>
            <a:br/>
            <a:r>
              <a:t>    select(name, films) %&gt;% </a:t>
            </a:r>
            <a:br/>
            <a:r>
              <a:t>    hoist(films, first_film = 1, second_film = 2)</a:t>
            </a:r>
          </a:p>
        </p:txBody>
      </p:sp>
      <p:sp>
        <p:nvSpPr>
          <p:cNvPr id="355" name="starwars %&gt;%      rowwise() %&gt;%      mutate(n_transports = length(c(vehicles, starships)))"/>
          <p:cNvSpPr txBox="1"/>
          <p:nvPr/>
        </p:nvSpPr>
        <p:spPr>
          <a:xfrm>
            <a:off x="9744147" y="9159393"/>
            <a:ext cx="3708739" cy="636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rPr dirty="0" err="1"/>
              <a:t>starwars</a:t>
            </a:r>
            <a:r>
              <a:rPr dirty="0"/>
              <a:t> %&gt;% </a:t>
            </a:r>
            <a:br>
              <a:rPr dirty="0"/>
            </a:br>
            <a:r>
              <a:rPr dirty="0"/>
              <a:t>    </a:t>
            </a:r>
            <a:r>
              <a:rPr dirty="0" err="1"/>
              <a:t>rowwise</a:t>
            </a:r>
            <a:r>
              <a:rPr dirty="0"/>
              <a:t>() %&gt;% </a:t>
            </a:r>
            <a:br>
              <a:rPr dirty="0"/>
            </a:br>
            <a:r>
              <a:rPr dirty="0"/>
              <a:t>    mutate(</a:t>
            </a:r>
            <a:r>
              <a:rPr dirty="0" err="1"/>
              <a:t>n_transports</a:t>
            </a:r>
            <a:r>
              <a:rPr dirty="0"/>
              <a:t> = length(c(vehicles, starships)))</a:t>
            </a:r>
          </a:p>
        </p:txBody>
      </p:sp>
      <p:sp>
        <p:nvSpPr>
          <p:cNvPr id="356" name="Apply a function to multiple list-columns."/>
          <p:cNvSpPr txBox="1"/>
          <p:nvPr/>
        </p:nvSpPr>
        <p:spPr>
          <a:xfrm>
            <a:off x="9432945" y="8851085"/>
            <a:ext cx="4213877" cy="2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将一个函数用于</a:t>
            </a:r>
            <a:r>
              <a:rPr lang="zh-CN" altLang="en-US" b="1" dirty="0"/>
              <a:t>多个</a:t>
            </a:r>
            <a:r>
              <a:rPr lang="en-US" altLang="zh-CN" b="1" dirty="0"/>
              <a:t>list-columns</a:t>
            </a:r>
            <a:endParaRPr b="1" dirty="0"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357" name="wrap with list to tell mutate to create a list-column"/>
          <p:cNvSpPr/>
          <p:nvPr/>
        </p:nvSpPr>
        <p:spPr>
          <a:xfrm>
            <a:off x="11677350" y="5525507"/>
            <a:ext cx="1716874" cy="474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983"/>
                </a:moveTo>
                <a:lnTo>
                  <a:pt x="0" y="4617"/>
                </a:lnTo>
                <a:cubicBezTo>
                  <a:pt x="0" y="2067"/>
                  <a:pt x="454" y="0"/>
                  <a:pt x="1013" y="0"/>
                </a:cubicBezTo>
                <a:lnTo>
                  <a:pt x="20587" y="0"/>
                </a:lnTo>
                <a:cubicBezTo>
                  <a:pt x="21146" y="0"/>
                  <a:pt x="21600" y="2067"/>
                  <a:pt x="21600" y="4617"/>
                </a:cubicBezTo>
                <a:lnTo>
                  <a:pt x="21600" y="16983"/>
                </a:lnTo>
                <a:cubicBezTo>
                  <a:pt x="21600" y="19533"/>
                  <a:pt x="21146" y="21600"/>
                  <a:pt x="20587" y="21600"/>
                </a:cubicBezTo>
                <a:lnTo>
                  <a:pt x="1013" y="21600"/>
                </a:lnTo>
                <a:cubicBezTo>
                  <a:pt x="454" y="21600"/>
                  <a:pt x="0" y="19533"/>
                  <a:pt x="0" y="16983"/>
                </a:cubicBezTo>
                <a:close/>
              </a:path>
            </a:pathLst>
          </a:custGeom>
          <a:solidFill>
            <a:srgbClr val="F36D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rgbClr val="F39019"/>
              </a:buClr>
              <a:defRPr sz="9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100" b="1" dirty="0"/>
              <a:t>加一层列表函数，令</a:t>
            </a:r>
            <a:r>
              <a:rPr lang="en-US" altLang="zh-CN" sz="1100" dirty="0"/>
              <a:t>mutate</a:t>
            </a:r>
            <a:r>
              <a:rPr lang="zh-CN" altLang="en-US" sz="1100" b="1" dirty="0"/>
              <a:t>函数创建一个</a:t>
            </a:r>
            <a:r>
              <a:rPr lang="en-US" altLang="zh-CN" sz="1100" b="1" dirty="0"/>
              <a:t>list-column</a:t>
            </a:r>
            <a:endParaRPr sz="1100" b="1" dirty="0"/>
          </a:p>
        </p:txBody>
      </p:sp>
      <p:sp>
        <p:nvSpPr>
          <p:cNvPr id="358" name="Triangle"/>
          <p:cNvSpPr/>
          <p:nvPr/>
        </p:nvSpPr>
        <p:spPr>
          <a:xfrm rot="12348287" flipH="1">
            <a:off x="11003999" y="5360722"/>
            <a:ext cx="112194" cy="263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36D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359" name="Triangle"/>
          <p:cNvSpPr/>
          <p:nvPr/>
        </p:nvSpPr>
        <p:spPr>
          <a:xfrm rot="13725824" flipH="1">
            <a:off x="11501554" y="9323535"/>
            <a:ext cx="112194" cy="263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36D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360" name="length() returns one integer per row"/>
          <p:cNvSpPr/>
          <p:nvPr/>
        </p:nvSpPr>
        <p:spPr>
          <a:xfrm>
            <a:off x="11514906" y="9062492"/>
            <a:ext cx="1186588" cy="380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730"/>
                </a:moveTo>
                <a:lnTo>
                  <a:pt x="0" y="4870"/>
                </a:lnTo>
                <a:cubicBezTo>
                  <a:pt x="0" y="2180"/>
                  <a:pt x="611" y="0"/>
                  <a:pt x="1365" y="0"/>
                </a:cubicBezTo>
                <a:lnTo>
                  <a:pt x="20235" y="0"/>
                </a:lnTo>
                <a:cubicBezTo>
                  <a:pt x="20989" y="0"/>
                  <a:pt x="21600" y="2180"/>
                  <a:pt x="21600" y="4870"/>
                </a:cubicBezTo>
                <a:lnTo>
                  <a:pt x="21600" y="16730"/>
                </a:lnTo>
                <a:cubicBezTo>
                  <a:pt x="21600" y="19420"/>
                  <a:pt x="20989" y="21600"/>
                  <a:pt x="20235" y="21600"/>
                </a:cubicBezTo>
                <a:lnTo>
                  <a:pt x="1365" y="21600"/>
                </a:lnTo>
                <a:cubicBezTo>
                  <a:pt x="611" y="21600"/>
                  <a:pt x="0" y="19420"/>
                  <a:pt x="0" y="16730"/>
                </a:cubicBezTo>
                <a:close/>
              </a:path>
            </a:pathLst>
          </a:custGeom>
          <a:solidFill>
            <a:srgbClr val="F36D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rgbClr val="F39019"/>
              </a:buClr>
              <a:defRPr sz="9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sz="1100" dirty="0"/>
              <a:t>length() </a:t>
            </a:r>
            <a:r>
              <a:rPr lang="zh-CN" altLang="en-US" sz="1100" b="1" dirty="0"/>
              <a:t>每行返回一个整型</a:t>
            </a:r>
            <a:endParaRPr sz="1100" b="1" dirty="0"/>
          </a:p>
        </p:txBody>
      </p:sp>
      <p:sp>
        <p:nvSpPr>
          <p:cNvPr id="361" name="Triangle"/>
          <p:cNvSpPr/>
          <p:nvPr/>
        </p:nvSpPr>
        <p:spPr>
          <a:xfrm rot="16200000" flipH="1">
            <a:off x="11370665" y="6931590"/>
            <a:ext cx="112194" cy="263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36D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362" name="nrow() returns one integer per row"/>
          <p:cNvSpPr/>
          <p:nvPr/>
        </p:nvSpPr>
        <p:spPr>
          <a:xfrm>
            <a:off x="11505596" y="6830453"/>
            <a:ext cx="1058305" cy="39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983"/>
                </a:moveTo>
                <a:lnTo>
                  <a:pt x="0" y="4617"/>
                </a:lnTo>
                <a:cubicBezTo>
                  <a:pt x="0" y="2067"/>
                  <a:pt x="609" y="0"/>
                  <a:pt x="1360" y="0"/>
                </a:cubicBezTo>
                <a:lnTo>
                  <a:pt x="20240" y="0"/>
                </a:lnTo>
                <a:cubicBezTo>
                  <a:pt x="20991" y="0"/>
                  <a:pt x="21600" y="2067"/>
                  <a:pt x="21600" y="4617"/>
                </a:cubicBezTo>
                <a:lnTo>
                  <a:pt x="21600" y="16983"/>
                </a:lnTo>
                <a:cubicBezTo>
                  <a:pt x="21600" y="19533"/>
                  <a:pt x="20991" y="21600"/>
                  <a:pt x="20240" y="21600"/>
                </a:cubicBezTo>
                <a:lnTo>
                  <a:pt x="1360" y="21600"/>
                </a:lnTo>
                <a:cubicBezTo>
                  <a:pt x="609" y="21600"/>
                  <a:pt x="0" y="19533"/>
                  <a:pt x="0" y="16983"/>
                </a:cubicBezTo>
                <a:close/>
              </a:path>
            </a:pathLst>
          </a:custGeom>
          <a:solidFill>
            <a:srgbClr val="F36D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rgbClr val="F39019"/>
              </a:buClr>
              <a:defRPr sz="9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sz="1100" dirty="0" err="1"/>
              <a:t>nrow</a:t>
            </a:r>
            <a:r>
              <a:rPr sz="1100" dirty="0"/>
              <a:t>() </a:t>
            </a:r>
            <a:r>
              <a:rPr lang="zh-CN" altLang="en-US" sz="1100" b="1" dirty="0"/>
              <a:t>每行返回一个整型</a:t>
            </a:r>
            <a:endParaRPr sz="1100" b="1" dirty="0"/>
          </a:p>
        </p:txBody>
      </p:sp>
      <p:sp>
        <p:nvSpPr>
          <p:cNvPr id="100" name="RStudio® is a trademark of RStudio, PBC  •  CC BY SA  RStudio  •  info@rstudio.com  •  844-448-1212  •  rstudio.com  •  Learn more at tidyr.tidyverse.org  •  tibble  3.1.2  •  tidyr  1.1.3  •  Updated:  2021–08">
            <a:extLst>
              <a:ext uri="{FF2B5EF4-FFF2-40B4-BE49-F238E27FC236}">
                <a16:creationId xmlns:a16="http://schemas.microsoft.com/office/drawing/2014/main" id="{B6E96602-780A-4CA9-A02A-D813DAE28C5F}"/>
              </a:ext>
            </a:extLst>
          </p:cNvPr>
          <p:cNvSpPr txBox="1"/>
          <p:nvPr/>
        </p:nvSpPr>
        <p:spPr>
          <a:xfrm>
            <a:off x="1679757" y="10341235"/>
            <a:ext cx="11996481" cy="359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RStudio® </a:t>
            </a:r>
            <a:r>
              <a:rPr lang="zh-CN" altLang="en-US" dirty="0"/>
              <a:t>是</a:t>
            </a:r>
            <a:r>
              <a:rPr dirty="0"/>
              <a:t> RStudio, PBC </a:t>
            </a:r>
            <a:r>
              <a:rPr lang="zh-CN" altLang="en-US" dirty="0"/>
              <a:t>的注册商标</a:t>
            </a:r>
            <a:r>
              <a:rPr dirty="0"/>
              <a:t> •  </a:t>
            </a:r>
            <a:r>
              <a:rPr dirty="0">
                <a:hlinkClick r:id="rId4"/>
              </a:rPr>
              <a:t>CC BY SA</a:t>
            </a:r>
            <a:r>
              <a:rPr dirty="0"/>
              <a:t>  RStudio  •  </a:t>
            </a:r>
            <a:r>
              <a:rPr dirty="0">
                <a:hlinkClick r:id="rId5"/>
              </a:rPr>
              <a:t>info@rstudio.com</a:t>
            </a:r>
            <a:r>
              <a:rPr dirty="0"/>
              <a:t>  •  844-448-1212  •  </a:t>
            </a:r>
            <a:r>
              <a:rPr dirty="0">
                <a:hlinkClick r:id="rId6"/>
              </a:rPr>
              <a:t>rstudio.com</a:t>
            </a:r>
            <a:r>
              <a:rPr dirty="0"/>
              <a:t>  •  </a:t>
            </a:r>
            <a:r>
              <a:rPr lang="zh-CN" altLang="en-US" dirty="0"/>
              <a:t>更多内容请关注 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  <a:hlinkClick r:id="rId7"/>
              </a:rPr>
              <a:t>tidyr.tidyverse.org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dirty="0"/>
              <a:t> •  </a:t>
            </a:r>
            <a:r>
              <a:rPr dirty="0" err="1"/>
              <a:t>tibble</a:t>
            </a:r>
            <a:r>
              <a:rPr dirty="0"/>
              <a:t>  3.1.2  •  </a:t>
            </a:r>
            <a:r>
              <a:rPr dirty="0" err="1"/>
              <a:t>tidyr</a:t>
            </a:r>
            <a:r>
              <a:rPr dirty="0"/>
              <a:t>  1.1.3  •  </a:t>
            </a:r>
            <a:r>
              <a:rPr lang="zh-CN" altLang="en-US" dirty="0"/>
              <a:t>更新于</a:t>
            </a:r>
            <a:r>
              <a:rPr dirty="0"/>
              <a:t>:  2021–08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en-US" dirty="0"/>
              <a:t>                                                                                                                  </a:t>
            </a:r>
            <a:r>
              <a:rPr lang="zh-CN" altLang="en-US" dirty="0"/>
              <a:t>翻译：王非凡 </a:t>
            </a:r>
            <a:r>
              <a:rPr lang="en-US" altLang="zh-CN" dirty="0" err="1"/>
              <a:t>Feifan</a:t>
            </a:r>
            <a:r>
              <a:rPr lang="en-US" altLang="zh-CN" dirty="0"/>
              <a:t> Wang / wffyx44@gmail.com</a:t>
            </a:r>
            <a:endParaRPr 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E5444A2-3C54-49CD-9CE7-2FC7210262F2}"/>
              </a:ext>
            </a:extLst>
          </p:cNvPr>
          <p:cNvGrpSpPr/>
          <p:nvPr/>
        </p:nvGrpSpPr>
        <p:grpSpPr>
          <a:xfrm>
            <a:off x="298773" y="3879526"/>
            <a:ext cx="4227176" cy="1919204"/>
            <a:chOff x="298773" y="3879526"/>
            <a:chExt cx="4227176" cy="1919204"/>
          </a:xfrm>
        </p:grpSpPr>
        <p:graphicFrame>
          <p:nvGraphicFramePr>
            <p:cNvPr id="291" name="Table"/>
            <p:cNvGraphicFramePr/>
            <p:nvPr>
              <p:extLst>
                <p:ext uri="{D42A27DB-BD31-4B8C-83A1-F6EECF244321}">
                  <p14:modId xmlns:p14="http://schemas.microsoft.com/office/powerpoint/2010/main" val="154821209"/>
                </p:ext>
              </p:extLst>
            </p:nvPr>
          </p:nvGraphicFramePr>
          <p:xfrm>
            <a:off x="2572995" y="4823377"/>
            <a:ext cx="877550" cy="457200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552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6223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name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 dirty="0">
                            <a:solidFill>
                              <a:srgbClr val="FFFFFF"/>
                            </a:solidFill>
                          </a:rPr>
                          <a:t>data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Amy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&lt;tibble [50x3]&gt;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Bob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&lt;tibble [50x3]&gt;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Zeta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 dirty="0">
                            <a:sym typeface="Source Sans Pro Regular"/>
                          </a:rPr>
                          <a:t>&lt;</a:t>
                        </a:r>
                        <a:r>
                          <a:rPr sz="700" dirty="0" err="1">
                            <a:sym typeface="Source Sans Pro Regular"/>
                          </a:rPr>
                          <a:t>tibble</a:t>
                        </a:r>
                        <a:r>
                          <a:rPr sz="700" dirty="0">
                            <a:sym typeface="Source Sans Pro Regular"/>
                          </a:rPr>
                          <a:t> [50x3]&gt;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292" name="Table"/>
            <p:cNvGraphicFramePr/>
            <p:nvPr>
              <p:extLst>
                <p:ext uri="{D42A27DB-BD31-4B8C-83A1-F6EECF244321}">
                  <p14:modId xmlns:p14="http://schemas.microsoft.com/office/powerpoint/2010/main" val="3528365428"/>
                </p:ext>
              </p:extLst>
            </p:nvPr>
          </p:nvGraphicFramePr>
          <p:xfrm>
            <a:off x="298773" y="4438402"/>
            <a:ext cx="977900" cy="1193790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540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413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540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name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yr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lat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long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Amy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27.5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-79.0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D6D6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Amy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28.5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-79.0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Amy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29.5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-79.0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Bob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1979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22.0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-96.0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Bob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1979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22.5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-95.3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Bob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1979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23.0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-94.6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Zeta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2005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23.9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-35.6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Zeta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2005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24.2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-36.1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Zeta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2005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24.7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-36.6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</a:tbl>
            </a:graphicData>
          </a:graphic>
        </p:graphicFrame>
        <p:sp>
          <p:nvSpPr>
            <p:cNvPr id="293" name="Line"/>
            <p:cNvSpPr/>
            <p:nvPr/>
          </p:nvSpPr>
          <p:spPr>
            <a:xfrm>
              <a:off x="1315615" y="5070512"/>
              <a:ext cx="111901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94" name="Line"/>
            <p:cNvSpPr/>
            <p:nvPr/>
          </p:nvSpPr>
          <p:spPr>
            <a:xfrm flipV="1">
              <a:off x="2446634" y="5078171"/>
              <a:ext cx="102884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graphicFrame>
          <p:nvGraphicFramePr>
            <p:cNvPr id="295" name="Table"/>
            <p:cNvGraphicFramePr/>
            <p:nvPr>
              <p:extLst>
                <p:ext uri="{D42A27DB-BD31-4B8C-83A1-F6EECF244321}">
                  <p14:modId xmlns:p14="http://schemas.microsoft.com/office/powerpoint/2010/main" val="1935068747"/>
                </p:ext>
              </p:extLst>
            </p:nvPr>
          </p:nvGraphicFramePr>
          <p:xfrm>
            <a:off x="1422951" y="4426008"/>
            <a:ext cx="983959" cy="1193790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540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4735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540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name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yr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lat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long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Amy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27.5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-79.0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Amy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28.5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-79.0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Amy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29.5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-79.0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Bob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1979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22.0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-96.0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Bob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1979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22.5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-95.3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Bob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1979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23.0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-94.6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Zeta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2005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23.9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-35.6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Zeta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2005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24.2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-36.1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Zeta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2005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24.7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 dirty="0">
                            <a:sym typeface="Source Sans Pro Regular"/>
                          </a:rPr>
                          <a:t>-36.6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</a:tbl>
            </a:graphicData>
          </a:graphic>
        </p:graphicFrame>
        <p:sp>
          <p:nvSpPr>
            <p:cNvPr id="296" name="Shape"/>
            <p:cNvSpPr/>
            <p:nvPr/>
          </p:nvSpPr>
          <p:spPr>
            <a:xfrm>
              <a:off x="3463636" y="4827437"/>
              <a:ext cx="215961" cy="457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548"/>
                  </a:moveTo>
                  <a:lnTo>
                    <a:pt x="21600" y="0"/>
                  </a:lnTo>
                  <a:lnTo>
                    <a:pt x="20973" y="21600"/>
                  </a:lnTo>
                  <a:lnTo>
                    <a:pt x="280" y="16364"/>
                  </a:lnTo>
                  <a:lnTo>
                    <a:pt x="0" y="12548"/>
                  </a:lnTo>
                  <a:close/>
                </a:path>
              </a:pathLst>
            </a:custGeom>
            <a:solidFill>
              <a:srgbClr val="FFE08B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Source Sans Pro ExtraLight"/>
                  <a:ea typeface="Source Sans Pro ExtraLight"/>
                  <a:cs typeface="Source Sans Pro ExtraLight"/>
                  <a:sym typeface="Source Sans Pro ExtraLight"/>
                </a:defRPr>
              </a:pPr>
              <a:endParaRPr/>
            </a:p>
          </p:txBody>
        </p:sp>
        <p:sp>
          <p:nvSpPr>
            <p:cNvPr id="298" name="Shape"/>
            <p:cNvSpPr/>
            <p:nvPr/>
          </p:nvSpPr>
          <p:spPr>
            <a:xfrm>
              <a:off x="3464446" y="4262583"/>
              <a:ext cx="234994" cy="82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150"/>
                  </a:moveTo>
                  <a:lnTo>
                    <a:pt x="21600" y="0"/>
                  </a:lnTo>
                  <a:lnTo>
                    <a:pt x="20934" y="12608"/>
                  </a:lnTo>
                  <a:lnTo>
                    <a:pt x="159" y="21600"/>
                  </a:lnTo>
                  <a:lnTo>
                    <a:pt x="0" y="18150"/>
                  </a:lnTo>
                  <a:close/>
                </a:path>
              </a:pathLst>
            </a:custGeom>
            <a:solidFill>
              <a:srgbClr val="FFFCBF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Source Sans Pro ExtraLight"/>
                  <a:ea typeface="Source Sans Pro ExtraLight"/>
                  <a:cs typeface="Source Sans Pro ExtraLight"/>
                  <a:sym typeface="Source Sans Pro ExtraLight"/>
                </a:defRPr>
              </a:pPr>
              <a:endParaRPr/>
            </a:p>
          </p:txBody>
        </p:sp>
        <p:graphicFrame>
          <p:nvGraphicFramePr>
            <p:cNvPr id="299" name="Table"/>
            <p:cNvGraphicFramePr/>
            <p:nvPr>
              <p:extLst>
                <p:ext uri="{D42A27DB-BD31-4B8C-83A1-F6EECF244321}">
                  <p14:modId xmlns:p14="http://schemas.microsoft.com/office/powerpoint/2010/main" val="3942561411"/>
                </p:ext>
              </p:extLst>
            </p:nvPr>
          </p:nvGraphicFramePr>
          <p:xfrm>
            <a:off x="3652415" y="4289427"/>
            <a:ext cx="724050" cy="457200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413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541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yr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lat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 dirty="0">
                            <a:solidFill>
                              <a:srgbClr val="FFFFFF"/>
                            </a:solidFill>
                          </a:rPr>
                          <a:t>long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1975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27.5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-79.0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1975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28.5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-79.0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1975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29.5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 dirty="0">
                            <a:sym typeface="Source Sans Pro Regular"/>
                          </a:rPr>
                          <a:t>-79.0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300" name="Table"/>
            <p:cNvGraphicFramePr/>
            <p:nvPr>
              <p:extLst>
                <p:ext uri="{D42A27DB-BD31-4B8C-83A1-F6EECF244321}">
                  <p14:modId xmlns:p14="http://schemas.microsoft.com/office/powerpoint/2010/main" val="2429844286"/>
                </p:ext>
              </p:extLst>
            </p:nvPr>
          </p:nvGraphicFramePr>
          <p:xfrm>
            <a:off x="3652415" y="4803812"/>
            <a:ext cx="724050" cy="457200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413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541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yr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lat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long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1979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22.0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-96.0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1979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22.5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-95.3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1979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23.0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-94.6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301" name="Table"/>
            <p:cNvGraphicFramePr/>
            <p:nvPr>
              <p:extLst>
                <p:ext uri="{D42A27DB-BD31-4B8C-83A1-F6EECF244321}">
                  <p14:modId xmlns:p14="http://schemas.microsoft.com/office/powerpoint/2010/main" val="985724243"/>
                </p:ext>
              </p:extLst>
            </p:nvPr>
          </p:nvGraphicFramePr>
          <p:xfrm>
            <a:off x="3652415" y="5341530"/>
            <a:ext cx="724050" cy="457200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413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541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yr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lat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long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2005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23.9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-35.6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2005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24.2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-36.1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2005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24.7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-36.6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446E0691-076A-415E-8986-B22DAEF6EF0A}"/>
                </a:ext>
              </a:extLst>
            </p:cNvPr>
            <p:cNvSpPr txBox="1"/>
            <p:nvPr/>
          </p:nvSpPr>
          <p:spPr>
            <a:xfrm>
              <a:off x="3428309" y="3879526"/>
              <a:ext cx="1097640" cy="6539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4570" tIns="54570" rIns="54570" bIns="54570" numCol="1" spcCol="38100" rtlCol="0" anchor="ctr">
              <a:spAutoFit/>
            </a:bodyPr>
            <a:lstStyle/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000" dirty="0">
                  <a:latin typeface="Source Sans Pro Regular"/>
                  <a:ea typeface="Source Sans Pro Regular"/>
                  <a:cs typeface="Source Sans Pro Regular"/>
                  <a:sym typeface="Source Sans Pro Regular"/>
                </a:rPr>
                <a:t>list-column</a:t>
              </a:r>
              <a:r>
                <a:rPr lang="zh-CN" altLang="en-US" sz="1000" dirty="0">
                  <a:solidFill>
                    <a:srgbClr val="000000"/>
                  </a:solidFill>
                  <a:latin typeface="Source Sans Pro Regular"/>
                </a:rPr>
                <a:t>中每个“单元格”的内容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C4C4C"/>
                </a:solidFill>
                <a:effectLst/>
                <a:uFillTx/>
                <a:latin typeface="Source Sans Pro Bold"/>
                <a:ea typeface="Source Sans Pro Bold"/>
                <a:cs typeface="Source Sans Pro Bold"/>
                <a:sym typeface="Source Sans Pro Bold"/>
              </a:endParaRP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A5420EE1-E073-4F7F-AF15-C865A0378BE4}"/>
                </a:ext>
              </a:extLst>
            </p:cNvPr>
            <p:cNvSpPr txBox="1"/>
            <p:nvPr/>
          </p:nvSpPr>
          <p:spPr>
            <a:xfrm>
              <a:off x="2502626" y="4567072"/>
              <a:ext cx="1015762" cy="2897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4570" tIns="54570" rIns="54570" bIns="54570" numCol="1" spcCol="38100" rtlCol="0" anchor="ctr">
              <a:spAutoFit/>
            </a:bodyPr>
            <a:lstStyle/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000" dirty="0">
                  <a:solidFill>
                    <a:srgbClr val="000000"/>
                  </a:solidFill>
                  <a:latin typeface="Source Sans Pro Regular"/>
                </a:rPr>
                <a:t>嵌套后的数据框</a:t>
              </a: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C4C4C"/>
                </a:solidFill>
                <a:effectLst/>
                <a:uFillTx/>
                <a:latin typeface="Source Sans Pro Bold"/>
                <a:ea typeface="Source Sans Pro Bold"/>
                <a:cs typeface="Source Sans Pro Bold"/>
                <a:sym typeface="Source Sans Pro Bold"/>
              </a:endParaRPr>
            </a:p>
          </p:txBody>
        </p:sp>
      </p:grp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4C4C4C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F7DCA7"/>
      </a:accent4>
      <a:accent5>
        <a:srgbClr val="C82506"/>
      </a:accent5>
      <a:accent6>
        <a:srgbClr val="628DB5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 Light"/>
        <a:ea typeface="Source Sans Pro Light"/>
        <a:cs typeface="Source Sans Pr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ource Sans Pro Regular"/>
            <a:ea typeface="Source Sans Pro Regular"/>
            <a:cs typeface="Source Sans Pro Regular"/>
            <a:sym typeface="Source Sans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Source Sans Pro Bold"/>
            <a:ea typeface="Source Sans Pro Bold"/>
            <a:cs typeface="Source Sans Pro Bold"/>
            <a:sym typeface="Source Sans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F7DCA7"/>
      </a:accent4>
      <a:accent5>
        <a:srgbClr val="C82506"/>
      </a:accent5>
      <a:accent6>
        <a:srgbClr val="628DB5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 Light"/>
        <a:ea typeface="Source Sans Pro Light"/>
        <a:cs typeface="Source Sans Pr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ource Sans Pro Regular"/>
            <a:ea typeface="Source Sans Pro Regular"/>
            <a:cs typeface="Source Sans Pro Regular"/>
            <a:sym typeface="Source Sans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Source Sans Pro Bold"/>
            <a:ea typeface="Source Sans Pro Bold"/>
            <a:cs typeface="Source Sans Pro Bold"/>
            <a:sym typeface="Source Sans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2735</Words>
  <Application>Microsoft Office PowerPoint</Application>
  <PresentationFormat>自定义</PresentationFormat>
  <Paragraphs>702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4" baseType="lpstr">
      <vt:lpstr>Avenir</vt:lpstr>
      <vt:lpstr>Gill Sans</vt:lpstr>
      <vt:lpstr>Helvetica Light</vt:lpstr>
      <vt:lpstr>Menlo Regular</vt:lpstr>
      <vt:lpstr>SourceSansPro-SemiBold</vt:lpstr>
      <vt:lpstr>Arial</vt:lpstr>
      <vt:lpstr>Helvetica</vt:lpstr>
      <vt:lpstr>Source Sans Pro Bold</vt:lpstr>
      <vt:lpstr>Source Sans Pro ExtraLight</vt:lpstr>
      <vt:lpstr>Source Sans Pro Light</vt:lpstr>
      <vt:lpstr>Source Sans Pro Regular</vt:lpstr>
      <vt:lpstr>White</vt:lpstr>
      <vt:lpstr>用 tidyr 清理数据 : : 速查表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Tidy Data with tidyr : : CHEAT SHEET </dc:title>
  <cp:lastModifiedBy>非凡 王</cp:lastModifiedBy>
  <cp:revision>12</cp:revision>
  <dcterms:modified xsi:type="dcterms:W3CDTF">2021-11-09T07:05:14Z</dcterms:modified>
</cp:coreProperties>
</file>