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</p:sldIdLst>
  <p:sldSz cx="13970000" cy="10795000"/>
  <p:notesSz cx="6858000" cy="9144000"/>
  <p:defaultTextStyle>
    <a:lvl1pPr algn="ctr" defTabSz="584200">
      <a:defRPr sz="3800">
        <a:latin typeface="+mn-lt"/>
        <a:ea typeface="+mn-ea"/>
        <a:cs typeface="+mn-cs"/>
        <a:sym typeface="Helvetica Light"/>
      </a:defRPr>
    </a:lvl1pPr>
    <a:lvl2pPr indent="228600" algn="ctr" defTabSz="584200">
      <a:defRPr sz="3800">
        <a:latin typeface="+mn-lt"/>
        <a:ea typeface="+mn-ea"/>
        <a:cs typeface="+mn-cs"/>
        <a:sym typeface="Helvetica Light"/>
      </a:defRPr>
    </a:lvl2pPr>
    <a:lvl3pPr indent="457200" algn="ctr" defTabSz="584200">
      <a:defRPr sz="3800">
        <a:latin typeface="+mn-lt"/>
        <a:ea typeface="+mn-ea"/>
        <a:cs typeface="+mn-cs"/>
        <a:sym typeface="Helvetica Light"/>
      </a:defRPr>
    </a:lvl3pPr>
    <a:lvl4pPr indent="685800" algn="ctr" defTabSz="584200">
      <a:defRPr sz="3800">
        <a:latin typeface="+mn-lt"/>
        <a:ea typeface="+mn-ea"/>
        <a:cs typeface="+mn-cs"/>
        <a:sym typeface="Helvetica Light"/>
      </a:defRPr>
    </a:lvl4pPr>
    <a:lvl5pPr indent="914400" algn="ctr" defTabSz="584200">
      <a:defRPr sz="3800">
        <a:latin typeface="+mn-lt"/>
        <a:ea typeface="+mn-ea"/>
        <a:cs typeface="+mn-cs"/>
        <a:sym typeface="Helvetica Light"/>
      </a:defRPr>
    </a:lvl5pPr>
    <a:lvl6pPr indent="1143000" algn="ctr" defTabSz="584200">
      <a:defRPr sz="3800">
        <a:latin typeface="+mn-lt"/>
        <a:ea typeface="+mn-ea"/>
        <a:cs typeface="+mn-cs"/>
        <a:sym typeface="Helvetica Light"/>
      </a:defRPr>
    </a:lvl6pPr>
    <a:lvl7pPr indent="1371600" algn="ctr" defTabSz="584200">
      <a:defRPr sz="3800">
        <a:latin typeface="+mn-lt"/>
        <a:ea typeface="+mn-ea"/>
        <a:cs typeface="+mn-cs"/>
        <a:sym typeface="Helvetica Light"/>
      </a:defRPr>
    </a:lvl7pPr>
    <a:lvl8pPr indent="1600200" algn="ctr" defTabSz="584200">
      <a:defRPr sz="3800">
        <a:latin typeface="+mn-lt"/>
        <a:ea typeface="+mn-ea"/>
        <a:cs typeface="+mn-cs"/>
        <a:sym typeface="Helvetica Light"/>
      </a:defRPr>
    </a:lvl8pPr>
    <a:lvl9pPr indent="1828800" algn="ctr" defTabSz="584200">
      <a:defRPr sz="3800">
        <a:latin typeface="+mn-lt"/>
        <a:ea typeface="+mn-ea"/>
        <a:cs typeface="+mn-cs"/>
        <a:sym typeface="Helvetica Light"/>
      </a:defRPr>
    </a:lvl9pPr>
  </p:defaultTextStyle>
  <p:extLst>
    <p:ext uri="{521415D9-36F7-43E2-AB2F-B90AF26B5E84}">
      <p14:sectionLst xmlns:p14="http://schemas.microsoft.com/office/powerpoint/2010/main">
        <p14:section name="Untitled Section" id="{9A494832-45BE-8343-8436-5FD64E120D26}">
          <p14:sldIdLst>
            <p14:sldId id="256"/>
            <p14:sldId id="25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Benoit,KR" initials="B [7]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C7"/>
    <a:srgbClr val="DAF7FF"/>
    <a:srgbClr val="BC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481"/>
    <p:restoredTop sz="94613"/>
  </p:normalViewPr>
  <p:slideViewPr>
    <p:cSldViewPr snapToGrid="0" snapToObjects="1">
      <p:cViewPr>
        <p:scale>
          <a:sx n="111" d="100"/>
          <a:sy n="111" d="100"/>
        </p:scale>
        <p:origin x="912" y="-2128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 hasCustomPrompt="1"/>
          </p:nvPr>
        </p:nvSpPr>
        <p:spPr>
          <a:xfrm>
            <a:off x="1364257" y="1918643"/>
            <a:ext cx="11241487" cy="354707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  <a:endParaRPr sz="8800"/>
          </a:p>
        </p:txBody>
      </p:sp>
      <p:sp>
        <p:nvSpPr>
          <p:cNvPr id="6" name="Shape 6"/>
          <p:cNvSpPr>
            <a:spLocks noGrp="1"/>
          </p:cNvSpPr>
          <p:nvPr>
            <p:ph type="body" idx="1" hasCustomPrompt="1"/>
          </p:nvPr>
        </p:nvSpPr>
        <p:spPr>
          <a:xfrm>
            <a:off x="1364257" y="5561212"/>
            <a:ext cx="11241487" cy="121419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  <a:endParaRPr sz="3400"/>
          </a:p>
          <a:p>
            <a:pPr lvl="1">
              <a:defRPr sz="1800"/>
            </a:pPr>
            <a:r>
              <a:rPr sz="3400"/>
              <a:t>Body Level Two</a:t>
            </a:r>
            <a:endParaRPr sz="3400"/>
          </a:p>
          <a:p>
            <a:pPr lvl="2">
              <a:defRPr sz="1800"/>
            </a:pPr>
            <a:r>
              <a:rPr sz="3400"/>
              <a:t>Body Level Three</a:t>
            </a:r>
            <a:endParaRPr sz="3400"/>
          </a:p>
          <a:p>
            <a:pPr lvl="3">
              <a:defRPr sz="1800"/>
            </a:pPr>
            <a:r>
              <a:rPr sz="3400"/>
              <a:t>Body Level Four</a:t>
            </a:r>
            <a:endParaRPr sz="3400"/>
          </a:p>
          <a:p>
            <a:pPr lvl="4">
              <a:defRPr sz="1800"/>
            </a:pPr>
            <a:r>
              <a:rPr sz="3400"/>
              <a:t>Body Level Five</a:t>
            </a:r>
            <a:endParaRPr sz="340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 hasCustomPrompt="1"/>
          </p:nvPr>
        </p:nvSpPr>
        <p:spPr>
          <a:xfrm>
            <a:off x="1364257" y="7375674"/>
            <a:ext cx="11241487" cy="1527969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  <a:endParaRPr sz="8800"/>
          </a:p>
        </p:txBody>
      </p:sp>
      <p:sp>
        <p:nvSpPr>
          <p:cNvPr id="9" name="Shape 9"/>
          <p:cNvSpPr>
            <a:spLocks noGrp="1"/>
          </p:cNvSpPr>
          <p:nvPr>
            <p:ph type="body" idx="1" hasCustomPrompt="1"/>
          </p:nvPr>
        </p:nvSpPr>
        <p:spPr>
          <a:xfrm>
            <a:off x="1364257" y="8958213"/>
            <a:ext cx="11241487" cy="121419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  <a:endParaRPr sz="3400"/>
          </a:p>
          <a:p>
            <a:pPr lvl="1">
              <a:defRPr sz="1800"/>
            </a:pPr>
            <a:r>
              <a:rPr sz="3400"/>
              <a:t>Body Level Two</a:t>
            </a:r>
            <a:endParaRPr sz="3400"/>
          </a:p>
          <a:p>
            <a:pPr lvl="2">
              <a:defRPr sz="1800"/>
            </a:pPr>
            <a:r>
              <a:rPr sz="3400"/>
              <a:t>Body Level Three</a:t>
            </a:r>
            <a:endParaRPr sz="3400"/>
          </a:p>
          <a:p>
            <a:pPr lvl="3">
              <a:defRPr sz="1800"/>
            </a:pPr>
            <a:r>
              <a:rPr sz="3400"/>
              <a:t>Body Level Four</a:t>
            </a:r>
            <a:endParaRPr sz="3400"/>
          </a:p>
          <a:p>
            <a:pPr lvl="4">
              <a:defRPr sz="1800"/>
            </a:pPr>
            <a:r>
              <a:rPr sz="3400"/>
              <a:t>Body Level Five</a:t>
            </a:r>
            <a:endParaRPr sz="340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hasCustomPrompt="1"/>
          </p:nvPr>
        </p:nvSpPr>
        <p:spPr>
          <a:xfrm>
            <a:off x="1364257" y="3623964"/>
            <a:ext cx="11241487" cy="35470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  <a:endParaRPr sz="880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 hasCustomPrompt="1"/>
          </p:nvPr>
        </p:nvSpPr>
        <p:spPr>
          <a:xfrm>
            <a:off x="1023194" y="840879"/>
            <a:ext cx="5729884" cy="4283772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 lvl="0">
              <a:defRPr sz="1800"/>
            </a:pPr>
            <a:r>
              <a:rPr sz="6600"/>
              <a:t>Title Text</a:t>
            </a:r>
            <a:endParaRPr sz="6600"/>
          </a:p>
        </p:txBody>
      </p:sp>
      <p:sp>
        <p:nvSpPr>
          <p:cNvPr id="14" name="Shape 14"/>
          <p:cNvSpPr>
            <a:spLocks noGrp="1"/>
          </p:cNvSpPr>
          <p:nvPr>
            <p:ph type="body" idx="1" hasCustomPrompt="1"/>
          </p:nvPr>
        </p:nvSpPr>
        <p:spPr>
          <a:xfrm>
            <a:off x="1023194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  <a:endParaRPr sz="3400"/>
          </a:p>
          <a:p>
            <a:pPr lvl="1">
              <a:defRPr sz="1800"/>
            </a:pPr>
            <a:r>
              <a:rPr sz="3400"/>
              <a:t>Body Level Two</a:t>
            </a:r>
            <a:endParaRPr sz="3400"/>
          </a:p>
          <a:p>
            <a:pPr lvl="2">
              <a:defRPr sz="1800"/>
            </a:pPr>
            <a:r>
              <a:rPr sz="3400"/>
              <a:t>Body Level Three</a:t>
            </a:r>
            <a:endParaRPr sz="3400"/>
          </a:p>
          <a:p>
            <a:pPr lvl="3">
              <a:defRPr sz="1800"/>
            </a:pPr>
            <a:r>
              <a:rPr sz="3400"/>
              <a:t>Body Level Four</a:t>
            </a:r>
            <a:endParaRPr sz="3400"/>
          </a:p>
          <a:p>
            <a:pPr lvl="4">
              <a:defRPr sz="1800"/>
            </a:pPr>
            <a:r>
              <a:rPr sz="3400"/>
              <a:t>Body Level Five</a:t>
            </a:r>
            <a:endParaRPr sz="340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  <a:endParaRPr sz="880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  <a:endParaRPr sz="8800"/>
          </a:p>
        </p:txBody>
      </p:sp>
      <p:sp>
        <p:nvSpPr>
          <p:cNvPr id="19" name="Shape 19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  <a:endParaRPr sz="3800"/>
          </a:p>
          <a:p>
            <a:pPr lvl="1">
              <a:defRPr sz="1800"/>
            </a:pPr>
            <a:r>
              <a:rPr sz="3800"/>
              <a:t>Body Level Two</a:t>
            </a:r>
            <a:endParaRPr sz="3800"/>
          </a:p>
          <a:p>
            <a:pPr lvl="2">
              <a:defRPr sz="1800"/>
            </a:pPr>
            <a:r>
              <a:rPr sz="3800"/>
              <a:t>Body Level Three</a:t>
            </a:r>
            <a:endParaRPr sz="3800"/>
          </a:p>
          <a:p>
            <a:pPr lvl="3">
              <a:defRPr sz="1800"/>
            </a:pPr>
            <a:r>
              <a:rPr sz="3800"/>
              <a:t>Body Level Four</a:t>
            </a:r>
            <a:endParaRPr sz="3800"/>
          </a:p>
          <a:p>
            <a:pPr lvl="4">
              <a:defRPr sz="1800"/>
            </a:pPr>
            <a:r>
              <a:rPr sz="3800"/>
              <a:t>Body Level Five</a:t>
            </a:r>
            <a:endParaRPr sz="380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  <a:endParaRPr sz="8800"/>
          </a:p>
        </p:txBody>
      </p:sp>
      <p:sp>
        <p:nvSpPr>
          <p:cNvPr id="22" name="Shape 22"/>
          <p:cNvSpPr>
            <a:spLocks noGrp="1"/>
          </p:cNvSpPr>
          <p:nvPr>
            <p:ph type="body" idx="1" hasCustomPrompt="1"/>
          </p:nvPr>
        </p:nvSpPr>
        <p:spPr>
          <a:xfrm>
            <a:off x="1023194" y="2955478"/>
            <a:ext cx="5729884" cy="6753077"/>
          </a:xfrm>
          <a:prstGeom prst="rect">
            <a:avLst/>
          </a:prstGeom>
        </p:spPr>
        <p:txBody>
          <a:bodyPr/>
          <a:lstStyle>
            <a:lvl1pPr marL="367665" indent="-367665">
              <a:spcBef>
                <a:spcPts val="3200"/>
              </a:spcBef>
              <a:defRPr sz="3000"/>
            </a:lvl1pPr>
            <a:lvl2pPr marL="710565" indent="-367665">
              <a:spcBef>
                <a:spcPts val="3200"/>
              </a:spcBef>
              <a:defRPr sz="3000"/>
            </a:lvl2pPr>
            <a:lvl3pPr marL="1053465" indent="-367665">
              <a:spcBef>
                <a:spcPts val="3200"/>
              </a:spcBef>
              <a:defRPr sz="3000"/>
            </a:lvl3pPr>
            <a:lvl4pPr marL="1396365" indent="-367665">
              <a:spcBef>
                <a:spcPts val="3200"/>
              </a:spcBef>
              <a:defRPr sz="3000"/>
            </a:lvl4pPr>
            <a:lvl5pPr marL="1739265" indent="-367665">
              <a:spcBef>
                <a:spcPts val="3200"/>
              </a:spcBef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  <a:endParaRPr sz="3000"/>
          </a:p>
          <a:p>
            <a:pPr lvl="1">
              <a:defRPr sz="1800"/>
            </a:pPr>
            <a:r>
              <a:rPr sz="3000"/>
              <a:t>Body Level Two</a:t>
            </a:r>
            <a:endParaRPr sz="3000"/>
          </a:p>
          <a:p>
            <a:pPr lvl="2">
              <a:defRPr sz="1800"/>
            </a:pPr>
            <a:r>
              <a:rPr sz="3000"/>
              <a:t>Body Level Three</a:t>
            </a:r>
            <a:endParaRPr sz="3000"/>
          </a:p>
          <a:p>
            <a:pPr lvl="3">
              <a:defRPr sz="1800"/>
            </a:pPr>
            <a:r>
              <a:rPr sz="3000"/>
              <a:t>Body Level Four</a:t>
            </a:r>
            <a:endParaRPr sz="3000"/>
          </a:p>
          <a:p>
            <a:pPr lvl="4">
              <a:defRPr sz="1800"/>
            </a:pPr>
            <a:r>
              <a:rPr sz="3000"/>
              <a:t>Body Level Five</a:t>
            </a:r>
            <a:endParaRPr sz="300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 hasCustomPrompt="1"/>
          </p:nvPr>
        </p:nvSpPr>
        <p:spPr>
          <a:xfrm>
            <a:off x="1023193" y="1523009"/>
            <a:ext cx="11923614" cy="774898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  <a:endParaRPr sz="3800"/>
          </a:p>
          <a:p>
            <a:pPr lvl="1">
              <a:defRPr sz="1800"/>
            </a:pPr>
            <a:r>
              <a:rPr sz="3800"/>
              <a:t>Body Level Two</a:t>
            </a:r>
            <a:endParaRPr sz="3800"/>
          </a:p>
          <a:p>
            <a:pPr lvl="2">
              <a:defRPr sz="1800"/>
            </a:pPr>
            <a:r>
              <a:rPr sz="3800"/>
              <a:t>Body Level Three</a:t>
            </a:r>
            <a:endParaRPr sz="3800"/>
          </a:p>
          <a:p>
            <a:pPr lvl="3">
              <a:defRPr sz="1800"/>
            </a:pPr>
            <a:r>
              <a:rPr sz="3800"/>
              <a:t>Body Level Four</a:t>
            </a:r>
            <a:endParaRPr sz="3800"/>
          </a:p>
          <a:p>
            <a:pPr lvl="4">
              <a:defRPr sz="1800"/>
            </a:pPr>
            <a:r>
              <a:rPr sz="3800"/>
              <a:t>Body Level Five</a:t>
            </a:r>
            <a:endParaRPr sz="380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023193" y="636242"/>
            <a:ext cx="11923614" cy="2319239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800"/>
              <a:t>Title Text</a:t>
            </a:r>
            <a:endParaRPr sz="8800"/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800"/>
              <a:t>Body Level One</a:t>
            </a:r>
            <a:endParaRPr sz="3800"/>
          </a:p>
          <a:p>
            <a:pPr lvl="1">
              <a:defRPr sz="1800"/>
            </a:pPr>
            <a:r>
              <a:rPr sz="3800"/>
              <a:t>Body Level Two</a:t>
            </a:r>
            <a:endParaRPr sz="3800"/>
          </a:p>
          <a:p>
            <a:pPr lvl="2">
              <a:defRPr sz="1800"/>
            </a:pPr>
            <a:r>
              <a:rPr sz="3800"/>
              <a:t>Body Level Three</a:t>
            </a:r>
            <a:endParaRPr sz="3800"/>
          </a:p>
          <a:p>
            <a:pPr lvl="3">
              <a:defRPr sz="1800"/>
            </a:pPr>
            <a:r>
              <a:rPr sz="3800"/>
              <a:t>Body Level Four</a:t>
            </a:r>
            <a:endParaRPr sz="3800"/>
          </a:p>
          <a:p>
            <a:pPr lvl="4">
              <a:defRPr sz="1800"/>
            </a:pPr>
            <a:r>
              <a:rPr sz="3800"/>
              <a:t>Body Level Five</a:t>
            </a:r>
            <a:endParaRPr sz="3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8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8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8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8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8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8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8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8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800">
          <a:latin typeface="+mn-lt"/>
          <a:ea typeface="+mn-ea"/>
          <a:cs typeface="+mn-cs"/>
          <a:sym typeface="Helvetica Light"/>
        </a:defRPr>
      </a:lvl9pPr>
    </p:titleStyle>
    <p:bodyStyle>
      <a:lvl1pPr marL="469265" indent="-469265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1pPr>
      <a:lvl2pPr marL="913765" indent="-469265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2pPr>
      <a:lvl3pPr marL="1358265" indent="-469265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3pPr>
      <a:lvl4pPr marL="1802765" indent="-469265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4pPr>
      <a:lvl5pPr marL="2247265" indent="-469265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5pPr>
      <a:lvl6pPr marL="2691765" indent="-469265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6pPr>
      <a:lvl7pPr marL="3136265" indent="-469265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7pPr>
      <a:lvl8pPr marL="3580765" indent="-469265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8pPr>
      <a:lvl9pPr marL="4025265" indent="-469265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6.emf"/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34138" y="1216444"/>
            <a:ext cx="3531950" cy="2724140"/>
          </a:xfrm>
          <a:prstGeom prst="rect">
            <a:avLst/>
          </a:prstGeom>
          <a:solidFill>
            <a:srgbClr val="DAF7FF"/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28502" y="1212238"/>
            <a:ext cx="2966163" cy="2728346"/>
          </a:xfrm>
          <a:prstGeom prst="rect">
            <a:avLst/>
          </a:prstGeom>
          <a:solidFill>
            <a:srgbClr val="DAF7FF"/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2622" y="4351975"/>
            <a:ext cx="6588000" cy="6233192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37053" y="8064987"/>
            <a:ext cx="6696000" cy="2305932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262621" y="1712046"/>
            <a:ext cx="3503467" cy="2103120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corpus_*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 collections/metad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onnées de textes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tokens_*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cré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/modif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ier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text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tokenisés</a:t>
            </a:r>
            <a:endParaRPr lang="" alt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dfm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_*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g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é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rer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matrices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doc/caractéristiques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fcm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_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* 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manipuler les matrices de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co-occurrence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textstat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_*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Calculer des statistiques de textes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textmodel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_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*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ajuster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modèles 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(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non</a:t>
            </a:r>
            <a:r>
              <a:rPr lang="en-US" sz="130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)supervisé</a:t>
            </a:r>
            <a:r>
              <a:rPr lang="" altLang="en-US" sz="130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</a:t>
            </a:r>
            <a:endParaRPr lang="en-US" sz="130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textplot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_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*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 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cré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er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des v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isuali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s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ations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de textes</a:t>
            </a:r>
            <a:endParaRPr lang="en-US" sz="13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  <a:sym typeface="Source Sans Pro Light" panose="020B0403030403020204"/>
            </a:endParaRPr>
          </a:p>
          <a:p>
            <a:pPr algn="l">
              <a:spcBef>
                <a:spcPts val="800"/>
              </a:spcBef>
            </a:pPr>
            <a:r>
              <a:rPr lang="" alt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G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ramma</a:t>
            </a:r>
            <a:r>
              <a:rPr lang="" alt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i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r</a:t>
            </a:r>
            <a:r>
              <a:rPr lang="" alt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e cohérente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:</a:t>
            </a:r>
            <a:endParaRPr lang="en-US" sz="13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  <a:sym typeface="Source Sans Pro Light" panose="020B0403030403020204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object() 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construct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eu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r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pour le type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d'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objet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  <a:sym typeface="Source Sans Pro Light" panose="020B0403030403020204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object_verb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()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prends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 &amp; ret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ourne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le type d'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obje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t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 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  <a:sym typeface="Source Sans Pro Light" panose="020B0403030403020204"/>
            </a:endParaRPr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3625144" y="154129"/>
            <a:ext cx="3511910" cy="53684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" altLang="en-US" sz="44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Aide-Mémoire</a:t>
            </a:r>
            <a:endParaRPr lang="" altLang="en-US" sz="4400" dirty="0">
              <a:solidFill>
                <a:srgbClr val="53585F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  <a:sym typeface="Source Sans Pro Light" panose="020B0403030403020204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234138" y="1052562"/>
            <a:ext cx="3531950" cy="465035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spcBef>
                <a:spcPts val="800"/>
              </a:spcBef>
              <a:defRPr sz="1800"/>
            </a:pPr>
            <a:r>
              <a:rPr lang="" altLang="en-US" sz="24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S</a:t>
            </a:r>
            <a:r>
              <a:rPr lang="en-US" sz="24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yntax</a:t>
            </a:r>
            <a:r>
              <a:rPr lang="" altLang="en-US" sz="24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 générale</a:t>
            </a:r>
            <a:endParaRPr lang="" altLang="en-US" sz="240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  <p:sp>
        <p:nvSpPr>
          <p:cNvPr id="303" name="Shape 35"/>
          <p:cNvSpPr/>
          <p:nvPr/>
        </p:nvSpPr>
        <p:spPr>
          <a:xfrm>
            <a:off x="449106" y="4686609"/>
            <a:ext cx="6216624" cy="5763260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Lire des fichiers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text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uelles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(txt, pdf, csv, doc, </a:t>
            </a:r>
            <a:r>
              <a:rPr lang="en-US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docx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, </a:t>
            </a:r>
            <a:r>
              <a:rPr lang="en-US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json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, xml)</a:t>
            </a:r>
            <a:endParaRPr lang="en-US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my_texts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&lt;- 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readtext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::</a:t>
            </a:r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readtext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("~/link/to/path/*") 	</a:t>
            </a:r>
            <a:endParaRPr lang="en-US" sz="1500" i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Constru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it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un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corpus à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partir d'un vecteur de chaîne de caractères</a:t>
            </a:r>
            <a:endParaRPr lang="" altLang="en-US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x &lt;- </a:t>
            </a:r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(data_char_ukimmig2010, 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text_field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"text")</a:t>
            </a:r>
            <a:endParaRPr lang="en-US" sz="1300" i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Explore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 un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corpus</a:t>
            </a:r>
            <a:endParaRPr lang="en-US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summary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data_corpus_inaugural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n = 2)</a:t>
            </a:r>
            <a:endParaRPr lang="en-US" sz="1300" b="1" dirty="0">
              <a:solidFill>
                <a:srgbClr val="006AC7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 Corpus consisting of 58 documents, showing 2 documents:</a:t>
            </a:r>
            <a:endParaRPr lang="en-US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            Text Types Tokens Sentences Year  President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FirstName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</a:t>
            </a:r>
            <a:endParaRPr lang="en-US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 1789-Washington   625   1538        23 1789 Washington    George </a:t>
            </a:r>
            <a:endParaRPr lang="en-US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 1793-Washington    96    147         4 1793 Washington    George</a:t>
            </a:r>
            <a:endParaRPr lang="en-US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</a:t>
            </a:r>
            <a:endParaRPr lang="en-US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 Source:  Gerhard Peters and John T. Woolley. The American Presidency Project.</a:t>
            </a:r>
            <a:endParaRPr lang="en-US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 Created: Tue Jun 13 14:51:47 2017</a:t>
            </a:r>
            <a:endParaRPr lang="en-US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 Notes:   http://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www.presidency.ucsb.edu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/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inaugurals.php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</a:t>
            </a:r>
            <a:endParaRPr lang="en-US" sz="10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Extra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ire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o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a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jouter des variables au niveau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document</a:t>
            </a:r>
            <a:b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</a:br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party &lt;- </a:t>
            </a:r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docvars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data_corpus_inaugural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"Party")</a:t>
            </a:r>
            <a:b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</a:br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docvars</a:t>
            </a:r>
            <a:r>
              <a:rPr lang="en-US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"</a:t>
            </a:r>
            <a:r>
              <a:rPr lang="en-US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serial_number</a:t>
            </a:r>
            <a:r>
              <a:rPr lang="en-US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") &lt;- 1:ndoc(x)</a:t>
            </a:r>
            <a:endParaRPr lang="en-US" sz="1300" dirty="0">
              <a:solidFill>
                <a:schemeClr val="tx1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spcBef>
                <a:spcPts val="800"/>
              </a:spcBef>
            </a:pP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Joindre 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o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créer des sous-ensembles de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corp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ora</a:t>
            </a:r>
            <a:endParaRPr lang="en-US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(x[1:5]) + </a:t>
            </a:r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(x[7:9])</a:t>
            </a:r>
            <a:endParaRPr lang="en-US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corpus_subset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</a:t>
            </a:r>
            <a:r>
              <a:rPr lang="en-US" sz="1300" i="1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Year &gt; 1990</a:t>
            </a:r>
            <a:r>
              <a:rPr lang="en-US" sz="1300" i="1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</a:t>
            </a:r>
            <a:endParaRPr lang="en-US" sz="15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Change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l'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unité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d'un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corpus</a:t>
            </a:r>
            <a:endParaRPr lang="en-US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corpus_reshape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to = c("sentences", "paragraphs"))</a:t>
            </a:r>
            <a:endParaRPr lang="en-US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lnSpc>
                <a:spcPct val="40000"/>
              </a:lnSpc>
            </a:pPr>
            <a:endParaRPr lang="en-US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lnSpc>
                <a:spcPct val="50000"/>
              </a:lnSpc>
              <a:spcBef>
                <a:spcPts val="800"/>
              </a:spcBef>
            </a:pP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Segment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des 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text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selon des motifs</a:t>
            </a:r>
            <a:endParaRPr lang="" altLang="en-US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lnSpc>
                <a:spcPct val="50000"/>
              </a:lnSpc>
              <a:spcBef>
                <a:spcPts val="800"/>
              </a:spcBef>
            </a:pPr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corpus_segment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pattern, 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valuetype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extract_pattern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TRUE)</a:t>
            </a:r>
            <a:endParaRPr lang="en-US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Tirer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un échantillon aléatoire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de textes du 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corpus</a:t>
            </a:r>
            <a:endParaRPr lang="en-US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corpus_sample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size = 10, replace = FALSE)</a:t>
            </a:r>
            <a:endParaRPr lang="en-US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66" y="34885"/>
            <a:ext cx="3268239" cy="936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02" name="Shape 38"/>
          <p:cNvSpPr/>
          <p:nvPr/>
        </p:nvSpPr>
        <p:spPr>
          <a:xfrm>
            <a:off x="229085" y="4049688"/>
            <a:ext cx="6655475" cy="486431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Cré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er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un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corpus à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partir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de 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text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s (</a:t>
            </a:r>
            <a:r>
              <a:rPr lang="en-US" sz="2000" dirty="0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corpus_*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" panose="020B0503030403020204"/>
              </a:rPr>
              <a:t>)</a:t>
            </a:r>
            <a:endParaRPr lang="en-US" sz="2400" dirty="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  <p:sp>
        <p:nvSpPr>
          <p:cNvPr id="43" name="Shape 35"/>
          <p:cNvSpPr/>
          <p:nvPr/>
        </p:nvSpPr>
        <p:spPr>
          <a:xfrm>
            <a:off x="7352820" y="639097"/>
            <a:ext cx="6645071" cy="7099300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Cré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une matrice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document-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caractéristique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(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dfm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) à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partir d'un 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corpus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x &lt;-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data_corpus_inaugural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	   </a:t>
            </a:r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tolower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TRUE, stem = FALSE, </a:t>
            </a:r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remove_punct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TRUE, 	   	   remove = </a:t>
            </a:r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stopwords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("</a:t>
            </a:r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english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"))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endParaRPr lang="en-GB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lvl="0" algn="l"/>
            <a:r>
              <a:rPr lang="de-DE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head</a:t>
            </a:r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</a:t>
            </a:r>
            <a:r>
              <a:rPr lang="de-DE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n</a:t>
            </a:r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2, </a:t>
            </a:r>
            <a:r>
              <a:rPr lang="de-DE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nf</a:t>
            </a:r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4)</a:t>
            </a:r>
            <a:endParaRPr lang="de-DE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lvl="0"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##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Document-feature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matrix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of: </a:t>
            </a:r>
            <a:r>
              <a:rPr lang="de-DE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2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documents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4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features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(41.7%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sparse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).</a:t>
            </a:r>
            <a:endParaRPr lang="en-GB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lvl="0"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##                 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features</a:t>
            </a:r>
            <a:endParaRPr lang="en-GB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lvl="0"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##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docs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           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fellow-citizens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senate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house</a:t>
            </a:r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</a:t>
            </a:r>
            <a:r>
              <a:rPr lang="en-US" sz="10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representatives</a:t>
            </a:r>
            <a:endParaRPr lang="en-GB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lvl="0"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##   1789-Washington               1      1     2               2</a:t>
            </a:r>
            <a:endParaRPr lang="en-GB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lvl="0" algn="l"/>
            <a:r>
              <a:rPr lang="en-US" sz="10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##   1793-Washington               0      0     0               0</a:t>
            </a:r>
            <a:endParaRPr lang="en-GB" sz="10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Cré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un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diction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naire</a:t>
            </a:r>
            <a:endParaRPr lang="en-GB" sz="15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dictionary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(list(negative = c("bad", "awful", "sad"),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	          positive = c("good", "wonderful", "happy")))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App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liquer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un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diction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naire</a:t>
            </a:r>
            <a:endParaRPr lang="en-GB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dfm_lookup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dictionary = data_dictionary_LSD2015)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Choisir des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caractéristiques</a:t>
            </a:r>
            <a:br>
              <a:rPr lang="en-GB" sz="1300" dirty="0">
                <a:solidFill>
                  <a:srgbClr val="006AC7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</a:b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dfm_select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dictionary = data_dictionary_LSD2015)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Selection aléatoire de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documents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ou de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caractéristiques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dfm_sample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what = c("documents", "features"))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Poids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o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lissage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des fréquences de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US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+mn-ea"/>
              </a:rPr>
              <a:t>caractéristiques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+mn-ea"/>
              </a:rPr>
              <a:t> </a:t>
            </a:r>
            <a:endParaRPr lang="en-GB" sz="15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dfm_weight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type = "prop") |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dfm_smooth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smoothing = 0.5)</a:t>
            </a:r>
            <a:endParaRPr lang="en-GB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Trier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o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group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un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dfm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dfm_sort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margin = c("features", "documents", "both"))</a:t>
            </a:r>
            <a:b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</a:b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dfm_group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groups = "President")</a:t>
            </a:r>
            <a:endParaRPr lang="en-GB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Combine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les éléments de dimensions identiques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d'un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dfm</a:t>
            </a:r>
            <a:b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</a:b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dfm_compress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margin = c("both", "documents", "features")) </a:t>
            </a:r>
            <a:endParaRPr lang="en-GB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Cré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une matrice de 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co-occurrence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des caracteristiques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(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fcm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)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x &lt;- </a:t>
            </a:r>
            <a:r>
              <a:rPr lang="de-DE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fcm</a:t>
            </a:r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de-DE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data_corpus_inaugural</a:t>
            </a:r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</a:t>
            </a:r>
            <a:r>
              <a:rPr lang="de-DE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context</a:t>
            </a:r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"</a:t>
            </a:r>
            <a:r>
              <a:rPr lang="de-DE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window</a:t>
            </a:r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", </a:t>
            </a:r>
            <a:r>
              <a:rPr lang="de-DE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size</a:t>
            </a:r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5)</a:t>
            </a:r>
            <a:endParaRPr lang="de-DE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de-DE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f</a:t>
            </a:r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cm_compress</a:t>
            </a:r>
            <a:r>
              <a:rPr lang="en-US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/</a:t>
            </a:r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remove</a:t>
            </a:r>
            <a:r>
              <a:rPr lang="en-US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/</a:t>
            </a:r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select</a:t>
            </a:r>
            <a:r>
              <a:rPr lang="en-US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/</a:t>
            </a:r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toupper</a:t>
            </a:r>
            <a:r>
              <a:rPr lang="en-US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/</a:t>
            </a:r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tolower</a:t>
            </a:r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</a:t>
            </a:r>
            <a:r>
              <a:rPr lang="" altLang="en-GB" sz="1500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sont</a:t>
            </a:r>
            <a:r>
              <a:rPr lang="en-GB" sz="1500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a</a:t>
            </a:r>
            <a:r>
              <a:rPr lang="" altLang="en-GB" sz="1500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ussi</a:t>
            </a:r>
            <a:r>
              <a:rPr lang="en-GB" sz="1500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disponible</a:t>
            </a:r>
            <a:endParaRPr lang="en-GB" sz="1500" dirty="0">
              <a:solidFill>
                <a:schemeClr val="tx1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endParaRPr lang="de-DE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</p:txBody>
      </p:sp>
      <p:sp>
        <p:nvSpPr>
          <p:cNvPr id="49" name="Shape 35"/>
          <p:cNvSpPr/>
          <p:nvPr/>
        </p:nvSpPr>
        <p:spPr>
          <a:xfrm>
            <a:off x="4023836" y="1697976"/>
            <a:ext cx="3053316" cy="1800225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quanteda</a:t>
            </a:r>
            <a:r>
              <a:rPr lang="en-US" sz="13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marche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bien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avec les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packages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compagnons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suivants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: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readtext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: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une facon simple de lire </a:t>
            </a:r>
            <a:endParaRPr lang="" alt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0" indent="0" algn="l">
              <a:buFont typeface="Arial" panose="020B0604020202020204" pitchFamily="34" charset="0"/>
              <a:buNone/>
            </a:pP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    les données textuelles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spacyr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: NLP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en utilisant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US" sz="1300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spaCy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quanteda.corpora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: corp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us </a:t>
            </a:r>
            <a:endParaRPr lang="" alt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0" indent="0" algn="l">
              <a:buFont typeface="Arial" panose="020B0604020202020204" pitchFamily="34" charset="0"/>
              <a:buNone/>
            </a:pP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    additionnel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3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stopwords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: </a:t>
            </a: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Listes de mots vides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endParaRPr lang="en-US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marL="0" indent="0" algn="l">
              <a:buFont typeface="Arial" panose="020B0604020202020204" pitchFamily="34" charset="0"/>
              <a:buNone/>
            </a:pPr>
            <a:r>
              <a:rPr lang="" alt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    multilingues e</a:t>
            </a:r>
            <a:r>
              <a:rPr lang="en-US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n R</a:t>
            </a:r>
            <a:endParaRPr lang="en-US" sz="13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</p:txBody>
      </p:sp>
      <p:sp>
        <p:nvSpPr>
          <p:cNvPr id="50" name="Shape 38"/>
          <p:cNvSpPr/>
          <p:nvPr/>
        </p:nvSpPr>
        <p:spPr>
          <a:xfrm>
            <a:off x="3928502" y="1052562"/>
            <a:ext cx="2966164" cy="460830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Extensions</a:t>
            </a:r>
            <a:endParaRPr lang="en-US" sz="240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  <p:sp>
        <p:nvSpPr>
          <p:cNvPr id="25" name="Shape 38"/>
          <p:cNvSpPr/>
          <p:nvPr/>
        </p:nvSpPr>
        <p:spPr>
          <a:xfrm>
            <a:off x="7103808" y="7804223"/>
            <a:ext cx="6762683" cy="478998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Fonction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s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additionnelles utiles</a:t>
            </a:r>
            <a:endParaRPr lang="" altLang="en-US" sz="2400" dirty="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  <p:sp>
        <p:nvSpPr>
          <p:cNvPr id="27" name="Shape 35"/>
          <p:cNvSpPr/>
          <p:nvPr/>
        </p:nvSpPr>
        <p:spPr>
          <a:xfrm>
            <a:off x="10555295" y="9585423"/>
            <a:ext cx="3000271" cy="200055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endParaRPr lang="en-US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49245" y="141938"/>
            <a:ext cx="6696000" cy="7444880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5" name="Shape 38"/>
          <p:cNvSpPr/>
          <p:nvPr/>
        </p:nvSpPr>
        <p:spPr>
          <a:xfrm>
            <a:off x="7110219" y="42189"/>
            <a:ext cx="6771600" cy="49163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Extra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ction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de caractéristiques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(</a:t>
            </a:r>
            <a:r>
              <a:rPr lang="en-US" sz="2000" dirty="0" err="1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dfm</a:t>
            </a:r>
            <a:r>
              <a:rPr lang="en-US" sz="2000" dirty="0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_*; </a:t>
            </a:r>
            <a:r>
              <a:rPr lang="en-US" sz="2000" dirty="0" err="1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fcm</a:t>
            </a:r>
            <a:r>
              <a:rPr lang="en-US" sz="2000" dirty="0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)</a:t>
            </a:r>
            <a:endParaRPr lang="en-US" sz="2400" dirty="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  <p:sp>
        <p:nvSpPr>
          <p:cNvPr id="24" name="Shape 35"/>
          <p:cNvSpPr/>
          <p:nvPr/>
        </p:nvSpPr>
        <p:spPr>
          <a:xfrm>
            <a:off x="7340600" y="8337550"/>
            <a:ext cx="5782310" cy="1925955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Loca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liser des mots-clés dans leur contexte</a:t>
            </a:r>
            <a:endParaRPr lang="en-GB" sz="1500" b="1" dirty="0">
              <a:uFill>
                <a:solidFill>
                  <a:schemeClr val="bg1"/>
                </a:solidFill>
              </a:u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kwic</a:t>
            </a:r>
            <a:r>
              <a:rPr lang="en-GB" sz="1300" dirty="0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US" sz="1300" dirty="0" err="1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data_corpus_inaugural</a:t>
            </a:r>
            <a:r>
              <a:rPr lang="en-US" sz="1300" dirty="0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"</a:t>
            </a:r>
            <a:r>
              <a:rPr lang="en-US" sz="1300" dirty="0" err="1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america</a:t>
            </a:r>
            <a:r>
              <a:rPr lang="en-US" sz="1300" dirty="0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*"</a:t>
            </a:r>
            <a:r>
              <a:rPr lang="en-GB" sz="1300" dirty="0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</a:t>
            </a:r>
            <a:endParaRPr lang="en-GB" sz="1300" dirty="0">
              <a:uFill>
                <a:solidFill>
                  <a:schemeClr val="bg1"/>
                </a:solidFill>
              </a:u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500"/>
              </a:spcBef>
            </a:pP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Fo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nctions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utilitaires</a:t>
            </a:r>
            <a:endParaRPr lang="en-US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(corpus)			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o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ntrer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le texte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d'un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corpus</a:t>
            </a:r>
            <a:endParaRPr lang="en-US" sz="1300" i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ndoc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(corpus/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/tokens)		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mpte les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documents/</a:t>
            </a:r>
            <a:r>
              <a:rPr lang="en-US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+mn-ea"/>
              </a:rPr>
              <a:t>caracteristiques</a:t>
            </a:r>
            <a:endParaRPr lang="en-US" sz="1300" i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nfeat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(corpus/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/tokens)	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mpte les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caracteristiques</a:t>
            </a:r>
            <a:endParaRPr lang="en-US" sz="1300" i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summary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(corpus/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		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Afficher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résumé</a:t>
            </a:r>
            <a:endParaRPr lang="" altLang="en-US" sz="1300" i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head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(corpus/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			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Ret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ourne la première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part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ie</a:t>
            </a:r>
            <a:endParaRPr lang="en-US" sz="1300" i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tail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(corpus/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			</a:t>
            </a:r>
            <a:r>
              <a:rPr 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Ret</a:t>
            </a:r>
            <a:r>
              <a:rPr lang="" altLang="en-US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ourne la dernière partie</a:t>
            </a:r>
            <a:endParaRPr lang="" altLang="en-US" sz="1300" b="1" i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85053" y="10386648"/>
            <a:ext cx="3340068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 sz="1800"/>
            </a:pPr>
            <a:r>
              <a:rPr lang="en-US" sz="1300" i="1" dirty="0">
                <a:solidFill>
                  <a:srgbClr val="000000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https://</a:t>
            </a:r>
            <a:r>
              <a:rPr lang="en-US" sz="1300" i="1" dirty="0" err="1">
                <a:solidFill>
                  <a:srgbClr val="000000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creativecommons.org</a:t>
            </a:r>
            <a:r>
              <a:rPr lang="en-US" sz="1300" i="1" dirty="0">
                <a:solidFill>
                  <a:srgbClr val="000000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/licenses/by/4.0/</a:t>
            </a:r>
            <a:endParaRPr lang="en-US" sz="1300" i="1" dirty="0">
              <a:solidFill>
                <a:srgbClr val="000000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  <a:sym typeface="Source Sans Pro Light" panose="020B0403030403020204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67426" y="441367"/>
            <a:ext cx="6363268" cy="4396107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68514" y="5210934"/>
            <a:ext cx="6362365" cy="4396107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84461" y="441367"/>
            <a:ext cx="7178303" cy="3120579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76472" y="3916352"/>
            <a:ext cx="7178303" cy="5688180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2" name="Shape 35"/>
          <p:cNvSpPr/>
          <p:nvPr/>
        </p:nvSpPr>
        <p:spPr>
          <a:xfrm>
            <a:off x="6799471" y="823634"/>
            <a:ext cx="7107106" cy="2564765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Analys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 des C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+mn-ea"/>
              </a:rPr>
              <a:t>orrespondence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+mn-ea"/>
              </a:rPr>
              <a:t>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(CA)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textmodel_ca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threads = 2, sparse = TRUE, </a:t>
            </a:r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residual_floor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0.1)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Classification 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Naïve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Bayesienne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pour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text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textmodel_nb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y = </a:t>
            </a:r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training_labels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distribution = "multinomial")</a:t>
            </a:r>
            <a:endParaRPr lang="en-GB" sz="1300" dirty="0">
              <a:solidFill>
                <a:schemeClr val="tx1"/>
              </a:solid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 err="1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Modèle </a:t>
            </a:r>
            <a:r>
              <a:rPr lang="en-GB" sz="1500" b="1" dirty="0" err="1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Wordscores </a:t>
            </a:r>
            <a:r>
              <a:rPr lang="" altLang="en-GB" sz="1500" b="1" dirty="0" err="1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pour texte</a:t>
            </a:r>
            <a:r>
              <a:rPr lang="en-GB" sz="1500" b="1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endParaRPr lang="en-GB" sz="1500" b="1" dirty="0">
              <a:solidFill>
                <a:schemeClr val="tx1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refscores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&lt;- </a:t>
            </a:r>
            <a:r>
              <a:rPr lang="en-US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</a:t>
            </a:r>
            <a:r>
              <a:rPr lang="en-US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US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seq</a:t>
            </a:r>
            <a:r>
              <a:rPr lang="en-US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(-1.5, 1.5, .75), NA))</a:t>
            </a:r>
            <a:endParaRPr lang="en-GB" sz="1300" dirty="0">
              <a:solidFill>
                <a:schemeClr val="tx1"/>
              </a:solid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textmodel_wordscores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data_dfm_lbgexample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</a:t>
            </a:r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refscores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</a:t>
            </a:r>
            <a:endParaRPr lang="en-GB" sz="1300" dirty="0">
              <a:solidFill>
                <a:schemeClr val="tx1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 err="1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Modèle de mise à l'échelle </a:t>
            </a:r>
            <a:r>
              <a:rPr lang="en-GB" sz="1500" b="1" dirty="0" err="1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Wordfish</a:t>
            </a:r>
            <a:r>
              <a:rPr lang="en-GB" sz="1500" b="1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Poisson</a:t>
            </a:r>
            <a:endParaRPr lang="en-GB" sz="1500" b="1" dirty="0">
              <a:solidFill>
                <a:schemeClr val="tx1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textmodel_wordfish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(data_corpus_irishbudget2010), </a:t>
            </a:r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dir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c(6,5))</a:t>
            </a:r>
            <a:endParaRPr lang="en-GB" sz="1300" dirty="0">
              <a:solidFill>
                <a:schemeClr val="tx1"/>
              </a:solid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 err="1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Méthodes  sur objet t</a:t>
            </a:r>
            <a:r>
              <a:rPr lang="en-GB" sz="1500" b="1" dirty="0" err="1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extmodel</a:t>
            </a:r>
            <a:r>
              <a:rPr lang="en-GB" sz="1500" b="1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: </a:t>
            </a:r>
            <a:r>
              <a:rPr lang="en-GB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predict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(),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coef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(), </a:t>
            </a:r>
            <a:r>
              <a:rPr lang="en-GB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summary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(), </a:t>
            </a:r>
            <a:r>
              <a:rPr lang="en-GB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print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()</a:t>
            </a:r>
            <a:endParaRPr lang="en-GB" sz="1300" dirty="0">
              <a:solidFill>
                <a:schemeClr val="tx1"/>
              </a:solid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</p:txBody>
      </p:sp>
      <p:sp>
        <p:nvSpPr>
          <p:cNvPr id="25" name="Shape 35"/>
          <p:cNvSpPr/>
          <p:nvPr/>
        </p:nvSpPr>
        <p:spPr>
          <a:xfrm>
            <a:off x="6799156" y="4249220"/>
            <a:ext cx="6948911" cy="5354955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Représenter les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caractéristiques comme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nuage de mots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data_corpus_inaugural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%&gt;%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corpus_subset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(President == "Obama") %&gt;%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(remove = </a:t>
            </a:r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stopwords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("</a:t>
            </a:r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english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")) %&gt;%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textplot_wordcloud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()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	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+mn-ea"/>
              </a:rPr>
              <a:t>Représenter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la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dispersion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de mot(s)-clé(s)</a:t>
            </a:r>
            <a:endParaRPr lang="en-GB" sz="15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data_corpus_inaugural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%&gt;%   </a:t>
            </a:r>
            <a:endParaRPr lang="en-GB" sz="1300" dirty="0">
              <a:solidFill>
                <a:schemeClr val="tx1"/>
              </a:solid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corpus_subset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(Year &gt; 1945) %&gt;%   </a:t>
            </a:r>
            <a:endParaRPr lang="en-GB" sz="1300" dirty="0">
              <a:solidFill>
                <a:schemeClr val="tx1"/>
              </a:solid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kwic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("</a:t>
            </a:r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american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") %&gt;%   </a:t>
            </a:r>
            <a:endParaRPr lang="en-GB" sz="1300" dirty="0">
              <a:solidFill>
                <a:schemeClr val="tx1"/>
              </a:solid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textplot_xray</a:t>
            </a:r>
            <a:r>
              <a:rPr lang="en-GB" sz="1300" dirty="0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()</a:t>
            </a:r>
            <a:endParaRPr lang="en-GB" sz="1300" dirty="0">
              <a:solidFill>
                <a:schemeClr val="tx1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endParaRPr lang="en-GB" sz="13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Représenter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la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keyness </a:t>
            </a:r>
            <a:r>
              <a:rPr lang="" alt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des mots</a:t>
            </a:r>
            <a:endParaRPr lang="en-GB" sz="15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data_corpus_inaugural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%&gt;%  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corpus_subset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(President %in%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		    c("Obama", "Trump")) %&gt;%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dfm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(groups = "President",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	remove = </a:t>
            </a:r>
            <a:r>
              <a:rPr lang="en-GB" sz="1300" dirty="0" err="1">
                <a:solidFill>
                  <a:schemeClr val="tx1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stopwords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("</a:t>
            </a:r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english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")) %&gt;%  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textstat_keyness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(target = "Trump") %&gt;%  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textplot_keyness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endParaRPr lang="en-GB" sz="13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Représenter les modèles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Wordfish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, 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Wordscores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o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CA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textplot_scale1d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GB" sz="1300" i="1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scaling_model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groups = party,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margin = "documents")</a:t>
            </a:r>
            <a:r>
              <a:rPr lang="en-GB" sz="13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	</a:t>
            </a:r>
            <a:endParaRPr lang="en-GB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endParaRPr lang="en-GB" sz="1300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</p:txBody>
      </p:sp>
      <p:sp>
        <p:nvSpPr>
          <p:cNvPr id="28" name="Shape 35"/>
          <p:cNvSpPr/>
          <p:nvPr/>
        </p:nvSpPr>
        <p:spPr>
          <a:xfrm>
            <a:off x="288186" y="5691758"/>
            <a:ext cx="6265777" cy="3698240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r>
              <a:rPr lang="de-DE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Tabul</a:t>
            </a:r>
            <a:r>
              <a:rPr lang="" altLang="de-DE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</a:t>
            </a:r>
            <a:r>
              <a:rPr lang="de-DE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de-DE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les </a:t>
            </a:r>
            <a:r>
              <a:rPr lang="de-DE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fréquenc</a:t>
            </a:r>
            <a:r>
              <a:rPr lang="" altLang="de-DE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es des caractéristiques</a:t>
            </a:r>
            <a:r>
              <a:rPr lang="de-DE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à</a:t>
            </a:r>
            <a:r>
              <a:rPr lang="" altLang="de-DE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partir d'un</a:t>
            </a:r>
            <a:r>
              <a:rPr lang="de-DE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de-DE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dfm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textstat_frequency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(x) </a:t>
            </a:r>
            <a:r>
              <a:rPr lang="en-GB" sz="1300" i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|</a:t>
            </a:r>
            <a:r>
              <a:rPr lang="en-GB" sz="1300" i="1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</a:t>
            </a:r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topfeatures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Identif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ier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et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mesurer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des 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collocations à 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partir de textes</a:t>
            </a:r>
            <a:r>
              <a:rPr 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tokeni</a:t>
            </a:r>
            <a:r>
              <a:rPr lang="" altLang="en-US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sés</a:t>
            </a:r>
            <a:endParaRPr lang="" altLang="en-US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&lt;- </a:t>
            </a:r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tokens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(c("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quanteda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is a 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pkg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for quant text analysis",</a:t>
            </a:r>
            <a:b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</a:b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               "quant text analysis is a growing field"))</a:t>
            </a:r>
            <a:endParaRPr lang="en-US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US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textstat_collocations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size = 3, 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min_count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2</a:t>
            </a:r>
            <a:r>
              <a:rPr lang="de-DE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</a:t>
            </a:r>
            <a:endParaRPr lang="de-DE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Calcul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la lisibilité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d'un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corpus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textstat_readability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data_corpus_inaugural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measure = "</a:t>
            </a:r>
            <a:r>
              <a:rPr lang="en-GB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Flesch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")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Calcul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 la diversité lexicale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d'un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dfm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textstat_lexdiv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measure = "TTR")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Mesure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 des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distance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o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u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similarité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à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partir d'un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dfm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textstat_simil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"2017-Trump", method = "cosine")</a:t>
            </a:r>
            <a:endParaRPr lang="en-GB" sz="1300" i="1" dirty="0">
              <a:solidFill>
                <a:srgbClr val="006AC7"/>
              </a:solid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textstat_dist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"2017-Trump", margin = "features")</a:t>
            </a:r>
            <a:endParaRPr lang="en-GB" sz="1300" i="1" dirty="0">
              <a:solidFill>
                <a:srgbClr val="006AC7"/>
              </a:solid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Calcul</a:t>
            </a:r>
            <a:r>
              <a:rPr lang="" alt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 des statistiques de</a:t>
            </a:r>
            <a:r>
              <a:rPr lang="en-GB" sz="15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GB" sz="1500" b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keyness</a:t>
            </a:r>
            <a:endParaRPr lang="en-GB" sz="1500" b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textstat_keyness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target = "2017-Trump")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</p:txBody>
      </p:sp>
      <p:sp>
        <p:nvSpPr>
          <p:cNvPr id="42" name="Shape 35"/>
          <p:cNvSpPr/>
          <p:nvPr/>
        </p:nvSpPr>
        <p:spPr>
          <a:xfrm>
            <a:off x="247836" y="5630971"/>
            <a:ext cx="6084291" cy="184666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endParaRPr lang="en-GB" sz="1200" b="1" i="1">
              <a:solidFill>
                <a:srgbClr val="006AC7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</p:txBody>
      </p:sp>
      <p:sp>
        <p:nvSpPr>
          <p:cNvPr id="44" name="Shape 38"/>
          <p:cNvSpPr/>
          <p:nvPr/>
        </p:nvSpPr>
        <p:spPr>
          <a:xfrm>
            <a:off x="131672" y="5023173"/>
            <a:ext cx="6436800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Calcul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er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des 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statisti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ques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de textes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(</a:t>
            </a:r>
            <a:r>
              <a:rPr lang="en-US" sz="2000" dirty="0" err="1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textstat</a:t>
            </a:r>
            <a:r>
              <a:rPr lang="en-US" sz="2000" dirty="0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)</a:t>
            </a:r>
            <a:endParaRPr lang="en-US" sz="2400" dirty="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  <p:sp>
        <p:nvSpPr>
          <p:cNvPr id="49" name="Shape 38"/>
          <p:cNvSpPr/>
          <p:nvPr/>
        </p:nvSpPr>
        <p:spPr>
          <a:xfrm>
            <a:off x="6647804" y="196471"/>
            <a:ext cx="7253999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Ajuster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des modè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l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s basé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s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sur un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dfm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(</a:t>
            </a:r>
            <a:r>
              <a:rPr lang="en-US" sz="2000" dirty="0" err="1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textmodel</a:t>
            </a:r>
            <a:r>
              <a:rPr lang="en-US" sz="2000" dirty="0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)</a:t>
            </a:r>
            <a:endParaRPr lang="en-US" sz="2400" dirty="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  <p:sp>
        <p:nvSpPr>
          <p:cNvPr id="53" name="Shape 35"/>
          <p:cNvSpPr/>
          <p:nvPr/>
        </p:nvSpPr>
        <p:spPr>
          <a:xfrm>
            <a:off x="6809909" y="5417535"/>
            <a:ext cx="6836713" cy="184666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endParaRPr lang="en-GB" sz="1200" b="1" i="1">
              <a:solidFill>
                <a:srgbClr val="006AC7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</p:txBody>
      </p:sp>
      <p:sp>
        <p:nvSpPr>
          <p:cNvPr id="55" name="Shape 38"/>
          <p:cNvSpPr/>
          <p:nvPr/>
        </p:nvSpPr>
        <p:spPr>
          <a:xfrm>
            <a:off x="6640309" y="3664140"/>
            <a:ext cx="7253999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Représenter caractéristiques ou 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modèl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es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(</a:t>
            </a:r>
            <a:r>
              <a:rPr lang="en-US" sz="2000" dirty="0" err="1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textplot</a:t>
            </a:r>
            <a:r>
              <a:rPr lang="en-US" sz="2000" dirty="0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_*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)</a:t>
            </a:r>
            <a:endParaRPr lang="en-US" sz="2400" dirty="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4893" y="5436429"/>
            <a:ext cx="1809004" cy="1356753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8" t="26147" r="25661" b="24848"/>
          <a:stretch>
            <a:fillRect/>
          </a:stretch>
        </p:blipFill>
        <p:spPr>
          <a:xfrm>
            <a:off x="11963411" y="4138055"/>
            <a:ext cx="1328655" cy="1323367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173" y="6962611"/>
            <a:ext cx="1902384" cy="118899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4893" y="8204846"/>
            <a:ext cx="1800336" cy="1287657"/>
          </a:xfrm>
          <a:prstGeom prst="rect">
            <a:avLst/>
          </a:prstGeom>
        </p:spPr>
      </p:pic>
      <p:sp>
        <p:nvSpPr>
          <p:cNvPr id="24" name="Shape 39"/>
          <p:cNvSpPr/>
          <p:nvPr/>
        </p:nvSpPr>
        <p:spPr>
          <a:xfrm>
            <a:off x="273762" y="9937898"/>
            <a:ext cx="6199029" cy="674370"/>
          </a:xfrm>
          <a:prstGeom prst="rect">
            <a:avLst/>
          </a:prstGeom>
          <a:ln w="12700">
            <a:miter lim="400000"/>
          </a:ln>
        </p:spPr>
        <p:txBody>
          <a:bodyPr wrap="square" lIns="54570" tIns="54570" rIns="54570" bIns="54570" anchor="ctr">
            <a:spAutoFit/>
          </a:bodyPr>
          <a:lstStyle/>
          <a:p>
            <a:pPr lvl="0" algn="r">
              <a:lnSpc>
                <a:spcPct val="90000"/>
              </a:lnSpc>
              <a:defRPr sz="1800"/>
            </a:pPr>
            <a:r>
              <a:rPr lang="" altLang="en-US" sz="14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par</a:t>
            </a:r>
            <a:r>
              <a:rPr lang="en-US" sz="14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 </a:t>
            </a:r>
            <a:r>
              <a:rPr lang="en-US" sz="14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Stefan Müller </a:t>
            </a:r>
            <a:r>
              <a:rPr lang="" altLang="en-US" sz="14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et</a:t>
            </a:r>
            <a:r>
              <a:rPr lang="en-US" sz="1400" b="1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 Kenneth Benoit </a:t>
            </a:r>
            <a:r>
              <a:rPr lang="en-US" sz="14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• </a:t>
            </a:r>
            <a:r>
              <a:rPr lang="en-US" sz="1400" i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mullers@tcd.ie</a:t>
            </a:r>
            <a:r>
              <a:rPr lang="en-US" sz="14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, </a:t>
            </a:r>
            <a:r>
              <a:rPr lang="en-US" sz="1400" i="1" dirty="0" err="1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kbenoit@lse.ac.uk</a:t>
            </a:r>
            <a:endParaRPr lang="en-US" sz="1400" i="1" dirty="0"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  <a:sym typeface="Source Sans Pro Light" panose="020B0403030403020204"/>
            </a:endParaRPr>
          </a:p>
          <a:p>
            <a:pPr lvl="0" algn="r">
              <a:lnSpc>
                <a:spcPct val="90000"/>
              </a:lnSpc>
              <a:defRPr sz="1800"/>
            </a:pPr>
            <a:r>
              <a:rPr lang="en-US" sz="1300" i="1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https://</a:t>
            </a:r>
            <a:r>
              <a:rPr lang="en-US" sz="1300" i="1" dirty="0" err="1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creativecommons.org</a:t>
            </a:r>
            <a:r>
              <a:rPr lang="en-US" sz="1300" i="1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/licenses/by/4.0/</a:t>
            </a:r>
            <a:endParaRPr lang="en-US" sz="1300" i="1" dirty="0">
              <a:solidFill>
                <a:schemeClr val="tx1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  <a:sym typeface="Source Sans Pro Light" panose="020B0403030403020204"/>
            </a:endParaRPr>
          </a:p>
          <a:p>
            <a:pPr algn="r">
              <a:lnSpc>
                <a:spcPct val="90000"/>
              </a:lnSpc>
              <a:defRPr sz="1800"/>
            </a:pPr>
            <a:r>
              <a:rPr lang="" altLang="en-US" sz="1400" i="1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Apprenez-en plus à</a:t>
            </a:r>
            <a:r>
              <a:rPr lang="en-US" sz="1400" i="1" dirty="0">
                <a:solidFill>
                  <a:schemeClr val="tx1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: </a:t>
            </a:r>
            <a:r>
              <a:rPr lang="en-US" sz="1400" i="1" dirty="0">
                <a:solidFill>
                  <a:srgbClr val="006AC7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http://</a:t>
            </a:r>
            <a:r>
              <a:rPr lang="en-US" sz="1400" i="1" dirty="0" err="1">
                <a:solidFill>
                  <a:srgbClr val="006AC7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quanteda.io</a:t>
            </a:r>
            <a:r>
              <a:rPr lang="en-US" sz="1400" i="1" dirty="0">
                <a:solidFill>
                  <a:srgbClr val="006AC7"/>
                </a:solid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  </a:t>
            </a:r>
            <a:r>
              <a:rPr lang="en-US" sz="1400" dirty="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•  updated</a:t>
            </a:r>
            <a:r>
              <a:rPr lang="en-US" sz="1400"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  <a:sym typeface="Source Sans Pro Light" panose="020B0403030403020204"/>
              </a:rPr>
              <a:t>: 11/18</a:t>
            </a:r>
            <a:endParaRPr lang="en-US" sz="1400" dirty="0">
              <a:solidFill>
                <a:srgbClr val="006AC7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  <a:sym typeface="Source Sans Pro Light" panose="020B0403030403020204"/>
            </a:endParaRPr>
          </a:p>
        </p:txBody>
      </p:sp>
      <p:sp>
        <p:nvSpPr>
          <p:cNvPr id="32" name="Shape 35"/>
          <p:cNvSpPr/>
          <p:nvPr/>
        </p:nvSpPr>
        <p:spPr>
          <a:xfrm>
            <a:off x="288186" y="817605"/>
            <a:ext cx="6190725" cy="3759835"/>
          </a:xfrm>
          <a:prstGeom prst="rect">
            <a:avLst/>
          </a:prstGeom>
          <a:ln w="12700">
            <a:noFill/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Tokenize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 des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text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 à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partir de 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chaîne de caractères 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ou de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corpus</a:t>
            </a:r>
            <a:endParaRPr lang="en-GB" sz="1500" b="1" dirty="0">
              <a:uFill>
                <a:solidFill>
                  <a:schemeClr val="bg1"/>
                </a:solidFill>
              </a:u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x &lt;- </a:t>
            </a:r>
            <a:r>
              <a:rPr lang="en-GB" sz="1300" dirty="0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tokens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("Powerful tool for text analysis.", </a:t>
            </a:r>
            <a:endParaRPr lang="en-GB" sz="1300" dirty="0">
              <a:solidFill>
                <a:schemeClr val="tx1"/>
              </a:solidFill>
              <a:uFill>
                <a:solidFill>
                  <a:schemeClr val="bg1"/>
                </a:solidFill>
              </a:u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            </a:t>
            </a:r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remove_punct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= TRUE, stem = TRUE)</a:t>
            </a:r>
            <a:endParaRPr lang="en-GB" sz="1300" dirty="0">
              <a:solidFill>
                <a:srgbClr val="006AC7"/>
              </a:solidFill>
              <a:uFill>
                <a:solidFill>
                  <a:schemeClr val="bg1"/>
                </a:solidFill>
              </a:u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Convert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ir des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sequences 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en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tokens 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composés</a:t>
            </a:r>
            <a:endParaRPr lang="en-GB" sz="1500" b="1" dirty="0">
              <a:uFill>
                <a:solidFill>
                  <a:schemeClr val="bg1"/>
                </a:solidFill>
              </a:u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myseqs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 &lt;- </a:t>
            </a:r>
            <a:r>
              <a:rPr lang="en-GB" sz="1300" dirty="0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phrase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(c(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powerful", 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tool", 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text analysis"))</a:t>
            </a:r>
            <a:endParaRPr lang="en-GB" sz="1300" dirty="0">
              <a:solidFill>
                <a:schemeClr val="tx1"/>
              </a:solidFill>
              <a:uFill>
                <a:solidFill>
                  <a:schemeClr val="bg1"/>
                </a:solidFill>
              </a:u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tokens_compound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</a:t>
            </a:r>
            <a:r>
              <a:rPr lang="en-GB" sz="1300" dirty="0" err="1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myseqs</a:t>
            </a:r>
            <a:r>
              <a:rPr lang="en-GB" sz="13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</a:t>
            </a:r>
            <a:endParaRPr lang="en-GB" sz="1300" dirty="0">
              <a:solidFill>
                <a:schemeClr val="tx1"/>
              </a:solidFill>
              <a:uFill>
                <a:solidFill>
                  <a:schemeClr val="bg1"/>
                </a:solidFill>
              </a:u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Choisir des</a:t>
            </a: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tokens</a:t>
            </a:r>
            <a:endParaRPr lang="en-GB" sz="1500" b="1" dirty="0">
              <a:solidFill>
                <a:schemeClr val="tx1"/>
              </a:solidFill>
              <a:uFill>
                <a:solidFill>
                  <a:schemeClr val="bg1"/>
                </a:solidFill>
              </a:u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300" dirty="0" err="1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tokens_select</a:t>
            </a:r>
            <a:r>
              <a:rPr lang="en-GB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c("powerful", "text"), selection = "keep") 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Cré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er des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GB" sz="1500" b="1" dirty="0" err="1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ngrams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et des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en-GB" sz="1500" b="1" dirty="0" err="1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skipgrams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à</a:t>
            </a:r>
            <a:r>
              <a:rPr lang="" alt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partir de</a:t>
            </a:r>
            <a:r>
              <a:rPr lang="en-GB" sz="1500" b="1" dirty="0"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tokens </a:t>
            </a:r>
            <a:endParaRPr lang="en-GB" sz="1500" b="1" dirty="0">
              <a:uFill>
                <a:solidFill>
                  <a:schemeClr val="bg1"/>
                </a:solidFill>
              </a:u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tokens_ngrams</a:t>
            </a:r>
            <a:r>
              <a:rPr lang="en-GB" sz="1400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n = 1:3) </a:t>
            </a:r>
            <a:endParaRPr lang="en-GB" sz="1400" dirty="0">
              <a:solidFill>
                <a:schemeClr val="tx1"/>
              </a:solidFill>
              <a:uFill>
                <a:solidFill>
                  <a:schemeClr val="bg1"/>
                </a:solidFill>
              </a:u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tokens_skipgrams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</a:t>
            </a:r>
            <a:r>
              <a:rPr lang="en-GB" sz="1400" dirty="0" err="1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toks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, n = 2, skip = 0:1) </a:t>
            </a:r>
            <a:endParaRPr lang="en-GB" sz="1400" dirty="0">
              <a:uFill>
                <a:solidFill>
                  <a:schemeClr val="bg1"/>
                </a:solidFill>
              </a:u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Convert</a:t>
            </a:r>
            <a:r>
              <a:rPr lang="" alt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ir la</a:t>
            </a: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cas</a:t>
            </a:r>
            <a:r>
              <a:rPr lang="" alt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</a:t>
            </a: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 </a:t>
            </a:r>
            <a:r>
              <a:rPr lang="" alt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de</a:t>
            </a: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tokens</a:t>
            </a:r>
            <a:endParaRPr lang="en-GB" sz="1500" b="1" dirty="0">
              <a:solidFill>
                <a:schemeClr val="tx1"/>
              </a:solidFill>
              <a:uFill>
                <a:solidFill>
                  <a:schemeClr val="bg1"/>
                </a:solidFill>
              </a:u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tokens_tolower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(x) | </a:t>
            </a:r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tokens_topupper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(x)</a:t>
            </a:r>
            <a:endParaRPr lang="en-GB" sz="1400" dirty="0">
              <a:uFill>
                <a:solidFill>
                  <a:schemeClr val="bg1"/>
                </a:solidFill>
              </a:u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  <a:p>
            <a:pPr algn="l">
              <a:spcBef>
                <a:spcPts val="800"/>
              </a:spcBef>
            </a:pPr>
            <a:r>
              <a:rPr lang="" alt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Raciniser</a:t>
            </a: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</a:t>
            </a:r>
            <a:r>
              <a:rPr lang="" alt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les</a:t>
            </a: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term</a:t>
            </a:r>
            <a:r>
              <a:rPr lang="" alt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e</a:t>
            </a: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s </a:t>
            </a:r>
            <a:r>
              <a:rPr lang="" alt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dans un</a:t>
            </a:r>
            <a:r>
              <a:rPr lang="en-GB" sz="1500" b="1" dirty="0">
                <a:solidFill>
                  <a:schemeClr val="tx1"/>
                </a:solidFill>
                <a:uFill>
                  <a:solidFill>
                    <a:schemeClr val="bg1"/>
                  </a:solidFill>
                </a:uFill>
                <a:latin typeface="Source Sans Pro" panose="020B0503030403020204" charset="0"/>
                <a:ea typeface="Source Sans Pro" panose="020B0503030403020204" charset="0"/>
                <a:cs typeface="Source Sans Pro" panose="020B0503030403020204" charset="0"/>
              </a:rPr>
              <a:t> object</a:t>
            </a:r>
            <a:endParaRPr lang="en-GB" sz="1500" b="1" dirty="0">
              <a:solidFill>
                <a:schemeClr val="tx1"/>
              </a:solidFill>
              <a:uFill>
                <a:solidFill>
                  <a:schemeClr val="bg1"/>
                </a:solidFill>
              </a:u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  <a:p>
            <a:pPr algn="l"/>
            <a:r>
              <a:rPr lang="en-GB" sz="1400" dirty="0" err="1">
                <a:solidFill>
                  <a:srgbClr val="006AC7"/>
                </a:solidFill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tokens_wordstem</a:t>
            </a:r>
            <a:r>
              <a:rPr lang="en-GB" sz="1400" dirty="0">
                <a:uFill>
                  <a:solidFill>
                    <a:schemeClr val="bg1"/>
                  </a:solidFill>
                </a:u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(x)</a:t>
            </a:r>
            <a:endParaRPr lang="en-GB" sz="1400" dirty="0">
              <a:uFill>
                <a:solidFill>
                  <a:schemeClr val="bg1"/>
                </a:solidFill>
              </a:uFill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</p:txBody>
      </p:sp>
      <p:sp>
        <p:nvSpPr>
          <p:cNvPr id="33" name="Shape 35"/>
          <p:cNvSpPr/>
          <p:nvPr/>
        </p:nvSpPr>
        <p:spPr>
          <a:xfrm>
            <a:off x="288186" y="811863"/>
            <a:ext cx="6084291" cy="184666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/>
            <a:endParaRPr lang="en-GB" sz="1200" b="1" i="1">
              <a:solidFill>
                <a:srgbClr val="006AC7"/>
              </a:solidFill>
              <a:latin typeface="Source Sans Pro" panose="020B0503030403020204" charset="0"/>
              <a:ea typeface="Source Sans Pro" panose="020B0503030403020204" charset="0"/>
              <a:cs typeface="Source Sans Pro" panose="020B0503030403020204" charset="0"/>
            </a:endParaRPr>
          </a:p>
        </p:txBody>
      </p:sp>
      <p:sp>
        <p:nvSpPr>
          <p:cNvPr id="40" name="Shape 38"/>
          <p:cNvSpPr/>
          <p:nvPr/>
        </p:nvSpPr>
        <p:spPr>
          <a:xfrm>
            <a:off x="129877" y="204065"/>
            <a:ext cx="6436800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Tokenize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r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un  ensemble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de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text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e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s (</a:t>
            </a:r>
            <a:r>
              <a:rPr lang="en-US" sz="2000" dirty="0">
                <a:solidFill>
                  <a:srgbClr val="FFFFFF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  <a:sym typeface="Source Sans Pro" panose="020B0503030403020204"/>
              </a:rPr>
              <a:t>tokens_*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)</a:t>
            </a:r>
            <a:endParaRPr lang="en-US" sz="2400" dirty="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676471" y="9899220"/>
            <a:ext cx="7178303" cy="835234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2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1" name="Shape 35"/>
          <p:cNvSpPr/>
          <p:nvPr/>
        </p:nvSpPr>
        <p:spPr>
          <a:xfrm>
            <a:off x="6799156" y="10214000"/>
            <a:ext cx="6265777" cy="400110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US" sz="1300" dirty="0">
                <a:solidFill>
                  <a:srgbClr val="006AC7"/>
                </a:solidFill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convert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(x, to = c("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lda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", "tm", "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stm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", "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austin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", "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topicmodels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", 	  		"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lsa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", "matrix", "</a:t>
            </a:r>
            <a:r>
              <a:rPr lang="en-US" sz="1300" dirty="0" err="1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data.frame</a:t>
            </a:r>
            <a:r>
              <a:rPr lang="en-US" sz="1300" dirty="0">
                <a:latin typeface="Monaco" panose="020B0509030404040204" charset="0"/>
                <a:ea typeface="Monaco" panose="020B0509030404040204" charset="0"/>
                <a:cs typeface="Monaco" panose="020B0509030404040204" charset="0"/>
              </a:rPr>
              <a:t>))</a:t>
            </a:r>
            <a:endParaRPr lang="en-GB" sz="1300" dirty="0">
              <a:latin typeface="Monaco" panose="020B0509030404040204" charset="0"/>
              <a:ea typeface="Monaco" panose="020B0509030404040204" charset="0"/>
              <a:cs typeface="Monaco" panose="020B0509030404040204" charset="0"/>
            </a:endParaRPr>
          </a:p>
        </p:txBody>
      </p:sp>
      <p:sp>
        <p:nvSpPr>
          <p:cNvPr id="34" name="Shape 38"/>
          <p:cNvSpPr/>
          <p:nvPr/>
        </p:nvSpPr>
        <p:spPr>
          <a:xfrm>
            <a:off x="6640003" y="9677869"/>
            <a:ext cx="7253999" cy="482886"/>
          </a:xfrm>
          <a:prstGeom prst="roundRect">
            <a:avLst>
              <a:gd name="adj" fmla="val 20098"/>
            </a:avLst>
          </a:prstGeom>
          <a:solidFill>
            <a:srgbClr val="006AC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Convert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ir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un </a:t>
            </a:r>
            <a:r>
              <a:rPr lang="en-US" sz="2400" dirty="0" err="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dfm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 à </a:t>
            </a:r>
            <a:r>
              <a:rPr lang="" alt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un format </a:t>
            </a:r>
            <a:r>
              <a:rPr lang="en-US" sz="2400" dirty="0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non-</a:t>
            </a:r>
            <a:r>
              <a:rPr lang="en-US" sz="2400" dirty="0" err="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rPr>
              <a:t>quanteda</a:t>
            </a:r>
            <a:endParaRPr lang="en-US" sz="2400" dirty="0">
              <a:solidFill>
                <a:srgbClr val="FFFFFF"/>
              </a:solidFill>
              <a:latin typeface="Source Sans Pro" panose="020B0503030403020204"/>
              <a:ea typeface="Source Sans Pro" panose="020B0503030403020204"/>
              <a:cs typeface="Source Sans Pro" panose="020B0503030403020204"/>
              <a:sym typeface="Source Sans Pro" panose="020B0503030403020204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Custom 2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69D9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6978</Words>
  <Application>WPS Presentation</Application>
  <PresentationFormat>Custom</PresentationFormat>
  <Paragraphs>183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21" baseType="lpstr">
      <vt:lpstr>Arial</vt:lpstr>
      <vt:lpstr>SimSun</vt:lpstr>
      <vt:lpstr>Wingdings</vt:lpstr>
      <vt:lpstr>Helvetica Light</vt:lpstr>
      <vt:lpstr>Helvetica</vt:lpstr>
      <vt:lpstr>Avenir Book</vt:lpstr>
      <vt:lpstr>Avenir</vt:lpstr>
      <vt:lpstr>Source Sans Pro</vt:lpstr>
      <vt:lpstr>Source Sans Pro Light</vt:lpstr>
      <vt:lpstr>Source Sans Pro</vt:lpstr>
      <vt:lpstr>Monaco</vt:lpstr>
      <vt:lpstr>3270Medium Nerd Font</vt:lpstr>
      <vt:lpstr>微软雅黑</vt:lpstr>
      <vt:lpstr>Arial Unicode MS</vt:lpstr>
      <vt:lpstr>Calibri</vt:lpstr>
      <vt:lpstr>Avenir Book</vt:lpstr>
      <vt:lpstr>Helvetica Light</vt:lpstr>
      <vt:lpstr>Times New Roman</vt:lpstr>
      <vt:lpstr>White</vt:lpstr>
      <vt:lpstr>Cheat Sheet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 Text Analysis  with    </dc:title>
  <dc:creator/>
  <cp:lastModifiedBy>Ahmadou Dicko</cp:lastModifiedBy>
  <cp:revision>1234</cp:revision>
  <cp:lastPrinted>2019-09-26T17:50:47Z</cp:lastPrinted>
  <dcterms:created xsi:type="dcterms:W3CDTF">2019-09-26T17:50:47Z</dcterms:created>
  <dcterms:modified xsi:type="dcterms:W3CDTF">2019-09-26T17:50:47Z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1033-11.1.0.8865</vt:lpwstr>
  </property>
</Properties>
</file>