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970000" cy="10795000"/>
  <p:notesSz cx="6858000" cy="9144000"/>
  <p:defaultTextStyle>
    <a:lvl1pPr algn="ctr" defTabSz="584200">
      <a:defRPr sz="3800">
        <a:latin typeface="+mn-lt"/>
        <a:ea typeface="+mn-ea"/>
        <a:cs typeface="+mn-cs"/>
        <a:sym typeface="Helvetica Light"/>
      </a:defRPr>
    </a:lvl1pPr>
    <a:lvl2pPr indent="228600" algn="ctr" defTabSz="584200">
      <a:defRPr sz="3800">
        <a:latin typeface="+mn-lt"/>
        <a:ea typeface="+mn-ea"/>
        <a:cs typeface="+mn-cs"/>
        <a:sym typeface="Helvetica Light"/>
      </a:defRPr>
    </a:lvl2pPr>
    <a:lvl3pPr indent="457200" algn="ctr" defTabSz="584200">
      <a:defRPr sz="3800">
        <a:latin typeface="+mn-lt"/>
        <a:ea typeface="+mn-ea"/>
        <a:cs typeface="+mn-cs"/>
        <a:sym typeface="Helvetica Light"/>
      </a:defRPr>
    </a:lvl3pPr>
    <a:lvl4pPr indent="685800" algn="ctr" defTabSz="584200">
      <a:defRPr sz="3800">
        <a:latin typeface="+mn-lt"/>
        <a:ea typeface="+mn-ea"/>
        <a:cs typeface="+mn-cs"/>
        <a:sym typeface="Helvetica Light"/>
      </a:defRPr>
    </a:lvl4pPr>
    <a:lvl5pPr indent="914400" algn="ctr" defTabSz="584200">
      <a:defRPr sz="3800">
        <a:latin typeface="+mn-lt"/>
        <a:ea typeface="+mn-ea"/>
        <a:cs typeface="+mn-cs"/>
        <a:sym typeface="Helvetica Light"/>
      </a:defRPr>
    </a:lvl5pPr>
    <a:lvl6pPr indent="1143000" algn="ctr" defTabSz="584200">
      <a:defRPr sz="3800">
        <a:latin typeface="+mn-lt"/>
        <a:ea typeface="+mn-ea"/>
        <a:cs typeface="+mn-cs"/>
        <a:sym typeface="Helvetica Light"/>
      </a:defRPr>
    </a:lvl6pPr>
    <a:lvl7pPr indent="1371600" algn="ctr" defTabSz="584200">
      <a:defRPr sz="3800">
        <a:latin typeface="+mn-lt"/>
        <a:ea typeface="+mn-ea"/>
        <a:cs typeface="+mn-cs"/>
        <a:sym typeface="Helvetica Light"/>
      </a:defRPr>
    </a:lvl7pPr>
    <a:lvl8pPr indent="1600200" algn="ctr" defTabSz="584200">
      <a:defRPr sz="3800">
        <a:latin typeface="+mn-lt"/>
        <a:ea typeface="+mn-ea"/>
        <a:cs typeface="+mn-cs"/>
        <a:sym typeface="Helvetica Light"/>
      </a:defRPr>
    </a:lvl8pPr>
    <a:lvl9pPr indent="1828800" algn="ctr" defTabSz="584200">
      <a:defRPr sz="38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400">
          <p15:clr>
            <a:srgbClr val="A4A3A4"/>
          </p15:clr>
        </p15:guide>
        <p15:guide id="2" pos="4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17" autoAdjust="0"/>
    <p:restoredTop sz="95974" autoAdjust="0"/>
  </p:normalViewPr>
  <p:slideViewPr>
    <p:cSldViewPr>
      <p:cViewPr>
        <p:scale>
          <a:sx n="142" d="100"/>
          <a:sy n="142" d="100"/>
        </p:scale>
        <p:origin x="102" y="-1380"/>
      </p:cViewPr>
      <p:guideLst>
        <p:guide orient="horz" pos="3400"/>
        <p:guide pos="4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4388630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6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 lvl="0">
              <a:defRPr sz="1800"/>
            </a:pPr>
            <a:r>
              <a:rPr sz="66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 lvl="0">
              <a:defRPr sz="1800"/>
            </a:pPr>
            <a:r>
              <a:rPr sz="3000"/>
              <a:t>Body Level One</a:t>
            </a:r>
          </a:p>
          <a:p>
            <a:pPr lvl="1">
              <a:defRPr sz="1800"/>
            </a:pPr>
            <a:r>
              <a:rPr sz="30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3000"/>
              <a:t>Body Level Four</a:t>
            </a:r>
          </a:p>
          <a:p>
            <a:pPr lvl="4">
              <a:defRPr sz="1800"/>
            </a:pPr>
            <a:r>
              <a:rPr sz="30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8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800"/>
              <a:t>Body Level One</a:t>
            </a:r>
          </a:p>
          <a:p>
            <a:pPr lvl="1">
              <a:defRPr sz="1800"/>
            </a:pPr>
            <a:r>
              <a:rPr sz="3800"/>
              <a:t>Body Level Two</a:t>
            </a:r>
          </a:p>
          <a:p>
            <a:pPr lvl="2">
              <a:defRPr sz="1800"/>
            </a:pPr>
            <a:r>
              <a:rPr sz="3800"/>
              <a:t>Body Level Three</a:t>
            </a:r>
          </a:p>
          <a:p>
            <a:pPr lvl="3">
              <a:defRPr sz="1800"/>
            </a:pPr>
            <a:r>
              <a:rPr sz="3800"/>
              <a:t>Body Level Four</a:t>
            </a:r>
          </a:p>
          <a:p>
            <a:pPr lvl="4">
              <a:defRPr sz="1800"/>
            </a:pPr>
            <a:r>
              <a:rPr sz="38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8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8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8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8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8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8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8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8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800">
          <a:latin typeface="+mn-lt"/>
          <a:ea typeface="+mn-ea"/>
          <a:cs typeface="+mn-cs"/>
          <a:sym typeface="Helvetica Light"/>
        </a:defRPr>
      </a:lvl9pPr>
    </p:titleStyle>
    <p:bodyStyle>
      <a:lvl1pPr marL="469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1pPr>
      <a:lvl2pPr marL="913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2pPr>
      <a:lvl3pPr marL="1358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3pPr>
      <a:lvl4pPr marL="1802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4pPr>
      <a:lvl5pPr marL="2247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5pPr>
      <a:lvl6pPr marL="2691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6pPr>
      <a:lvl7pPr marL="3136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7pPr>
      <a:lvl8pPr marL="35806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8pPr>
      <a:lvl9pPr marL="4025194" indent="-469194" defTabSz="584200">
        <a:spcBef>
          <a:spcPts val="4200"/>
        </a:spcBef>
        <a:buSzPct val="75000"/>
        <a:buChar char="•"/>
        <a:defRPr sz="38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an.kopacka@ages.at" TargetMode="External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ahmadoudicko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4"/>
          <p:cNvSpPr/>
          <p:nvPr/>
        </p:nvSpPr>
        <p:spPr>
          <a:xfrm>
            <a:off x="3668460" y="437977"/>
            <a:ext cx="10085292" cy="5708797"/>
          </a:xfrm>
          <a:prstGeom prst="roundRect">
            <a:avLst>
              <a:gd name="adj" fmla="val 1194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l">
              <a:defRPr sz="1000">
                <a:latin typeface="Menlo"/>
                <a:ea typeface="Menlo"/>
                <a:cs typeface="Menlo"/>
                <a:sym typeface="Menlo"/>
              </a:defRPr>
            </a:pPr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267407" y="349085"/>
            <a:ext cx="3217980" cy="1168079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defTabSz="280415">
              <a:lnSpc>
                <a:spcPct val="80000"/>
              </a:lnSpc>
              <a:defRPr sz="1800"/>
            </a:pPr>
            <a:r>
              <a:rPr lang="de-DE" sz="2800" b="1" dirty="0">
                <a:solidFill>
                  <a:srgbClr val="53585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Expressions régulières en R</a:t>
            </a:r>
            <a:endParaRPr sz="2000" b="1" dirty="0">
              <a:solidFill>
                <a:srgbClr val="53585F"/>
              </a:solidFill>
              <a:latin typeface="Adobe Gothic Std B" pitchFamily="34" charset="-128"/>
              <a:ea typeface="Adobe Gothic Std B" pitchFamily="34" charset="-128"/>
              <a:cs typeface="Source Sans Pro Semibold"/>
              <a:sym typeface="Source Sans Pro Semibold"/>
            </a:endParaRPr>
          </a:p>
          <a:p>
            <a:pPr lvl="0" defTabSz="280415">
              <a:lnSpc>
                <a:spcPct val="90000"/>
              </a:lnSpc>
              <a:defRPr sz="1800"/>
            </a:pPr>
            <a:r>
              <a:rPr lang="en-US" sz="1968" dirty="0">
                <a:solidFill>
                  <a:srgbClr val="53585F"/>
                </a:solidFill>
                <a:latin typeface="Century Gothic" panose="020B0502020202020204" pitchFamily="34" charset="0"/>
                <a:ea typeface="Adobe Gothic Std B" pitchFamily="34" charset="-128"/>
                <a:cs typeface="Source Sans Pro Light"/>
                <a:sym typeface="Source Sans Pro Light"/>
              </a:rPr>
              <a:t>Aide-mémoire</a:t>
            </a:r>
            <a:endParaRPr sz="1968" dirty="0">
              <a:solidFill>
                <a:srgbClr val="53585F"/>
              </a:solidFill>
              <a:latin typeface="Century Gothic" panose="020B0502020202020204" pitchFamily="34" charset="0"/>
              <a:ea typeface="Adobe Gothic Std B" pitchFamily="34" charset="-128"/>
              <a:cs typeface="Source Sans Pro Light"/>
              <a:sym typeface="Source Sans Pro Light"/>
            </a:endParaRPr>
          </a:p>
        </p:txBody>
      </p:sp>
      <p:sp>
        <p:nvSpPr>
          <p:cNvPr id="40" name="Shape 40"/>
          <p:cNvSpPr/>
          <p:nvPr/>
        </p:nvSpPr>
        <p:spPr>
          <a:xfrm>
            <a:off x="8723072" y="10347903"/>
            <a:ext cx="5041410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lvl="0" algn="r">
              <a:lnSpc>
                <a:spcPct val="90000"/>
              </a:lnSpc>
              <a:defRPr sz="1800"/>
            </a:pPr>
            <a:r>
              <a:rPr sz="900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Updated: </a:t>
            </a:r>
            <a:r>
              <a:rPr lang="de-DE" sz="900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08</a:t>
            </a:r>
            <a:r>
              <a:rPr sz="900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/</a:t>
            </a:r>
            <a:r>
              <a:rPr lang="de-DE" sz="900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19</a:t>
            </a:r>
            <a:endParaRPr sz="900" dirty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sp>
        <p:nvSpPr>
          <p:cNvPr id="304" name="Shape 34"/>
          <p:cNvSpPr/>
          <p:nvPr/>
        </p:nvSpPr>
        <p:spPr>
          <a:xfrm>
            <a:off x="3677886" y="7862786"/>
            <a:ext cx="10086596" cy="2359250"/>
          </a:xfrm>
          <a:prstGeom prst="roundRect">
            <a:avLst>
              <a:gd name="adj" fmla="val 1194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l">
              <a:defRPr sz="1000">
                <a:latin typeface="Menlo"/>
                <a:ea typeface="Menlo"/>
                <a:cs typeface="Menlo"/>
                <a:sym typeface="Menlo"/>
              </a:defRPr>
            </a:pPr>
            <a:endParaRPr/>
          </a:p>
        </p:txBody>
      </p:sp>
      <p:grpSp>
        <p:nvGrpSpPr>
          <p:cNvPr id="53" name="Gruppieren 52"/>
          <p:cNvGrpSpPr/>
          <p:nvPr/>
        </p:nvGrpSpPr>
        <p:grpSpPr>
          <a:xfrm>
            <a:off x="10520362" y="6238529"/>
            <a:ext cx="3268912" cy="1410966"/>
            <a:chOff x="260259" y="2232052"/>
            <a:chExt cx="3268912" cy="1410966"/>
          </a:xfrm>
        </p:grpSpPr>
        <p:sp>
          <p:nvSpPr>
            <p:cNvPr id="34" name="Shape 34"/>
            <p:cNvSpPr/>
            <p:nvPr/>
          </p:nvSpPr>
          <p:spPr>
            <a:xfrm>
              <a:off x="260259" y="2232052"/>
              <a:ext cx="3268912" cy="1410966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305" name="Shape 43"/>
            <p:cNvSpPr/>
            <p:nvPr/>
          </p:nvSpPr>
          <p:spPr>
            <a:xfrm>
              <a:off x="260259" y="2245111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b="1" dirty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Quantifieurs</a:t>
              </a:r>
              <a:endParaRPr sz="1400" b="1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306" name="Table 143"/>
            <p:cNvGraphicFramePr/>
            <p:nvPr>
              <p:extLst>
                <p:ext uri="{D42A27DB-BD31-4B8C-83A1-F6EECF244321}">
                  <p14:modId xmlns:p14="http://schemas.microsoft.com/office/powerpoint/2010/main" val="941809132"/>
                </p:ext>
              </p:extLst>
            </p:nvPr>
          </p:nvGraphicFramePr>
          <p:xfrm>
            <a:off x="311454" y="2530316"/>
            <a:ext cx="3166521" cy="1062990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537703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628818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*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fr-FR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Correspond au moins zéro fois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+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fr-FR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Correspond au moins une fois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?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fr-FR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Correspond au plus une fois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{n}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fr-FR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Correspond exactement n fois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{n,}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fr-FR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Correspond au moins n fois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{</a:t>
                        </a:r>
                        <a:r>
                          <a:rPr lang="de-DE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n,m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}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fr-FR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Correspond entre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n et m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fois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</p:grpSp>
      <p:sp>
        <p:nvSpPr>
          <p:cNvPr id="23" name="Shape 44"/>
          <p:cNvSpPr/>
          <p:nvPr/>
        </p:nvSpPr>
        <p:spPr>
          <a:xfrm>
            <a:off x="3668460" y="373648"/>
            <a:ext cx="10085292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800"/>
            </a:pPr>
            <a:r>
              <a:rPr lang="en-US" sz="2000" b="1" dirty="0" err="1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Fonctions</a:t>
            </a:r>
            <a:r>
              <a:rPr lang="en-US" sz="2000" b="1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 pour </a:t>
            </a:r>
            <a:r>
              <a:rPr lang="en-US" sz="2000" b="1" dirty="0" err="1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l’Appariement</a:t>
            </a:r>
            <a:r>
              <a:rPr lang="en-US" sz="2000" b="1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rPr>
              <a:t> de Motifs</a:t>
            </a:r>
            <a:endParaRPr sz="2000" b="1" dirty="0">
              <a:solidFill>
                <a:srgbClr val="FFFFFF"/>
              </a:solidFill>
              <a:latin typeface="Adobe Gothic Std B" pitchFamily="34" charset="-128"/>
              <a:ea typeface="Adobe Gothic Std B" pitchFamily="34" charset="-128"/>
              <a:cs typeface="Source Sans Pro Semibold"/>
              <a:sym typeface="Source Sans Pro Semibold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807125" y="2762398"/>
            <a:ext cx="5789834" cy="41798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l"/>
            <a:r>
              <a:rPr lang="de-DE" sz="1000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&gt; chaine 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&lt;- c("</a:t>
            </a:r>
            <a:r>
              <a:rPr lang="de-DE" sz="1000" b="1" dirty="0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Hiphopopotamus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", "</a:t>
            </a:r>
            <a:r>
              <a:rPr lang="de-DE" sz="1000" b="1" dirty="0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Rhymenoceros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", "</a:t>
            </a:r>
            <a:r>
              <a:rPr lang="de-DE" sz="1000" b="1" dirty="0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time for bottomless lyrics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") </a:t>
            </a:r>
          </a:p>
          <a:p>
            <a:pPr algn="l"/>
            <a:r>
              <a:rPr lang="de-DE" sz="1000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&gt; motif 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&lt;- "</a:t>
            </a:r>
            <a:r>
              <a:rPr lang="de-DE" sz="1000" b="1" dirty="0">
                <a:solidFill>
                  <a:schemeClr val="accent1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t.m</a:t>
            </a:r>
            <a:r>
              <a:rPr lang="de-DE" sz="1000" b="1" dirty="0"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" </a:t>
            </a: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nsolas" panose="020B0609020204030204" pitchFamily="49" charset="0"/>
              <a:ea typeface="Adobe Gothic Std B" pitchFamily="34" charset="-128"/>
              <a:cs typeface="Consolas" panose="020B0609020204030204" pitchFamily="49" charset="0"/>
              <a:sym typeface="Helvetica Ligh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747267" y="3266454"/>
            <a:ext cx="3130150" cy="2156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l" rtl="0" latinLnBrk="1" hangingPunct="0">
              <a:spcAft>
                <a:spcPts val="400"/>
              </a:spcAft>
            </a:pPr>
            <a:r>
              <a:rPr lang="de-DE" sz="1400" b="1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Détecter des motifs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/>
              <a:t>grep(motif, chaine)</a:t>
            </a:r>
          </a:p>
          <a:p>
            <a:pPr marL="108000" algn="l" rtl="0" latinLnBrk="1" hangingPunct="0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1 3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/>
              <a:t>grep(motif, chaine, value = TRUE)</a:t>
            </a:r>
          </a:p>
          <a:p>
            <a:pPr marL="108000" algn="l" rtl="0" latinLnBrk="1" hangingPunct="0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"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Hiphopopotamus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</a:p>
          <a:p>
            <a:pPr marL="108000" algn="l" rtl="0" latinLnBrk="1" hangingPunct="0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[2] "time for bottomless lyrics“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/>
              <a:t>grepl(motif, chaine)</a:t>
            </a:r>
          </a:p>
          <a:p>
            <a:pPr marL="108000" algn="l" rtl="0" latinLnBrk="1" hangingPunct="0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 TRUE FALSE  TRUE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stringr::</a:t>
            </a:r>
            <a:r>
              <a:rPr lang="de-DE" sz="1100" dirty="0"/>
              <a:t>str_detect(chaine, motif)</a:t>
            </a:r>
          </a:p>
          <a:p>
            <a:pPr marL="108000" algn="l" rtl="0" latinLnBrk="1" hangingPunct="0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 TRUE FALSE  TRUE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6494153" y="3272315"/>
            <a:ext cx="3359709" cy="19902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l" rtl="0" latinLnBrk="1" hangingPunct="0">
              <a:spcAft>
                <a:spcPts val="400"/>
              </a:spcAft>
            </a:pPr>
            <a:r>
              <a:rPr lang="de-DE" sz="1400" b="1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Localiser des motifs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/>
              <a:t>regexpr(motif, chaine)</a:t>
            </a:r>
          </a:p>
          <a:p>
            <a:pPr marL="108000" algn="l" rtl="0" latinLnBrk="1" hangingPunct="0"/>
            <a:r>
              <a:rPr lang="de-DE" sz="1000" dirty="0"/>
              <a:t>Début et longueur de la première correspondance</a:t>
            </a:r>
            <a:endParaRPr lang="de-DE" sz="1000" b="1" dirty="0"/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/>
              <a:t>gregexpr(motif, chaine)</a:t>
            </a:r>
          </a:p>
          <a:p>
            <a:pPr marL="108000" algn="l" rtl="0" latinLnBrk="1" hangingPunct="0"/>
            <a:r>
              <a:rPr lang="de-DE" sz="1000" dirty="0"/>
              <a:t>Début et longueur de toutes les correspondances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stringr::</a:t>
            </a:r>
            <a:r>
              <a:rPr lang="de-DE" sz="1100" dirty="0"/>
              <a:t>str_locate(chaine, motif)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000" dirty="0"/>
              <a:t>   Début et longueur de la première correspondance</a:t>
            </a:r>
            <a:endParaRPr lang="de-DE" sz="1000" b="1" dirty="0"/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stringr::</a:t>
            </a:r>
            <a:r>
              <a:rPr lang="de-DE" sz="1100" dirty="0"/>
              <a:t>str_locate_all(chaine, motif)</a:t>
            </a:r>
          </a:p>
          <a:p>
            <a:pPr marL="108000" algn="l" rtl="0" latinLnBrk="1" hangingPunct="0"/>
            <a:r>
              <a:rPr lang="de-DE" sz="1000" dirty="0"/>
              <a:t>Début et longueur de toutes les correspondances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9793311" y="706420"/>
            <a:ext cx="3901789" cy="33649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l" rtl="0" latinLnBrk="1" hangingPunct="0">
              <a:spcAft>
                <a:spcPts val="400"/>
              </a:spcAft>
            </a:pPr>
            <a:r>
              <a:rPr lang="de-DE" sz="1400" b="1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Extraire des motifs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/>
              <a:t>regmatches(chaine, regexpr(motif, chaine))  </a:t>
            </a:r>
          </a:p>
          <a:p>
            <a:pPr marL="108000" algn="l" rtl="0" latinLnBrk="1" hangingPunct="0"/>
            <a:r>
              <a:rPr lang="de-DE" sz="1100" dirty="0"/>
              <a:t>extrait la première correspondance 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"tam" "tim"</a:t>
            </a:r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/>
              <a:t>regmatches(chaine, gregexpr(motif, chaine))</a:t>
            </a:r>
          </a:p>
          <a:p>
            <a:pPr marL="108000" algn="l" rtl="0" latinLnBrk="1" hangingPunct="0"/>
            <a:r>
              <a:rPr lang="de-DE" sz="1100" dirty="0"/>
              <a:t>extrait toutes les correspondances, retourne une liste </a:t>
            </a:r>
          </a:p>
          <a:p>
            <a:pPr marL="108000" algn="l" rtl="0" latinLnBrk="1" hangingPunct="0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[[1]] "</a:t>
            </a: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tam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[[2]] </a:t>
            </a: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character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(0) [[3]] "tim" "</a:t>
            </a:r>
            <a:r>
              <a:rPr lang="de-DE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tom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stringr::</a:t>
            </a:r>
            <a:r>
              <a:rPr lang="de-DE" sz="1100" dirty="0"/>
              <a:t>str_extract(chaine, motif)</a:t>
            </a:r>
          </a:p>
          <a:p>
            <a:pPr marL="108000" algn="l" rtl="0" latinLnBrk="1" hangingPunct="0"/>
            <a:r>
              <a:rPr lang="de-DE" sz="1100" dirty="0"/>
              <a:t>extrait la première correspondance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"tam" NA  "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stringr::</a:t>
            </a:r>
            <a:r>
              <a:rPr lang="de-DE" sz="1100" dirty="0"/>
              <a:t>str_extract_all(chaine, motif)</a:t>
            </a:r>
          </a:p>
          <a:p>
            <a:pPr marL="108000" algn="l" rtl="0" latinLnBrk="1" hangingPunct="0"/>
            <a:r>
              <a:rPr lang="de-DE" sz="1100" dirty="0"/>
              <a:t>extrait toutes les correspondances, retourne une liste 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stringr::</a:t>
            </a:r>
            <a:r>
              <a:rPr lang="de-DE" sz="1100" dirty="0"/>
              <a:t>str_extract_all(chaine, motif, simplify = TRUE)</a:t>
            </a:r>
          </a:p>
          <a:p>
            <a:pPr marL="108000" algn="l" rtl="0" latinLnBrk="1" hangingPunct="0"/>
            <a:r>
              <a:rPr lang="de-DE" sz="1100" dirty="0"/>
              <a:t>extrait toutes les correspondances, retourne une matrice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stringr::</a:t>
            </a:r>
            <a:r>
              <a:rPr lang="de-DE" sz="1100" dirty="0"/>
              <a:t>str_match(chaine, motif)</a:t>
            </a:r>
          </a:p>
          <a:p>
            <a:pPr marL="108000" algn="l" rtl="0" latinLnBrk="1" hangingPunct="0"/>
            <a:r>
              <a:rPr lang="de-DE" sz="1100" dirty="0"/>
              <a:t> </a:t>
            </a:r>
            <a:r>
              <a:rPr lang="fr-FR" sz="1100" dirty="0"/>
              <a:t>extrait le premier groupe correspondant</a:t>
            </a:r>
            <a:endParaRPr lang="de-DE" sz="1100" dirty="0"/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stringr::</a:t>
            </a:r>
            <a:r>
              <a:rPr lang="de-DE" sz="1100" dirty="0"/>
              <a:t>str_match_all(chaine, motif)</a:t>
            </a:r>
          </a:p>
          <a:p>
            <a:pPr marL="108000" algn="l" rtl="0" latinLnBrk="1" hangingPunct="0"/>
            <a:r>
              <a:rPr lang="fr-FR" sz="1100" dirty="0"/>
              <a:t>extrait tous les groupes correspondants</a:t>
            </a:r>
            <a:r>
              <a:rPr lang="de-DE" sz="1100" dirty="0"/>
              <a:t> 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9799736" y="4129937"/>
            <a:ext cx="3528392" cy="19876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b="1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Remplacer des motifs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/>
              <a:t>sub(motif, remplacement, chaine)</a:t>
            </a:r>
          </a:p>
          <a:p>
            <a:pPr marL="108000" algn="l" rtl="0" latinLnBrk="1" hangingPunct="0"/>
            <a:r>
              <a:rPr lang="de-DE" sz="1100" dirty="0"/>
              <a:t>remplacer la première correspondance</a:t>
            </a:r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/>
              <a:t>gsub(motif, remplacement, chaine)</a:t>
            </a:r>
          </a:p>
          <a:p>
            <a:pPr marL="108000" algn="l" rtl="0" latinLnBrk="1" hangingPunct="0"/>
            <a:r>
              <a:rPr lang="de-DE" sz="1100" dirty="0"/>
              <a:t>remplacer toutes les correspondances</a:t>
            </a:r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stringr::</a:t>
            </a:r>
            <a:r>
              <a:rPr lang="de-DE" sz="1100" dirty="0"/>
              <a:t>str_replace( chaine, motif, remplacement)</a:t>
            </a:r>
          </a:p>
          <a:p>
            <a:pPr marL="108000" algn="l" rtl="0" latinLnBrk="1" hangingPunct="0"/>
            <a:r>
              <a:rPr lang="de-DE" sz="1100" dirty="0"/>
              <a:t>remplacer la première correspondance</a:t>
            </a:r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stringr::</a:t>
            </a:r>
            <a:r>
              <a:rPr lang="de-DE" sz="1100" dirty="0"/>
              <a:t>str_replace_all(chaine, motif, remplacement)</a:t>
            </a:r>
          </a:p>
          <a:p>
            <a:pPr marL="108000" algn="l" rtl="0" latinLnBrk="1" hangingPunct="0"/>
            <a:r>
              <a:rPr lang="de-DE" sz="1100" dirty="0"/>
              <a:t>remplacer toutes les correspondances</a:t>
            </a:r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747267" y="5471387"/>
            <a:ext cx="5208892" cy="61034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l" rtl="0" latinLnBrk="1" hangingPunct="0">
              <a:spcAft>
                <a:spcPts val="400"/>
              </a:spcAft>
            </a:pPr>
            <a:r>
              <a:rPr lang="de-DE" sz="1400" b="1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Séparer une chaîne en utilisant un motif</a:t>
            </a:r>
          </a:p>
          <a:p>
            <a:pPr algn="l" rtl="0" latinLnBrk="1" hangingPunct="0">
              <a:spcBef>
                <a:spcPts val="500"/>
              </a:spcBef>
            </a:pPr>
            <a:r>
              <a:rPr lang="de-DE" sz="1100" dirty="0"/>
              <a:t>strsplit(chaine, motif) ou 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stringr::</a:t>
            </a:r>
            <a:r>
              <a:rPr lang="de-DE" sz="1100" dirty="0"/>
              <a:t>str_split(chaine, motif)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8126582" y="1321734"/>
            <a:ext cx="0" cy="219555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Gerade Verbindung 46"/>
          <p:cNvCxnSpPr/>
          <p:nvPr/>
        </p:nvCxnSpPr>
        <p:spPr>
          <a:xfrm>
            <a:off x="9037382" y="1321733"/>
            <a:ext cx="0" cy="390862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8" name="Gruppieren 7"/>
          <p:cNvGrpSpPr/>
          <p:nvPr/>
        </p:nvGrpSpPr>
        <p:grpSpPr>
          <a:xfrm>
            <a:off x="7221112" y="673661"/>
            <a:ext cx="2418936" cy="1075104"/>
            <a:chOff x="5298749" y="3921777"/>
            <a:chExt cx="2418936" cy="1075104"/>
          </a:xfrm>
        </p:grpSpPr>
        <p:graphicFrame>
          <p:nvGraphicFramePr>
            <p:cNvPr id="30" name="Table 142"/>
            <p:cNvGraphicFramePr/>
            <p:nvPr>
              <p:extLst>
                <p:ext uri="{D42A27DB-BD31-4B8C-83A1-F6EECF244321}">
                  <p14:modId xmlns:p14="http://schemas.microsoft.com/office/powerpoint/2010/main" val="663322025"/>
                </p:ext>
              </p:extLst>
            </p:nvPr>
          </p:nvGraphicFramePr>
          <p:xfrm>
            <a:off x="5298749" y="4334348"/>
            <a:ext cx="2418936" cy="254000"/>
          </p:xfrm>
          <a:graphic>
            <a:graphicData uri="http://schemas.openxmlformats.org/drawingml/2006/table">
              <a:tbl>
                <a:tblPr firstRow="1">
                  <a:tableStyleId>{33BA23B1-9221-436E-865A-0063620EA4FD}</a:tableStyleId>
                </a:tblPr>
                <a:tblGrid>
                  <a:gridCol w="30236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5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6"/>
                      </a:ext>
                    </a:extLst>
                  </a:gridCol>
                  <a:gridCol w="302367">
                    <a:extLst>
                      <a:ext uri="{9D8B030D-6E8A-4147-A177-3AD203B41FA5}">
                        <a16:colId xmlns:a16="http://schemas.microsoft.com/office/drawing/2014/main" val="20007"/>
                      </a:ext>
                    </a:extLst>
                  </a:gridCol>
                </a:tblGrid>
                <a:tr h="248620"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5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lvl="0" defTabSz="914400">
                          <a:defRPr sz="3600">
                            <a:sym typeface="Helvetica"/>
                          </a:defRPr>
                        </a:pPr>
                        <a:endParaRPr sz="1000" dirty="0"/>
                      </a:p>
                    </a:txBody>
                    <a:tcPr marL="50800" marR="50800" marT="50800" marB="50800" anchor="ctr" horzOverflow="overflow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sp>
          <p:nvSpPr>
            <p:cNvPr id="4" name="Runde Klammer rechts 3"/>
            <p:cNvSpPr/>
            <p:nvPr/>
          </p:nvSpPr>
          <p:spPr>
            <a:xfrm rot="16200000">
              <a:off x="6612481" y="3922000"/>
              <a:ext cx="108013" cy="720082"/>
            </a:xfrm>
            <a:prstGeom prst="rightBracke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32" name="Runde Klammer rechts 31"/>
            <p:cNvSpPr/>
            <p:nvPr/>
          </p:nvSpPr>
          <p:spPr>
            <a:xfrm rot="5400000" flipV="1">
              <a:off x="6465044" y="3504387"/>
              <a:ext cx="125592" cy="2293513"/>
            </a:xfrm>
            <a:prstGeom prst="rightBracke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45719" rIns="91439" bIns="45719" numCol="1" spcCol="38100" rtlCol="0" anchor="t">
              <a:no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6234439" y="3921777"/>
              <a:ext cx="864096" cy="325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de-DE" sz="1400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motif</a:t>
              </a:r>
              <a:endParaRPr kumimoji="0" lang="de-DE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Gothic" panose="020B0502020202020204" pitchFamily="34" charset="0"/>
                <a:sym typeface="Helvetica Light"/>
              </a:endParaRP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5381083" y="4671232"/>
              <a:ext cx="2293513" cy="3256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rtl="0" latinLnBrk="1" hangingPunct="0"/>
              <a:r>
                <a:rPr kumimoji="0" lang="de-DE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entury Gothic" panose="020B0502020202020204" pitchFamily="34" charset="0"/>
                  <a:sym typeface="Helvetica Light"/>
                </a:rPr>
                <a:t>    </a:t>
              </a:r>
              <a:r>
                <a:rPr lang="de-DE" sz="1400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chaîne</a:t>
              </a:r>
              <a:endParaRPr kumimoji="0" lang="de-DE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Gothic" panose="020B0502020202020204" pitchFamily="34" charset="0"/>
                <a:sym typeface="Helvetica Light"/>
              </a:endParaRPr>
            </a:p>
          </p:txBody>
        </p:sp>
      </p:grpSp>
      <p:sp>
        <p:nvSpPr>
          <p:cNvPr id="43" name="Textfeld 42"/>
          <p:cNvSpPr txBox="1"/>
          <p:nvPr/>
        </p:nvSpPr>
        <p:spPr>
          <a:xfrm>
            <a:off x="3850692" y="970247"/>
            <a:ext cx="3741789" cy="162754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l" rtl="0" latinLnBrk="1" hangingPunct="0">
              <a:lnSpc>
                <a:spcPct val="180000"/>
              </a:lnSpc>
              <a:spcAft>
                <a:spcPts val="600"/>
              </a:spcAft>
            </a:pPr>
            <a:r>
              <a:rPr lang="de-DE" sz="100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Détecter </a:t>
            </a:r>
            <a:r>
              <a:rPr lang="de-DE" sz="1000" dirty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le motif</a:t>
            </a:r>
          </a:p>
          <a:p>
            <a:pPr algn="l" rtl="0" latinLnBrk="1" hangingPunct="0">
              <a:lnSpc>
                <a:spcPct val="180000"/>
              </a:lnSpc>
            </a:pPr>
            <a:endParaRPr lang="de-DE" sz="1100" dirty="0">
              <a:solidFill>
                <a:srgbClr val="000000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l" rtl="0" latinLnBrk="1" hangingPunct="0">
              <a:lnSpc>
                <a:spcPct val="180000"/>
              </a:lnSpc>
            </a:pPr>
            <a:r>
              <a:rPr lang="de-DE" sz="1000" dirty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Localiser le motif   </a:t>
            </a:r>
            <a:r>
              <a:rPr lang="de-DE" sz="1100" dirty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↑    ↑</a:t>
            </a:r>
            <a:endParaRPr kumimoji="0" lang="de-DE" sz="11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dobe Gothic Std B" pitchFamily="34" charset="-128"/>
              <a:ea typeface="Adobe Gothic Std B" pitchFamily="34" charset="-128"/>
              <a:sym typeface="Helvetica Light"/>
            </a:endParaRPr>
          </a:p>
          <a:p>
            <a:pPr marL="0" marR="0" indent="0" algn="l" defTabSz="584200" rtl="0" fontAlgn="auto" latinLnBrk="1" hangingPunct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dobe Gothic Std B" pitchFamily="34" charset="-128"/>
                <a:ea typeface="Adobe Gothic Std B" pitchFamily="34" charset="-128"/>
                <a:sym typeface="Helvetica Light"/>
              </a:rPr>
              <a:t>Extraire le </a:t>
            </a:r>
            <a:r>
              <a:rPr lang="de-DE" sz="1000" dirty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motif</a:t>
            </a: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dobe Gothic Std B" pitchFamily="34" charset="-128"/>
              <a:ea typeface="Adobe Gothic Std B" pitchFamily="34" charset="-128"/>
              <a:sym typeface="Helvetica Light"/>
            </a:endParaRPr>
          </a:p>
          <a:p>
            <a:pPr marL="0" marR="0" indent="0" algn="l" defTabSz="584200" rtl="0" fontAlgn="auto" latinLnBrk="1" hangingPunct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000" dirty="0">
                <a:solidFill>
                  <a:srgbClr val="000000"/>
                </a:solidFill>
                <a:latin typeface="Adobe Gothic Std B" pitchFamily="34" charset="-128"/>
                <a:ea typeface="Adobe Gothic Std B" pitchFamily="34" charset="-128"/>
              </a:rPr>
              <a:t>Remplacer le motif</a:t>
            </a:r>
            <a:endParaRPr kumimoji="0" lang="de-DE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dobe Gothic Std B" pitchFamily="34" charset="-128"/>
              <a:ea typeface="Adobe Gothic Std B" pitchFamily="34" charset="-128"/>
              <a:sym typeface="Helvetica Light"/>
            </a:endParaRPr>
          </a:p>
        </p:txBody>
      </p:sp>
      <p:graphicFrame>
        <p:nvGraphicFramePr>
          <p:cNvPr id="44" name="Table 142"/>
          <p:cNvGraphicFramePr/>
          <p:nvPr>
            <p:extLst>
              <p:ext uri="{D42A27DB-BD31-4B8C-83A1-F6EECF244321}">
                <p14:modId xmlns:p14="http://schemas.microsoft.com/office/powerpoint/2010/main" val="1840264518"/>
              </p:ext>
            </p:extLst>
          </p:nvPr>
        </p:nvGraphicFramePr>
        <p:xfrm>
          <a:off x="5093820" y="2345808"/>
          <a:ext cx="1810672" cy="19304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6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Table 142"/>
          <p:cNvGraphicFramePr/>
          <p:nvPr>
            <p:extLst>
              <p:ext uri="{D42A27DB-BD31-4B8C-83A1-F6EECF244321}">
                <p14:modId xmlns:p14="http://schemas.microsoft.com/office/powerpoint/2010/main" val="890319805"/>
              </p:ext>
            </p:extLst>
          </p:nvPr>
        </p:nvGraphicFramePr>
        <p:xfrm>
          <a:off x="5093820" y="2041813"/>
          <a:ext cx="679002" cy="193040"/>
        </p:xfrm>
        <a:graphic>
          <a:graphicData uri="http://schemas.openxmlformats.org/drawingml/2006/table">
            <a:tbl>
              <a:tblPr firstRow="1">
                <a:tableStyleId>{33BA23B1-9221-436E-865A-0063620EA4FD}</a:tableStyleId>
              </a:tblPr>
              <a:tblGrid>
                <a:gridCol w="226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3600">
                          <a:sym typeface="Helvetica"/>
                        </a:defRPr>
                      </a:pPr>
                      <a:endParaRPr sz="600" dirty="0"/>
                    </a:p>
                  </a:txBody>
                  <a:tcPr marL="50800" marR="50800" marT="50800" marB="50800" anchor="ctr" horzOverflow="overflow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1" name="Gerade Verbindung 10"/>
          <p:cNvCxnSpPr/>
          <p:nvPr/>
        </p:nvCxnSpPr>
        <p:spPr>
          <a:xfrm flipH="1" flipV="1">
            <a:off x="5104292" y="1537757"/>
            <a:ext cx="3022291" cy="7064"/>
          </a:xfrm>
          <a:prstGeom prst="straightConnector1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Gerade Verbindung 10"/>
          <p:cNvCxnSpPr/>
          <p:nvPr/>
        </p:nvCxnSpPr>
        <p:spPr>
          <a:xfrm flipH="1">
            <a:off x="5392324" y="1712595"/>
            <a:ext cx="3645058" cy="0"/>
          </a:xfrm>
          <a:prstGeom prst="straightConnector1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3" name="Gerade Verbindung 10"/>
          <p:cNvCxnSpPr/>
          <p:nvPr/>
        </p:nvCxnSpPr>
        <p:spPr>
          <a:xfrm>
            <a:off x="5104292" y="1541289"/>
            <a:ext cx="0" cy="216166"/>
          </a:xfrm>
          <a:prstGeom prst="straightConnector1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4" name="Gerade Verbindung 10"/>
          <p:cNvCxnSpPr/>
          <p:nvPr/>
        </p:nvCxnSpPr>
        <p:spPr>
          <a:xfrm>
            <a:off x="5392324" y="1712595"/>
            <a:ext cx="0" cy="53747"/>
          </a:xfrm>
          <a:prstGeom prst="straightConnector1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Gerade Verbindung mit Pfeil 50"/>
          <p:cNvCxnSpPr/>
          <p:nvPr/>
        </p:nvCxnSpPr>
        <p:spPr>
          <a:xfrm>
            <a:off x="5472832" y="1177717"/>
            <a:ext cx="855596" cy="0"/>
          </a:xfrm>
          <a:prstGeom prst="straightConnector1">
            <a:avLst/>
          </a:prstGeom>
          <a:noFill/>
          <a:ln w="1905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54" name="Gruppieren 53"/>
          <p:cNvGrpSpPr/>
          <p:nvPr/>
        </p:nvGrpSpPr>
        <p:grpSpPr>
          <a:xfrm>
            <a:off x="7109994" y="6243390"/>
            <a:ext cx="3268912" cy="1438203"/>
            <a:chOff x="250770" y="3883969"/>
            <a:chExt cx="3268912" cy="1438203"/>
          </a:xfrm>
        </p:grpSpPr>
        <p:sp>
          <p:nvSpPr>
            <p:cNvPr id="73" name="Shape 34"/>
            <p:cNvSpPr/>
            <p:nvPr/>
          </p:nvSpPr>
          <p:spPr>
            <a:xfrm>
              <a:off x="250770" y="3883969"/>
              <a:ext cx="3268912" cy="1438203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74" name="Shape 43"/>
            <p:cNvSpPr/>
            <p:nvPr/>
          </p:nvSpPr>
          <p:spPr>
            <a:xfrm>
              <a:off x="250770" y="3897029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b="1" dirty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Ancres</a:t>
              </a:r>
              <a:endParaRPr sz="1400" b="1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75" name="Table 143"/>
            <p:cNvGraphicFramePr/>
            <p:nvPr>
              <p:extLst>
                <p:ext uri="{D42A27DB-BD31-4B8C-83A1-F6EECF244321}">
                  <p14:modId xmlns:p14="http://schemas.microsoft.com/office/powerpoint/2010/main" val="2939615758"/>
                </p:ext>
              </p:extLst>
            </p:nvPr>
          </p:nvGraphicFramePr>
          <p:xfrm>
            <a:off x="301965" y="4182234"/>
            <a:ext cx="3166521" cy="1062990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537703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628818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^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Début de la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chaîne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de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caractère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$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Fin de la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chaîne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de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caractère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\\b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Chaîne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vide à la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limite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d’un mot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\\B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de-DE" sz="11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Pas à la limite du mot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\\&lt;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Début du mot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\\&gt;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Fin du mot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</p:grpSp>
      <p:grpSp>
        <p:nvGrpSpPr>
          <p:cNvPr id="6" name="Gruppieren 5"/>
          <p:cNvGrpSpPr/>
          <p:nvPr/>
        </p:nvGrpSpPr>
        <p:grpSpPr>
          <a:xfrm>
            <a:off x="294193" y="1639554"/>
            <a:ext cx="3316485" cy="4513940"/>
            <a:chOff x="252421" y="2258342"/>
            <a:chExt cx="3284960" cy="4105203"/>
          </a:xfrm>
        </p:grpSpPr>
        <p:sp>
          <p:nvSpPr>
            <p:cNvPr id="78" name="Shape 34"/>
            <p:cNvSpPr/>
            <p:nvPr/>
          </p:nvSpPr>
          <p:spPr>
            <a:xfrm>
              <a:off x="252421" y="2258342"/>
              <a:ext cx="3284960" cy="4105203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79" name="Shape 43"/>
            <p:cNvSpPr/>
            <p:nvPr/>
          </p:nvSpPr>
          <p:spPr>
            <a:xfrm>
              <a:off x="260259" y="2271402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b="1" dirty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Classes de Caractères</a:t>
              </a:r>
              <a:endParaRPr sz="1400" b="1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80" name="Table 143"/>
            <p:cNvGraphicFramePr/>
            <p:nvPr>
              <p:extLst>
                <p:ext uri="{D42A27DB-BD31-4B8C-83A1-F6EECF244321}">
                  <p14:modId xmlns:p14="http://schemas.microsoft.com/office/powerpoint/2010/main" val="308936489"/>
                </p:ext>
              </p:extLst>
            </p:nvPr>
          </p:nvGraphicFramePr>
          <p:xfrm>
            <a:off x="311454" y="2556606"/>
            <a:ext cx="3144631" cy="3748579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102319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151618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16971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[[:digit:]]</a:t>
                        </a:r>
                        <a:r>
                          <a:rPr lang="de-DE" sz="1000" b="0" i="0" u="none" strike="noStrike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ou </a:t>
                        </a:r>
                        <a:r>
                          <a:rPr lang="de-DE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\\d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Chiffres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décimaux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; 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[0-9]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6971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\\D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Tout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sauf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chiffres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décimaux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; 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[^0-9]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6971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lower</a:t>
                        </a:r>
                        <a:r>
                          <a:rPr lang="de-DE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Lettres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miniscules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; 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[a-z]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5682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upper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000" b="0" i="0" u="none" strike="noStrike" baseline="0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Lettres</a:t>
                        </a:r>
                        <a:r>
                          <a:rPr lang="de-DE" sz="10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majuscules; </a:t>
                        </a:r>
                        <a:r>
                          <a:rPr lang="de-DE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[A-Z]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5682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alpha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Caractères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alphabétiques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; 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[A-z]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329436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alnum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Caractères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alphanumériques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; </a:t>
                        </a:r>
                      </a:p>
                      <a:p>
                        <a:pPr algn="l" defTabSz="584200" fontAlgn="b"/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[A-z0-9]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361382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\\w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fr-FR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Caractères alphanumériques ou tirets</a:t>
                        </a:r>
                        <a:r>
                          <a:rPr lang="fr-FR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;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[A-z0-9_]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361382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\\W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Tout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sauf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fr-FR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caractères alphanumériques ou tirets</a:t>
                        </a:r>
                        <a:endPara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  <a:tr h="185682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[[:xdigit:]]</a:t>
                        </a:r>
                        <a:r>
                          <a:rPr lang="de-DE" sz="900" b="0" i="0" u="none" strike="noStrike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ou 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\\x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Chiffres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hexadécimaux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; 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[0-9A-Fa-f]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8"/>
                    </a:ext>
                  </a:extLst>
                </a:tr>
                <a:tr h="185682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[[:blank:]]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Espace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et tabulation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9"/>
                    </a:ext>
                  </a:extLst>
                </a:tr>
                <a:tr h="172440">
                  <a:tc>
                    <a:txBody>
                      <a:bodyPr/>
                      <a:lstStyle/>
                      <a:p>
                        <a:pPr marL="0" marR="0" indent="0" algn="ctr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[[:space:]]</a:t>
                        </a:r>
                        <a:r>
                          <a:rPr lang="de-DE" sz="900" b="0" i="0" u="none" strike="noStrike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ou 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\\s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Caractères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d’espacement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 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cs typeface="Helvetica" panose="020B0604020202020204" pitchFamily="34" charset="0"/>
                          </a:rPr>
                          <a:t>par ex.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+mn-lt"/>
                            <a:cs typeface="Helvetica" panose="020B0604020202020204" pitchFamily="34" charset="0"/>
                          </a:rPr>
                          <a:t>espace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cs typeface="Helvetica" panose="020B0604020202020204" pitchFamily="34" charset="0"/>
                          </a:rPr>
                          <a:t>, tabulation, retour chariot,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+mn-lt"/>
                            <a:cs typeface="Helvetica" panose="020B0604020202020204" pitchFamily="34" charset="0"/>
                          </a:rPr>
                          <a:t>etc</a:t>
                        </a:r>
                        <a:endPara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0"/>
                    </a:ext>
                  </a:extLst>
                </a:tr>
                <a:tr h="329436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\\S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Tout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sauf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caractères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d’espacement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;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 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[^[:space:]]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1"/>
                    </a:ext>
                  </a:extLst>
                </a:tr>
                <a:tr h="329436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punct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</a:p>
                      <a:p>
                        <a:pPr algn="ctr" fontAlgn="b"/>
                        <a:endPara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Signes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 de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ponctuation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;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 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!"#$%&amp;’()*+,-./:;&lt;=&gt;?@[]^_`{|}~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2"/>
                    </a:ext>
                  </a:extLst>
                </a:tr>
                <a:tr h="329436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graph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</a:p>
                      <a:p>
                        <a:pPr algn="ctr" fontAlgn="b"/>
                        <a:endPara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defTabSz="584200" fontAlgn="b"/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Caractères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d’imprimerie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; 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[[:</a:t>
                        </a:r>
                        <a:r>
                          <a:rPr lang="en-US" sz="9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alnum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:][:</a:t>
                        </a:r>
                        <a:r>
                          <a:rPr lang="en-US" sz="9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punct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:]]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3"/>
                    </a:ext>
                  </a:extLst>
                </a:tr>
                <a:tr h="329436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</a:t>
                        </a:r>
                        <a:r>
                          <a:rPr lang="de-DE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print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:]]</a:t>
                        </a:r>
                      </a:p>
                      <a:p>
                        <a:pPr algn="ctr" fontAlgn="b"/>
                        <a:endPara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  <a:sym typeface="Helvetica Light"/>
                        </a:endParaRP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Caractères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imprimables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; 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[[:</a:t>
                        </a:r>
                        <a:r>
                          <a:rPr lang="en-US" sz="9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alnum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:][:</a:t>
                        </a:r>
                        <a:r>
                          <a:rPr lang="en-US" sz="9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punct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ea typeface="+mn-ea"/>
                            <a:cs typeface="Consolas" panose="020B0609020204030204" pitchFamily="49" charset="0"/>
                            <a:sym typeface="Helvetica Light"/>
                          </a:rPr>
                          <a:t>:]\\s]</a:t>
                        </a:r>
                      </a:p>
                    </a:txBody>
                    <a:tcPr marL="9525" marR="9525" marT="9525" marB="0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4"/>
                    </a:ext>
                  </a:extLst>
                </a:tr>
                <a:tr h="185682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[[:cntrl:]]</a:t>
                        </a:r>
                        <a:r>
                          <a:rPr lang="de-DE" sz="900" b="0" i="0" u="none" strike="noStrike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ou 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\\c</a:t>
                        </a: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Caractères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 de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contrôle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ea typeface="+mn-ea"/>
                            <a:cs typeface="Helvetica" panose="020B0604020202020204" pitchFamily="34" charset="0"/>
                            <a:sym typeface="Helvetica Light"/>
                          </a:rPr>
                          <a:t>; 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\n, \r</a:t>
                        </a:r>
                        <a:r>
                          <a: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etc.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15"/>
                    </a:ext>
                  </a:extLst>
                </a:tr>
              </a:tbl>
            </a:graphicData>
          </a:graphic>
        </p:graphicFrame>
      </p:grpSp>
      <p:grpSp>
        <p:nvGrpSpPr>
          <p:cNvPr id="289" name="Gruppieren 288"/>
          <p:cNvGrpSpPr/>
          <p:nvPr/>
        </p:nvGrpSpPr>
        <p:grpSpPr>
          <a:xfrm>
            <a:off x="3677886" y="6229142"/>
            <a:ext cx="3350032" cy="1581959"/>
            <a:chOff x="250770" y="5615741"/>
            <a:chExt cx="3268912" cy="1581959"/>
          </a:xfrm>
        </p:grpSpPr>
        <p:sp>
          <p:nvSpPr>
            <p:cNvPr id="83" name="Shape 34"/>
            <p:cNvSpPr/>
            <p:nvPr/>
          </p:nvSpPr>
          <p:spPr>
            <a:xfrm>
              <a:off x="250770" y="5615741"/>
              <a:ext cx="3268912" cy="1581959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84" name="Shape 43"/>
            <p:cNvSpPr/>
            <p:nvPr/>
          </p:nvSpPr>
          <p:spPr>
            <a:xfrm>
              <a:off x="250770" y="5628801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b="1" dirty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Classes et Groupes de Caractères</a:t>
              </a:r>
              <a:endParaRPr sz="1400" b="1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85" name="Table 143"/>
            <p:cNvGraphicFramePr/>
            <p:nvPr>
              <p:extLst>
                <p:ext uri="{D42A27DB-BD31-4B8C-83A1-F6EECF244321}">
                  <p14:modId xmlns:p14="http://schemas.microsoft.com/office/powerpoint/2010/main" val="1958096222"/>
                </p:ext>
              </p:extLst>
            </p:nvPr>
          </p:nvGraphicFramePr>
          <p:xfrm>
            <a:off x="301965" y="5914006"/>
            <a:ext cx="3139801" cy="1230630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54639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6713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.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N’importe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quel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caractère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sauf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\n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|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Ou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, e.g. 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(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a|b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)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</a:t>
                        </a:r>
                        <a:r>
                          <a:rPr lang="de-DE" sz="1100" b="0" i="0" u="none" strike="noStrike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…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]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Lister les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caractères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autorisés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, ex. 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[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abc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]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</a:t>
                        </a:r>
                        <a:r>
                          <a:rPr lang="de-DE" sz="1100" b="0" i="0" u="none" strike="noStrike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-</a:t>
                        </a:r>
                        <a:r>
                          <a:rPr lang="de-DE" sz="1100" b="0" i="0" u="none" strike="noStrike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z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]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de-DE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Spécifier la plage 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des</a:t>
                        </a:r>
                        <a:r>
                          <a:rPr lang="de-DE" sz="11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caract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è</a:t>
                        </a:r>
                        <a:r>
                          <a:rPr lang="de-DE" sz="11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res</a:t>
                        </a:r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[^</a:t>
                        </a:r>
                        <a:r>
                          <a:rPr lang="de-DE" sz="1100" b="0" i="0" u="none" strike="noStrike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…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]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Lister les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caractères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exclus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(</a:t>
                        </a:r>
                        <a:r>
                          <a:rPr lang="de-DE" sz="1100" b="0" i="0" u="none" strike="noStrike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…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)</a:t>
                        </a:r>
                      </a:p>
                      <a:p>
                        <a:pPr algn="ctr" fontAlgn="b"/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Grouper,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permet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d’y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faire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référence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avec</a:t>
                        </a:r>
                        <a:r>
                          <a:rPr lang="en-US" sz="11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\\N</a:t>
                        </a:r>
                        <a:r>
                          <a:rPr lang="en-US" sz="11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baseline="0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où</a:t>
                        </a:r>
                        <a:r>
                          <a:rPr lang="en-US" sz="11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N</a:t>
                        </a:r>
                        <a:r>
                          <a:rPr lang="en-US" sz="11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baseline="0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est</a:t>
                        </a:r>
                        <a:r>
                          <a:rPr lang="en-US" sz="11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un </a:t>
                        </a:r>
                        <a:r>
                          <a:rPr lang="en-US" sz="1100" b="0" i="0" u="none" strike="noStrike" baseline="0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entier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</p:grpSp>
      <p:grpSp>
        <p:nvGrpSpPr>
          <p:cNvPr id="87" name="Gruppieren 86"/>
          <p:cNvGrpSpPr/>
          <p:nvPr/>
        </p:nvGrpSpPr>
        <p:grpSpPr>
          <a:xfrm>
            <a:off x="232450" y="6243025"/>
            <a:ext cx="3300283" cy="1224687"/>
            <a:chOff x="250770" y="3883969"/>
            <a:chExt cx="3268912" cy="1224687"/>
          </a:xfrm>
        </p:grpSpPr>
        <p:sp>
          <p:nvSpPr>
            <p:cNvPr id="88" name="Shape 34"/>
            <p:cNvSpPr/>
            <p:nvPr/>
          </p:nvSpPr>
          <p:spPr>
            <a:xfrm>
              <a:off x="250770" y="3883969"/>
              <a:ext cx="3268912" cy="1224687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89" name="Shape 43"/>
            <p:cNvSpPr/>
            <p:nvPr/>
          </p:nvSpPr>
          <p:spPr>
            <a:xfrm>
              <a:off x="250770" y="3897029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b="1" dirty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Métacaractères Spéciaux</a:t>
              </a:r>
              <a:endParaRPr sz="1400" b="1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90" name="Table 143"/>
            <p:cNvGraphicFramePr/>
            <p:nvPr>
              <p:extLst>
                <p:ext uri="{D42A27DB-BD31-4B8C-83A1-F6EECF244321}">
                  <p14:modId xmlns:p14="http://schemas.microsoft.com/office/powerpoint/2010/main" val="4190165330"/>
                </p:ext>
              </p:extLst>
            </p:nvPr>
          </p:nvGraphicFramePr>
          <p:xfrm>
            <a:off x="301965" y="4182234"/>
            <a:ext cx="3136421" cy="885825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537703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628818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\n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Nouvelle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ligne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\r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Retour chariot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\t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Tabulation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\v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Tabulation verticale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\f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Saut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de page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</p:grpSp>
      <p:grpSp>
        <p:nvGrpSpPr>
          <p:cNvPr id="291" name="Gruppieren 290"/>
          <p:cNvGrpSpPr/>
          <p:nvPr/>
        </p:nvGrpSpPr>
        <p:grpSpPr>
          <a:xfrm>
            <a:off x="232450" y="7665019"/>
            <a:ext cx="3308573" cy="2612682"/>
            <a:chOff x="3651887" y="6235882"/>
            <a:chExt cx="3277123" cy="2612682"/>
          </a:xfrm>
        </p:grpSpPr>
        <p:sp>
          <p:nvSpPr>
            <p:cNvPr id="92" name="Shape 34"/>
            <p:cNvSpPr/>
            <p:nvPr/>
          </p:nvSpPr>
          <p:spPr>
            <a:xfrm>
              <a:off x="3660098" y="6235882"/>
              <a:ext cx="3268912" cy="2549142"/>
            </a:xfrm>
            <a:prstGeom prst="roundRect">
              <a:avLst>
                <a:gd name="adj" fmla="val 1194"/>
              </a:avLst>
            </a:prstGeom>
            <a:solidFill>
              <a:srgbClr val="A6AAA9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  <a:endParaRPr/>
            </a:p>
          </p:txBody>
        </p:sp>
        <p:sp>
          <p:nvSpPr>
            <p:cNvPr id="93" name="Shape 43"/>
            <p:cNvSpPr/>
            <p:nvPr/>
          </p:nvSpPr>
          <p:spPr>
            <a:xfrm>
              <a:off x="3660098" y="6248941"/>
              <a:ext cx="3268912" cy="248841"/>
            </a:xfrm>
            <a:prstGeom prst="roundRect">
              <a:avLst>
                <a:gd name="adj" fmla="val 25876"/>
              </a:avLst>
            </a:prstGeom>
            <a:solidFill>
              <a:srgbClr val="A6AAA9"/>
            </a:solidFill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 lvl="1" indent="0">
                <a:defRPr sz="1800"/>
              </a:pPr>
              <a:r>
                <a:rPr lang="de-DE" sz="1400" b="1" dirty="0">
                  <a:solidFill>
                    <a:srgbClr val="FFFFFF"/>
                  </a:solidFill>
                  <a:latin typeface="Adobe Gothic Std B" pitchFamily="34" charset="-128"/>
                  <a:ea typeface="Adobe Gothic Std B" pitchFamily="34" charset="-128"/>
                  <a:cs typeface="Source Sans Pro"/>
                  <a:sym typeface="Source Sans Pro"/>
                </a:rPr>
                <a:t>Assertions et Conditionnels*</a:t>
              </a:r>
              <a:endParaRPr sz="1400" b="1" dirty="0">
                <a:solidFill>
                  <a:srgbClr val="FFFFFF"/>
                </a:solidFill>
                <a:latin typeface="Adobe Gothic Std B" pitchFamily="34" charset="-128"/>
                <a:ea typeface="Adobe Gothic Std B" pitchFamily="34" charset="-128"/>
                <a:cs typeface="Source Sans Pro"/>
                <a:sym typeface="Source Sans Pro"/>
              </a:endParaRPr>
            </a:p>
          </p:txBody>
        </p:sp>
        <p:graphicFrame>
          <p:nvGraphicFramePr>
            <p:cNvPr id="94" name="Table 143"/>
            <p:cNvGraphicFramePr/>
            <p:nvPr>
              <p:extLst>
                <p:ext uri="{D42A27DB-BD31-4B8C-83A1-F6EECF244321}">
                  <p14:modId xmlns:p14="http://schemas.microsoft.com/office/powerpoint/2010/main" val="1585532130"/>
                </p:ext>
              </p:extLst>
            </p:nvPr>
          </p:nvGraphicFramePr>
          <p:xfrm>
            <a:off x="3711293" y="6534146"/>
            <a:ext cx="3136421" cy="2038350"/>
          </p:xfrm>
          <a:graphic>
            <a:graphicData uri="http://schemas.openxmlformats.org/drawingml/2006/table">
              <a:tbl>
                <a:tblPr>
                  <a:tableStyleId>{33BA23B1-9221-436E-865A-0063620EA4FD}</a:tableStyleId>
                </a:tblPr>
                <a:tblGrid>
                  <a:gridCol w="82543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34108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(?=)</a:t>
                        </a:r>
                      </a:p>
                      <a:p>
                        <a:pPr algn="ctr" fontAlgn="b"/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Assertion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avant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(PERL = TRUE), par ex. 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(?=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yx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)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 position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suivie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 par 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'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xy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'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(?!)</a:t>
                        </a:r>
                      </a:p>
                      <a:p>
                        <a:pPr algn="ctr" fontAlgn="b"/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Assertion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avant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négative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(PERL = TRUE); position NON 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suivie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par un motif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(?&lt;=)</a:t>
                        </a:r>
                      </a:p>
                      <a:p>
                        <a:pPr algn="ctr" fontAlgn="b"/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defTabSz="584200" eaLnBrk="1" fontAlgn="b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Assertion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arrière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(PERL = TRUE), par ex. 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(?&lt;=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yx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)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: position suit 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'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Consolas" panose="020B0609020204030204" pitchFamily="49" charset="0"/>
                            <a:cs typeface="Consolas" panose="020B0609020204030204" pitchFamily="49" charset="0"/>
                          </a:rPr>
                          <a:t>xy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'</a:t>
                        </a: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(?&lt;!)</a:t>
                        </a:r>
                      </a:p>
                      <a:p>
                        <a:pPr algn="ctr" fontAlgn="b"/>
                        <a:endPara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Assertion </a:t>
                        </a:r>
                        <a:r>
                          <a:rPr lang="en-US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arrière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n</a:t>
                        </a:r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é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gative</a:t>
                        </a:r>
                        <a:r>
                          <a:rPr lang="de-DE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(PERL = TRUE)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; </a:t>
                        </a:r>
                        <a:r>
                          <a:rPr lang="de-DE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position NE suit PAS un motif</a:t>
                        </a: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?(</a:t>
                        </a:r>
                        <a:r>
                          <a:rPr lang="de-DE" sz="1050" b="0" i="0" u="none" strike="noStrike" dirty="0" err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if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)</a:t>
                        </a:r>
                        <a:r>
                          <a:rPr lang="de-DE" sz="1050" b="0" i="0" u="none" strike="noStrike" dirty="0" err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then</a:t>
                        </a:r>
                        <a:endParaRPr lang="de-DE" sz="105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  <a:p>
                        <a:pPr algn="ctr" fontAlgn="b"/>
                        <a:endParaRPr lang="de-DE" sz="105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If-then-condition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(PERL</a:t>
                        </a:r>
                        <a:r>
                          <a:rPr lang="en-US" sz="10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= TRUE); </a:t>
                        </a:r>
                        <a:r>
                          <a:rPr lang="en-US" sz="1000" b="0" i="0" u="none" strike="noStrike" baseline="0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utilise</a:t>
                        </a:r>
                        <a:r>
                          <a:rPr lang="en-US" sz="10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assertion </a:t>
                        </a:r>
                        <a:r>
                          <a:rPr lang="en-US" sz="1000" b="0" i="0" u="none" strike="noStrike" baseline="0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avant</a:t>
                        </a:r>
                        <a:r>
                          <a:rPr lang="en-US" sz="10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, </a:t>
                        </a:r>
                        <a:r>
                          <a:rPr lang="en-US" sz="1000" b="0" i="0" u="none" strike="noStrike" baseline="0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caract</a:t>
                        </a:r>
                        <a:r>
                          <a:rPr lang="en-US" sz="10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è</a:t>
                        </a:r>
                        <a:r>
                          <a:rPr lang="en-US" sz="1000" b="0" i="0" u="none" strike="noStrike" baseline="0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re</a:t>
                        </a:r>
                        <a:r>
                          <a:rPr lang="en-US" sz="10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</a:t>
                        </a:r>
                        <a:r>
                          <a:rPr lang="en-US" sz="1000" b="0" i="0" u="none" strike="noStrike" baseline="0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optionel</a:t>
                        </a:r>
                        <a:r>
                          <a:rPr lang="en-US" sz="10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, </a:t>
                        </a:r>
                        <a:r>
                          <a:rPr lang="en-US" sz="1000" b="0" i="0" u="none" strike="noStrike" baseline="0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etc</a:t>
                        </a:r>
                        <a:r>
                          <a:rPr lang="en-US" sz="10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dans la clause if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0">
                  <a:tc>
                    <a:txBody>
                      <a:bodyPr/>
                      <a:lstStyle/>
                      <a:p>
                        <a:pPr algn="ctr" fontAlgn="b"/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?(</a:t>
                        </a:r>
                        <a:r>
                          <a:rPr lang="de-DE" sz="1050" b="0" i="0" u="none" strike="noStrike" dirty="0" err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if</a:t>
                        </a:r>
                        <a:r>
                          <a:rPr lang="de-DE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)</a:t>
                        </a:r>
                        <a:r>
                          <a:rPr lang="de-DE" sz="1050" b="0" i="0" u="none" strike="noStrike" dirty="0" err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then</a:t>
                        </a:r>
                        <a:r>
                          <a:rPr lang="de-DE" sz="11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|</a:t>
                        </a:r>
                        <a:r>
                          <a:rPr lang="de-DE" sz="1050" b="0" i="0" u="none" strike="noStrike" dirty="0" err="1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else</a:t>
                        </a:r>
                        <a:endParaRPr lang="de-DE" sz="11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 fontAlgn="b"/>
                        <a:r>
                          <a: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If-then-else-condition</a:t>
                        </a:r>
                        <a:r>
                          <a: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(PERL</a:t>
                        </a:r>
                        <a:r>
                          <a:rPr lang="en-US" sz="10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Helvetica" panose="020B0604020202020204" pitchFamily="34" charset="0"/>
                            <a:cs typeface="Helvetica" panose="020B0604020202020204" pitchFamily="34" charset="0"/>
                          </a:rPr>
                          <a:t> = TRUE)</a:t>
                        </a:r>
                        <a:endPara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endParaRPr>
                      </a:p>
                    </a:txBody>
                    <a:tcPr marL="9525" marR="9525" marT="9525" marB="0" anchor="b"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sp>
          <p:nvSpPr>
            <p:cNvPr id="290" name="Textfeld 289"/>
            <p:cNvSpPr txBox="1"/>
            <p:nvPr/>
          </p:nvSpPr>
          <p:spPr>
            <a:xfrm>
              <a:off x="3651887" y="8492137"/>
              <a:ext cx="3130150" cy="3564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algn="l" defTabSz="276225" rtl="0" latinLnBrk="1" hangingPunct="0"/>
              <a:r>
                <a:rPr kumimoji="0" lang="de-DE" sz="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entury Gothic" panose="020B0502020202020204" pitchFamily="34" charset="0"/>
                  <a:sym typeface="Helvetica Light"/>
                </a:rPr>
                <a:t>*</a:t>
              </a:r>
              <a:r>
                <a:rPr kumimoji="0" lang="de-DE" sz="800" b="0" i="0" u="none" strike="noStrike" cap="none" spc="0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entury Gothic" panose="020B0502020202020204" pitchFamily="34" charset="0"/>
                  <a:sym typeface="Helvetica Light"/>
                </a:rPr>
                <a:t>see</a:t>
              </a:r>
              <a:r>
                <a:rPr kumimoji="0" lang="de-DE" sz="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entury Gothic" panose="020B0502020202020204" pitchFamily="34" charset="0"/>
                  <a:sym typeface="Helvetica Light"/>
                </a:rPr>
                <a:t>,</a:t>
              </a:r>
              <a:r>
                <a:rPr lang="de-DE" sz="800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	e.g. 	</a:t>
              </a:r>
              <a:r>
                <a:rPr lang="de-DE" sz="700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http://www.regular-expressions.info/lookaround.html</a:t>
              </a:r>
            </a:p>
            <a:p>
              <a:pPr algn="l" defTabSz="542925" rtl="0" latinLnBrk="1" hangingPunct="0"/>
              <a:r>
                <a:rPr lang="de-DE" sz="800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	</a:t>
              </a:r>
              <a:r>
                <a:rPr lang="de-DE" sz="700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http://www.regular-expressions.info/conditional.html</a:t>
              </a:r>
              <a:endParaRPr kumimoji="0" lang="de-DE" sz="7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Gothic" panose="020B0502020202020204" pitchFamily="34" charset="0"/>
                <a:sym typeface="Helvetica Light"/>
              </a:endParaRPr>
            </a:p>
          </p:txBody>
        </p:sp>
      </p:grpSp>
      <p:sp>
        <p:nvSpPr>
          <p:cNvPr id="97" name="Textfeld 96"/>
          <p:cNvSpPr txBox="1"/>
          <p:nvPr/>
        </p:nvSpPr>
        <p:spPr>
          <a:xfrm>
            <a:off x="3771978" y="7598174"/>
            <a:ext cx="3174820" cy="267501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endParaRPr lang="de-DE" sz="1400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l" rtl="0" latinLnBrk="1" hangingPunct="0">
              <a:spcAft>
                <a:spcPts val="400"/>
              </a:spcAft>
            </a:pPr>
            <a:r>
              <a:rPr lang="de-DE" sz="1400" b="1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Mode général</a:t>
            </a:r>
          </a:p>
          <a:p>
            <a:pPr algn="just" rtl="0" latinLnBrk="1" hangingPunct="0"/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Par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défaut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, R utilise les expressions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régulières </a:t>
            </a:r>
            <a:r>
              <a:rPr lang="de-DE" sz="1100" dirty="0">
                <a:solidFill>
                  <a:schemeClr val="tx1"/>
                </a:solidFill>
              </a:rPr>
              <a:t>étendues (POSIX). </a:t>
            </a:r>
            <a:r>
              <a:rPr lang="fr-FR" sz="1100" dirty="0">
                <a:solidFill>
                  <a:schemeClr val="tx1"/>
                </a:solidFill>
              </a:rPr>
              <a:t>Vous pouvez utiliser PCRE en  R-base en spécifiant   </a:t>
            </a:r>
            <a:r>
              <a:rPr lang="de-DE" sz="1100" dirty="0">
                <a:latin typeface="Consolas" panose="020B0609020204030204" pitchFamily="49" charset="0"/>
                <a:cs typeface="Consolas" panose="020B0609020204030204" pitchFamily="49" charset="0"/>
              </a:rPr>
              <a:t>PERL = TRUE</a:t>
            </a:r>
            <a:r>
              <a:rPr lang="de-DE" sz="1100" dirty="0"/>
              <a:t> ou en </a:t>
            </a:r>
          </a:p>
          <a:p>
            <a:pPr algn="just" rtl="0" latinLnBrk="1" hangingPunct="0"/>
            <a:r>
              <a:rPr lang="de-DE" sz="1100" dirty="0"/>
              <a:t>utilisant </a:t>
            </a:r>
            <a:r>
              <a:rPr lang="de-DE" sz="1100" dirty="0">
                <a:latin typeface="Consolas" panose="020B0609020204030204" pitchFamily="49" charset="0"/>
                <a:cs typeface="Consolas" panose="020B0609020204030204" pitchFamily="49" charset="0"/>
              </a:rPr>
              <a:t>perl(motif)</a:t>
            </a:r>
            <a:r>
              <a:rPr lang="de-DE" sz="1100" dirty="0">
                <a:latin typeface="+mj-lt"/>
                <a:cs typeface="Consolas" panose="020B0609020204030204" pitchFamily="49" charset="0"/>
              </a:rPr>
              <a:t> pour </a:t>
            </a:r>
            <a:r>
              <a:rPr lang="de-DE" sz="1100" dirty="0"/>
              <a:t>stringr</a:t>
            </a:r>
          </a:p>
          <a:p>
            <a:pPr algn="l" rtl="0" latinLnBrk="1" hangingPunct="0"/>
            <a:endParaRPr lang="de-DE" sz="1100" dirty="0">
              <a:solidFill>
                <a:schemeClr val="tx1"/>
              </a:solidFill>
            </a:endParaRPr>
          </a:p>
          <a:p>
            <a:pPr algn="l" rtl="0" latinLnBrk="1" hangingPunct="0"/>
            <a:r>
              <a:rPr lang="de-DE" sz="1100" dirty="0">
                <a:solidFill>
                  <a:schemeClr val="tx1"/>
                </a:solidFill>
              </a:rPr>
              <a:t>Les recherches exactes peuvent être faites en </a:t>
            </a:r>
          </a:p>
          <a:p>
            <a:pPr algn="l" rtl="0" latinLnBrk="1" hangingPunct="0"/>
            <a:r>
              <a:rPr lang="de-DE" sz="1100" dirty="0">
                <a:solidFill>
                  <a:schemeClr val="tx1"/>
                </a:solidFill>
              </a:rPr>
              <a:t>utilisant </a:t>
            </a:r>
            <a:r>
              <a:rPr lang="de-DE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fixed = TRUE</a:t>
            </a:r>
            <a:r>
              <a:rPr lang="de-DE" sz="1100" dirty="0">
                <a:solidFill>
                  <a:schemeClr val="tx1"/>
                </a:solidFill>
              </a:rPr>
              <a:t> en R-base ou en utilisant </a:t>
            </a:r>
          </a:p>
          <a:p>
            <a:pPr algn="l" rtl="0" latinLnBrk="1" hangingPunct="0"/>
            <a:r>
              <a:rPr lang="de-DE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fixed(motif)</a:t>
            </a:r>
            <a:r>
              <a:rPr lang="de-DE" sz="1100" dirty="0">
                <a:solidFill>
                  <a:schemeClr val="tx1"/>
                </a:solidFill>
                <a:cs typeface="Consolas" panose="020B0609020204030204" pitchFamily="49" charset="0"/>
              </a:rPr>
              <a:t> pour</a:t>
            </a:r>
            <a:r>
              <a:rPr lang="de-DE" sz="1100" dirty="0">
                <a:solidFill>
                  <a:schemeClr val="tx1"/>
                </a:solidFill>
              </a:rPr>
              <a:t> stringr.</a:t>
            </a:r>
          </a:p>
          <a:p>
            <a:pPr algn="l" rtl="0" latinLnBrk="1" hangingPunct="0"/>
            <a:r>
              <a:rPr lang="de-DE" sz="1100" dirty="0">
                <a:solidFill>
                  <a:schemeClr val="tx1"/>
                </a:solidFill>
              </a:rPr>
              <a:t>Elles deviennent insensibles à la casse en         R-base en sp</a:t>
            </a:r>
            <a:r>
              <a:rPr lang="fr-FR" sz="1100" dirty="0">
                <a:solidFill>
                  <a:schemeClr val="tx1"/>
                </a:solidFill>
              </a:rPr>
              <a:t>é</a:t>
            </a:r>
            <a:r>
              <a:rPr lang="de-DE" sz="1100" dirty="0">
                <a:solidFill>
                  <a:schemeClr val="tx1"/>
                </a:solidFill>
              </a:rPr>
              <a:t>cifiant </a:t>
            </a:r>
            <a:r>
              <a:rPr lang="de-DE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ignore.case = TRUE</a:t>
            </a:r>
            <a:r>
              <a:rPr lang="de-DE" sz="1100" dirty="0">
                <a:solidFill>
                  <a:schemeClr val="tx1"/>
                </a:solidFill>
              </a:rPr>
              <a:t> et </a:t>
            </a:r>
          </a:p>
          <a:p>
            <a:pPr algn="l" rtl="0" latinLnBrk="1" hangingPunct="0"/>
            <a:r>
              <a:rPr lang="de-DE" sz="1100" dirty="0">
                <a:solidFill>
                  <a:schemeClr val="tx1"/>
                </a:solidFill>
                <a:latin typeface="Consolas" panose="020B0609020204030204" pitchFamily="49" charset="0"/>
              </a:rPr>
              <a:t>regex(motif, ignore_case = TRUE) </a:t>
            </a:r>
            <a:r>
              <a:rPr lang="de-DE" sz="1100" dirty="0">
                <a:solidFill>
                  <a:schemeClr val="tx1"/>
                </a:solidFill>
              </a:rPr>
              <a:t>pour </a:t>
            </a:r>
          </a:p>
          <a:p>
            <a:pPr algn="l" rtl="0" latinLnBrk="1" hangingPunct="0"/>
            <a:r>
              <a:rPr lang="de-DE" sz="1100" dirty="0">
                <a:solidFill>
                  <a:schemeClr val="tx1"/>
                </a:solidFill>
              </a:rPr>
              <a:t>stringr</a:t>
            </a:r>
            <a:endParaRPr lang="de-DE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8" name="Textfeld 97"/>
          <p:cNvSpPr txBox="1"/>
          <p:nvPr/>
        </p:nvSpPr>
        <p:spPr>
          <a:xfrm>
            <a:off x="7171193" y="7824507"/>
            <a:ext cx="3207713" cy="120794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algn="l" rtl="0" latinLnBrk="1" hangingPunct="0">
              <a:spcAft>
                <a:spcPts val="400"/>
              </a:spcAft>
            </a:pPr>
            <a:r>
              <a:rPr lang="de-DE" sz="1400" b="1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Caractères d'échappement </a:t>
            </a:r>
          </a:p>
          <a:p>
            <a:pPr algn="just" rtl="0" latinLnBrk="1" hangingPunct="0">
              <a:spcAft>
                <a:spcPts val="400"/>
              </a:spcAft>
            </a:pP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Les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métacaractères 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(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  <a:sym typeface="Helvetica Light"/>
              </a:rPr>
              <a:t>. * +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etc.)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doivent être      échappés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pour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être utilisé littéralement. </a:t>
            </a:r>
          </a:p>
          <a:p>
            <a:pPr algn="just" rtl="0" latinLnBrk="1" hangingPunct="0">
              <a:spcAft>
                <a:spcPts val="400"/>
              </a:spcAft>
            </a:pP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Pour échapper un caractere, on place 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 avant </a:t>
            </a:r>
          </a:p>
          <a:p>
            <a:pPr algn="just" rtl="0" latinLnBrk="1" hangingPunct="0">
              <a:spcAft>
                <a:spcPts val="400"/>
              </a:spcAft>
            </a:pP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le caractère ou on l‘encadre par 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\\Q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...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\\E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.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99" name="Textfeld 98"/>
          <p:cNvSpPr txBox="1"/>
          <p:nvPr/>
        </p:nvSpPr>
        <p:spPr>
          <a:xfrm>
            <a:off x="10559366" y="7872172"/>
            <a:ext cx="3130150" cy="1392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b="1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Appariement gourmand</a:t>
            </a:r>
          </a:p>
          <a:p>
            <a:pPr algn="l" rtl="0" latinLnBrk="1" hangingPunct="0"/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Par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défaut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, l‘asterique 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  <a:sym typeface="Helvetica Light"/>
              </a:rPr>
              <a:t>*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est gourmand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, c.-à-d. il 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apparie toujours la cha</a:t>
            </a:r>
            <a:r>
              <a:rPr lang="en-US" sz="11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î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ne la plus longue </a:t>
            </a:r>
          </a:p>
          <a:p>
            <a:pPr algn="l" rtl="0" latinLnBrk="1" hangingPunct="0"/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possible. Il peut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être 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rendu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paresseux avec </a:t>
            </a:r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  <a:sym typeface="Helvetica Light"/>
              </a:rPr>
              <a:t>?</a:t>
            </a:r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, </a:t>
            </a:r>
          </a:p>
          <a:p>
            <a:pPr algn="l" rtl="0" latinLnBrk="1" hangingPunct="0"/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c.-à-d. 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*</a:t>
            </a:r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  <a:sym typeface="Helvetica Light"/>
              </a:rPr>
              <a:t>?</a:t>
            </a:r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. Pour d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ésactiver</a:t>
            </a:r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Le mode gourmand  il faut utiliser 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(?U)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. Cela active une syntaxe qui </a:t>
            </a:r>
          </a:p>
          <a:p>
            <a:pPr algn="l" rtl="0" latinLnBrk="1" hangingPunct="0"/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rend 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(?U)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a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*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paresseux et 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(?U)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a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*?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gourmand.</a:t>
            </a:r>
          </a:p>
        </p:txBody>
      </p:sp>
      <p:sp>
        <p:nvSpPr>
          <p:cNvPr id="100" name="Textfeld 99"/>
          <p:cNvSpPr txBox="1"/>
          <p:nvPr/>
        </p:nvSpPr>
        <p:spPr>
          <a:xfrm>
            <a:off x="7161189" y="8906192"/>
            <a:ext cx="3285276" cy="1392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b="1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Conversions de casses</a:t>
            </a:r>
          </a:p>
          <a:p>
            <a:pPr algn="just" rtl="0" latinLnBrk="1" hangingPunct="0"/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L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es expressions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régulières peuvent être rendues </a:t>
            </a:r>
          </a:p>
          <a:p>
            <a:pPr algn="just" rtl="0" latinLnBrk="1" hangingPunct="0"/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insensibles à la casse avec </a:t>
            </a:r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  <a:sym typeface="Helvetica Light"/>
              </a:rPr>
              <a:t>(?i)</a:t>
            </a:r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. Il est ensuite </a:t>
            </a:r>
          </a:p>
          <a:p>
            <a:pPr algn="just" rtl="0" latinLnBrk="1" hangingPunct="0"/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possible d‘y </a:t>
            </a:r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faire r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éference et convertir la chaîne </a:t>
            </a:r>
          </a:p>
          <a:p>
            <a:pPr algn="just" rtl="0" latinLnBrk="1" hangingPunct="0"/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en miniscule ou majuscule avec respectivement </a:t>
            </a:r>
          </a:p>
          <a:p>
            <a:pPr algn="just" rtl="0" latinLnBrk="1" hangingPunct="0"/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\\L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ou 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\\U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 (par ex.  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\\L\\1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). Ça demande au </a:t>
            </a:r>
          </a:p>
          <a:p>
            <a:pPr algn="just" rtl="0" latinLnBrk="1" hangingPunct="0"/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préalable </a:t>
            </a:r>
            <a:r>
              <a:rPr lang="de-DE" sz="1100" dirty="0">
                <a:solidFill>
                  <a:srgbClr val="000000"/>
                </a:solidFill>
                <a:latin typeface="Consolas" panose="020B0609020204030204" pitchFamily="49" charset="0"/>
                <a:ea typeface="Adobe Gothic Std B" pitchFamily="34" charset="-128"/>
                <a:cs typeface="Consolas" panose="020B0609020204030204" pitchFamily="49" charset="0"/>
              </a:rPr>
              <a:t>PERL = TRUE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.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65" name="Shape 39"/>
          <p:cNvSpPr/>
          <p:nvPr/>
        </p:nvSpPr>
        <p:spPr>
          <a:xfrm>
            <a:off x="232450" y="10285578"/>
            <a:ext cx="6261703" cy="359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lvl="0" algn="l">
              <a:lnSpc>
                <a:spcPct val="90000"/>
              </a:lnSpc>
              <a:defRPr sz="1800"/>
            </a:pPr>
            <a:r>
              <a:rPr sz="900" dirty="0">
                <a:solidFill>
                  <a:srgbClr val="0365C0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  <a:hlinkClick r:id="rId2"/>
              </a:rPr>
              <a:t>CC BY </a:t>
            </a:r>
            <a:r>
              <a:rPr lang="de-DE" sz="900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Ian Kopacka</a:t>
            </a:r>
            <a:r>
              <a:rPr sz="900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de-DE" sz="900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sz="900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• </a:t>
            </a:r>
            <a:r>
              <a:rPr lang="de-DE" sz="900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de-DE" sz="900" dirty="0">
                <a:latin typeface="Source Sans Pro Light"/>
                <a:ea typeface="Source Sans Pro Light"/>
                <a:cs typeface="Source Sans Pro Light"/>
                <a:sym typeface="Source Sans Pro Light"/>
                <a:hlinkClick r:id="rId3"/>
              </a:rPr>
              <a:t>ian.kopacka@ages.at</a:t>
            </a:r>
            <a:endParaRPr lang="de-DE" sz="900" dirty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lvl="0" algn="l">
              <a:lnSpc>
                <a:spcPct val="90000"/>
              </a:lnSpc>
              <a:defRPr sz="1800"/>
            </a:pPr>
            <a:r>
              <a:rPr lang="fr-FR" sz="900" dirty="0">
                <a:latin typeface="Source Sans Pro Light"/>
                <a:ea typeface="Source Sans Pro Light"/>
                <a:cs typeface="Source Sans Pro Light"/>
                <a:sym typeface="Source Sans Pro Light"/>
              </a:rPr>
              <a:t>Traduit par Ahmadou Dicko • </a:t>
            </a:r>
            <a:r>
              <a:rPr lang="fr-FR" sz="900" dirty="0">
                <a:latin typeface="Source Sans Pro Light"/>
                <a:ea typeface="Source Sans Pro Light"/>
                <a:cs typeface="Source Sans Pro Light"/>
                <a:sym typeface="Source Sans Pro Light"/>
                <a:hlinkClick r:id="rId4"/>
              </a:rPr>
              <a:t>https://ahmadoudicko.com</a:t>
            </a:r>
            <a:endParaRPr sz="900" dirty="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grpSp>
        <p:nvGrpSpPr>
          <p:cNvPr id="18" name="Gruppieren 17"/>
          <p:cNvGrpSpPr/>
          <p:nvPr/>
        </p:nvGrpSpPr>
        <p:grpSpPr>
          <a:xfrm>
            <a:off x="5104292" y="1058953"/>
            <a:ext cx="216024" cy="226800"/>
            <a:chOff x="4968776" y="916446"/>
            <a:chExt cx="216024" cy="226800"/>
          </a:xfrm>
        </p:grpSpPr>
        <p:sp>
          <p:nvSpPr>
            <p:cNvPr id="9" name="Ellipse 8"/>
            <p:cNvSpPr/>
            <p:nvPr/>
          </p:nvSpPr>
          <p:spPr>
            <a:xfrm>
              <a:off x="5041714" y="916446"/>
              <a:ext cx="143086" cy="142507"/>
            </a:xfrm>
            <a:prstGeom prst="ellipse">
              <a:avLst/>
            </a:prstGeom>
            <a:noFill/>
            <a:ln w="25400" cap="flat">
              <a:solidFill>
                <a:schemeClr val="tx1"/>
              </a:solidFill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4570" tIns="54570" rIns="54570" bIns="5457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26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endParaRPr>
            </a:p>
          </p:txBody>
        </p:sp>
        <p:cxnSp>
          <p:nvCxnSpPr>
            <p:cNvPr id="12" name="Gerade Verbindung 11"/>
            <p:cNvCxnSpPr/>
            <p:nvPr/>
          </p:nvCxnSpPr>
          <p:spPr>
            <a:xfrm flipH="1">
              <a:off x="4968776" y="1059879"/>
              <a:ext cx="72938" cy="8336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66" name="Gerade Verbindung 65"/>
            <p:cNvCxnSpPr/>
            <p:nvPr/>
          </p:nvCxnSpPr>
          <p:spPr>
            <a:xfrm flipH="1">
              <a:off x="4968776" y="1073905"/>
              <a:ext cx="63508" cy="69341"/>
            </a:xfrm>
            <a:prstGeom prst="line">
              <a:avLst/>
            </a:prstGeom>
            <a:noFill/>
            <a:ln w="28575" cap="flat">
              <a:solidFill>
                <a:srgbClr val="00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76" name="Textfeld 75"/>
          <p:cNvSpPr txBox="1"/>
          <p:nvPr/>
        </p:nvSpPr>
        <p:spPr>
          <a:xfrm>
            <a:off x="10564464" y="9349890"/>
            <a:ext cx="3130150" cy="884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</a:pPr>
            <a:r>
              <a:rPr lang="de-DE" sz="1400" b="1" dirty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Note</a:t>
            </a:r>
          </a:p>
          <a:p>
            <a:pPr algn="l" rtl="0" latinLnBrk="1" hangingPunct="0"/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Les expressions r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é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guli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è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res peuvent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être créées plus convivialement </a:t>
            </a:r>
            <a:r>
              <a:rPr kumimoji="0" lang="de-DE" sz="11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en utilisant </a:t>
            </a:r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d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es</a:t>
            </a:r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 packages R </a:t>
            </a:r>
          </a:p>
          <a:p>
            <a:pPr algn="l" rtl="0" latinLnBrk="1" hangingPunct="0"/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comme 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rex </a:t>
            </a:r>
            <a:r>
              <a:rPr lang="de-DE" sz="1100" dirty="0">
                <a:solidFill>
                  <a:srgbClr val="000000"/>
                </a:solidFill>
                <a:ea typeface="Adobe Gothic Std B" pitchFamily="34" charset="-128"/>
                <a:cs typeface="Helvetica" panose="020B0604020202020204" pitchFamily="34" charset="0"/>
              </a:rPr>
              <a:t>ou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rebus</a:t>
            </a:r>
            <a:r>
              <a:rPr kumimoji="0" lang="de-DE" sz="110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Adobe Gothic Std B" pitchFamily="34" charset="-128"/>
                <a:cs typeface="Helvetica" panose="020B0604020202020204" pitchFamily="34" charset="0"/>
                <a:sym typeface="Helvetica Light"/>
              </a:rPr>
              <a:t>.</a:t>
            </a:r>
            <a:endParaRPr lang="de-DE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2022</TotalTime>
  <Words>1194</Words>
  <Application>Microsoft Office PowerPoint</Application>
  <PresentationFormat>Custom</PresentationFormat>
  <Paragraphs>190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Adobe Gothic Std B</vt:lpstr>
      <vt:lpstr>Avenir Book</vt:lpstr>
      <vt:lpstr>Century Gothic</vt:lpstr>
      <vt:lpstr>Consolas</vt:lpstr>
      <vt:lpstr>Helvetica</vt:lpstr>
      <vt:lpstr>Helvetica Light</vt:lpstr>
      <vt:lpstr>Menlo</vt:lpstr>
      <vt:lpstr>Source Sans Pro Light</vt:lpstr>
      <vt:lpstr>White</vt:lpstr>
      <vt:lpstr>Expressions régulières en R Aide-mémoire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Column layout  Cheat Sheet</dc:title>
  <dc:creator>Kopacka Ian</dc:creator>
  <cp:lastModifiedBy>Dicko, Ahmadou (PSE)</cp:lastModifiedBy>
  <cp:revision>560</cp:revision>
  <dcterms:modified xsi:type="dcterms:W3CDTF">2019-08-21T09:56:53Z</dcterms:modified>
</cp:coreProperties>
</file>