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970000" cy="10795000"/>
  <p:notesSz cx="10233025" cy="135826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96" y="1134"/>
      </p:cViewPr>
      <p:guideLst>
        <p:guide orient="horz" pos="3400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820863" y="1019175"/>
            <a:ext cx="6591300" cy="5092700"/>
          </a:xfrm>
          <a:prstGeom prst="rect">
            <a:avLst/>
          </a:prstGeom>
        </p:spPr>
        <p:txBody>
          <a:bodyPr lIns="136081" tIns="68041" rIns="136081" bIns="68041"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1364404" y="6451759"/>
            <a:ext cx="7504218" cy="6112193"/>
          </a:xfrm>
          <a:prstGeom prst="rect">
            <a:avLst/>
          </a:prstGeom>
        </p:spPr>
        <p:txBody>
          <a:bodyPr lIns="136081" tIns="68041" rIns="136081" bIns="6804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28998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chemeClr val="accent6"/>
                </a:solidFill>
              </a:defRPr>
            </a:lvl1pPr>
            <a:lvl2pPr marL="0" indent="228600">
              <a:buSzTx/>
              <a:buNone/>
              <a:defRPr sz="2500">
                <a:solidFill>
                  <a:schemeClr val="accent6"/>
                </a:solidFill>
              </a:defRPr>
            </a:lvl2pPr>
            <a:lvl3pPr marL="0" indent="457200">
              <a:buSzTx/>
              <a:buNone/>
              <a:defRPr sz="2500">
                <a:solidFill>
                  <a:schemeClr val="accent6"/>
                </a:solidFill>
              </a:defRPr>
            </a:lvl3pPr>
            <a:lvl4pPr marL="0" indent="685800">
              <a:buSzTx/>
              <a:buNone/>
              <a:defRPr sz="2500">
                <a:solidFill>
                  <a:schemeClr val="accent6"/>
                </a:solidFill>
              </a:defRPr>
            </a:lvl4pPr>
            <a:lvl5pPr marL="0" indent="914400">
              <a:buSzTx/>
              <a:buNone/>
              <a:defRPr sz="2500">
                <a:solidFill>
                  <a:schemeClr val="accent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chemeClr val="accent6"/>
                </a:solidFill>
              </a:defRPr>
            </a:lvl1pPr>
            <a:lvl2pPr marL="0" indent="228600">
              <a:buSzTx/>
              <a:buNone/>
              <a:defRPr sz="2500">
                <a:solidFill>
                  <a:schemeClr val="accent6"/>
                </a:solidFill>
              </a:defRPr>
            </a:lvl2pPr>
            <a:lvl3pPr marL="0" indent="457200">
              <a:buSzTx/>
              <a:buNone/>
              <a:defRPr sz="2500">
                <a:solidFill>
                  <a:schemeClr val="accent6"/>
                </a:solidFill>
              </a:defRPr>
            </a:lvl3pPr>
            <a:lvl4pPr marL="0" indent="685800">
              <a:buSzTx/>
              <a:buNone/>
              <a:defRPr sz="2500">
                <a:solidFill>
                  <a:schemeClr val="accent6"/>
                </a:solidFill>
              </a:defRPr>
            </a:lvl4pPr>
            <a:lvl5pPr marL="0" indent="914400">
              <a:buSzTx/>
              <a:buNone/>
              <a:defRPr sz="2500">
                <a:solidFill>
                  <a:schemeClr val="accent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chemeClr val="accent6"/>
                </a:solidFill>
              </a:defRPr>
            </a:lvl1pPr>
            <a:lvl2pPr marL="0" indent="228600">
              <a:buSzTx/>
              <a:buNone/>
              <a:defRPr sz="2500">
                <a:solidFill>
                  <a:schemeClr val="accent6"/>
                </a:solidFill>
              </a:defRPr>
            </a:lvl2pPr>
            <a:lvl3pPr marL="0" indent="457200">
              <a:buSzTx/>
              <a:buNone/>
              <a:defRPr sz="2500">
                <a:solidFill>
                  <a:schemeClr val="accent6"/>
                </a:solidFill>
              </a:defRPr>
            </a:lvl3pPr>
            <a:lvl4pPr marL="0" indent="685800">
              <a:buSzTx/>
              <a:buNone/>
              <a:defRPr sz="2500">
                <a:solidFill>
                  <a:schemeClr val="accent6"/>
                </a:solidFill>
              </a:defRPr>
            </a:lvl4pPr>
            <a:lvl5pPr marL="0" indent="914400">
              <a:buSzTx/>
              <a:buNone/>
              <a:defRPr sz="2500">
                <a:solidFill>
                  <a:schemeClr val="accent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idx="13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tidyverse.org" TargetMode="External"/><Relationship Id="rId5" Type="http://schemas.openxmlformats.org/officeDocument/2006/relationships/hyperlink" Target="http://rstudio.com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info@rstudio.com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idyverse.org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rstudio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info@rstudio.com" TargetMode="External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143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128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3175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29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0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1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2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4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7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8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0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1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2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44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46" name="Rectangle"/>
          <p:cNvSpPr/>
          <p:nvPr/>
        </p:nvSpPr>
        <p:spPr>
          <a:xfrm>
            <a:off x="3759895" y="1672239"/>
            <a:ext cx="6425703" cy="689825"/>
          </a:xfrm>
          <a:prstGeom prst="rect">
            <a:avLst/>
          </a:prstGeom>
          <a:solidFill>
            <a:schemeClr val="accent1">
              <a:hueOff val="47394"/>
              <a:satOff val="-25753"/>
              <a:lumOff val="-7544"/>
              <a:alpha val="14776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" name="read_*(file, col_names = TRUE, col_types = NULL, locale = default_locale(), na = c(&quot;&quot;, &quot;NA&quot;), quoted_na = TRUE, comment = &quot;&quot;, trim_ws = TRUE, skip = 0, n_max = Inf, guess_max = min(1000, n_max), progress = interactive())"/>
          <p:cNvSpPr txBox="1"/>
          <p:nvPr/>
        </p:nvSpPr>
        <p:spPr>
          <a:xfrm>
            <a:off x="3777516" y="1674085"/>
            <a:ext cx="6414968" cy="64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read_*(</a:t>
            </a:r>
            <a:r>
              <a:t>file, col_names = TRUE, col_types = NULL, locale = default_locale(), na = c("", "NA"), quoted_na = TRUE, comment = "", trim_ws = TRUE, skip = 0, n_max = Inf, guess_max = min(1000, n_max), progress = interactive()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</p:txBody>
      </p:sp>
      <p:sp>
        <p:nvSpPr>
          <p:cNvPr id="148" name="Try one of the following packages to import other types of files…"/>
          <p:cNvSpPr txBox="1"/>
          <p:nvPr/>
        </p:nvSpPr>
        <p:spPr>
          <a:xfrm>
            <a:off x="292582" y="3362692"/>
            <a:ext cx="3008066" cy="1793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Prueba </a:t>
            </a:r>
            <a:r>
              <a:rPr lang="es-AR" dirty="0"/>
              <a:t>uno de los siguientes paquetes para importar otros tipos de archivos</a:t>
            </a:r>
            <a:endParaRPr dirty="0" smtClean="0"/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dirty="0" smtClean="0"/>
              <a:t>haven </a:t>
            </a:r>
            <a:r>
              <a:rPr lang="es-AR" b="0" dirty="0" smtClean="0"/>
              <a:t>–</a:t>
            </a:r>
            <a:r>
              <a:rPr b="0" dirty="0" smtClean="0"/>
              <a:t> </a:t>
            </a:r>
            <a:r>
              <a:rPr lang="es-AR" b="0" dirty="0" smtClean="0"/>
              <a:t>archivos </a:t>
            </a:r>
            <a:r>
              <a:rPr b="0" dirty="0" smtClean="0"/>
              <a:t>SPSS, </a:t>
            </a:r>
            <a:r>
              <a:rPr b="0" dirty="0" err="1" smtClean="0"/>
              <a:t>Stata</a:t>
            </a:r>
            <a:r>
              <a:rPr lang="es-AR" b="0" dirty="0" smtClean="0"/>
              <a:t> y</a:t>
            </a:r>
            <a:r>
              <a:rPr b="0" dirty="0" smtClean="0"/>
              <a:t> SAS</a:t>
            </a:r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 err="1" smtClean="0"/>
              <a:t>readxl</a:t>
            </a:r>
            <a:r>
              <a:rPr b="1" dirty="0" smtClean="0"/>
              <a:t> </a:t>
            </a:r>
            <a:r>
              <a:rPr lang="es-AR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archivos </a:t>
            </a:r>
            <a:r>
              <a:rPr dirty="0" smtClean="0"/>
              <a:t>excel (.</a:t>
            </a:r>
            <a:r>
              <a:rPr dirty="0"/>
              <a:t>xls </a:t>
            </a:r>
            <a:r>
              <a:rPr lang="es-AR" dirty="0" smtClean="0"/>
              <a:t>y</a:t>
            </a:r>
            <a:r>
              <a:rPr dirty="0" smtClean="0"/>
              <a:t> </a:t>
            </a:r>
            <a:r>
              <a:rPr dirty="0"/>
              <a:t>.</a:t>
            </a:r>
            <a:r>
              <a:rPr dirty="0" err="1"/>
              <a:t>xlsx</a:t>
            </a:r>
            <a:r>
              <a:rPr dirty="0"/>
              <a:t>)</a:t>
            </a:r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/>
              <a:t>DBI </a:t>
            </a:r>
            <a:r>
              <a:rPr lang="es-AR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base de datos</a:t>
            </a:r>
            <a:endParaRPr dirty="0"/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 err="1"/>
              <a:t>jsonlite</a:t>
            </a:r>
            <a:r>
              <a:rPr dirty="0"/>
              <a:t> - </a:t>
            </a:r>
            <a:r>
              <a:rPr dirty="0" err="1"/>
              <a:t>json</a:t>
            </a:r>
            <a:endParaRPr dirty="0"/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/>
              <a:t>xml2</a:t>
            </a:r>
            <a:r>
              <a:rPr dirty="0"/>
              <a:t> - XML</a:t>
            </a:r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 err="1"/>
              <a:t>httr</a:t>
            </a:r>
            <a:r>
              <a:rPr b="1" dirty="0"/>
              <a:t> </a:t>
            </a:r>
            <a:r>
              <a:rPr dirty="0"/>
              <a:t>- Web APIs</a:t>
            </a:r>
          </a:p>
          <a:p>
            <a:pPr marL="431800" indent="-228600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b="1" dirty="0" err="1"/>
              <a:t>rvest</a:t>
            </a:r>
            <a:r>
              <a:rPr dirty="0"/>
              <a:t> - HTML (Web </a:t>
            </a:r>
            <a:r>
              <a:rPr dirty="0" smtClean="0"/>
              <a:t>Scraping)</a:t>
            </a:r>
            <a:endParaRPr dirty="0"/>
          </a:p>
        </p:txBody>
      </p:sp>
      <p:sp>
        <p:nvSpPr>
          <p:cNvPr id="149" name="Save Data"/>
          <p:cNvSpPr txBox="1"/>
          <p:nvPr/>
        </p:nvSpPr>
        <p:spPr>
          <a:xfrm>
            <a:off x="320788" y="5294287"/>
            <a:ext cx="194123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Guardar </a:t>
            </a:r>
            <a:r>
              <a:rPr lang="es-AR" dirty="0" smtClean="0"/>
              <a:t>datos</a:t>
            </a:r>
            <a:endParaRPr dirty="0"/>
          </a:p>
        </p:txBody>
      </p:sp>
      <p:sp>
        <p:nvSpPr>
          <p:cNvPr id="150" name="Line"/>
          <p:cNvSpPr/>
          <p:nvPr/>
        </p:nvSpPr>
        <p:spPr>
          <a:xfrm>
            <a:off x="344039" y="1217208"/>
            <a:ext cx="3037294" cy="1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1" name="Data Import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s-AR" dirty="0" smtClean="0"/>
              <a:t>Importar Datos</a:t>
            </a:r>
            <a:r>
              <a:rPr dirty="0" smtClean="0"/>
              <a:t>: </a:t>
            </a:r>
            <a:r>
              <a:rPr dirty="0"/>
              <a:t>: </a:t>
            </a:r>
            <a:r>
              <a:rPr lang="es-AR" sz="3300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GUÍA RÁPIDA</a:t>
            </a:r>
            <a:endParaRPr dirty="0"/>
          </a:p>
        </p:txBody>
      </p:sp>
      <p:sp>
        <p:nvSpPr>
          <p:cNvPr id="152" name="Line"/>
          <p:cNvSpPr/>
          <p:nvPr/>
        </p:nvSpPr>
        <p:spPr>
          <a:xfrm>
            <a:off x="316739" y="5245100"/>
            <a:ext cx="3091893" cy="0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3" name="Read Tabular Data - These functions share the common arguments:"/>
          <p:cNvSpPr txBox="1"/>
          <p:nvPr/>
        </p:nvSpPr>
        <p:spPr>
          <a:xfrm>
            <a:off x="3719970" y="1319188"/>
            <a:ext cx="5866991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Leer </a:t>
            </a:r>
            <a:r>
              <a:rPr lang="es-AR" dirty="0" smtClean="0"/>
              <a:t>datos tabulares</a:t>
            </a:r>
            <a:r>
              <a:rPr dirty="0" smtClean="0"/>
              <a:t> </a:t>
            </a:r>
            <a:r>
              <a:rPr sz="1200" dirty="0"/>
              <a:t>- </a:t>
            </a:r>
            <a:r>
              <a:rPr lang="es-AR" sz="1200" dirty="0" smtClean="0"/>
              <a:t>Estas</a:t>
            </a:r>
            <a:r>
              <a:rPr sz="1200" dirty="0" smtClean="0"/>
              <a:t> </a:t>
            </a:r>
            <a:r>
              <a:rPr sz="1200" dirty="0" err="1" smtClean="0"/>
              <a:t>func</a:t>
            </a:r>
            <a:r>
              <a:rPr lang="es-AR" sz="1200" dirty="0" smtClean="0"/>
              <a:t>iones comparten estos </a:t>
            </a:r>
            <a:r>
              <a:rPr lang="es-AR" sz="1200" dirty="0" err="1" smtClean="0"/>
              <a:t>ar</a:t>
            </a:r>
            <a:r>
              <a:rPr sz="1200" dirty="0" err="1" smtClean="0"/>
              <a:t>gument</a:t>
            </a:r>
            <a:r>
              <a:rPr lang="es-AR" sz="1200" dirty="0" smtClean="0"/>
              <a:t>o</a:t>
            </a:r>
            <a:r>
              <a:rPr sz="1200" dirty="0" smtClean="0"/>
              <a:t>s:</a:t>
            </a:r>
            <a:endParaRPr sz="1200" dirty="0"/>
          </a:p>
        </p:txBody>
      </p:sp>
      <p:sp>
        <p:nvSpPr>
          <p:cNvPr id="154" name="Line"/>
          <p:cNvSpPr/>
          <p:nvPr/>
        </p:nvSpPr>
        <p:spPr>
          <a:xfrm>
            <a:off x="3720556" y="1217208"/>
            <a:ext cx="6528888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5" name="Data types"/>
          <p:cNvSpPr txBox="1"/>
          <p:nvPr/>
        </p:nvSpPr>
        <p:spPr>
          <a:xfrm>
            <a:off x="10513392" y="1266149"/>
            <a:ext cx="1982915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Tipos de datos</a:t>
            </a:r>
            <a:endParaRPr dirty="0"/>
          </a:p>
        </p:txBody>
      </p:sp>
      <p:sp>
        <p:nvSpPr>
          <p:cNvPr id="156" name="Line"/>
          <p:cNvSpPr/>
          <p:nvPr/>
        </p:nvSpPr>
        <p:spPr>
          <a:xfrm>
            <a:off x="10540889" y="1214970"/>
            <a:ext cx="3079671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7" name="USEFUL ARGUMENTS"/>
          <p:cNvSpPr txBox="1"/>
          <p:nvPr/>
        </p:nvSpPr>
        <p:spPr>
          <a:xfrm>
            <a:off x="3722607" y="5927892"/>
            <a:ext cx="1503617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AR" dirty="0" smtClean="0"/>
              <a:t>ARGUMENTOS ÚTILES</a:t>
            </a:r>
            <a:endParaRPr dirty="0"/>
          </a:p>
        </p:txBody>
      </p:sp>
      <p:sp>
        <p:nvSpPr>
          <p:cNvPr id="158" name="Line"/>
          <p:cNvSpPr/>
          <p:nvPr/>
        </p:nvSpPr>
        <p:spPr>
          <a:xfrm>
            <a:off x="3713850" y="5865319"/>
            <a:ext cx="6517793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9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60" name="OTHER TYPES OF DATA"/>
          <p:cNvSpPr txBox="1"/>
          <p:nvPr/>
        </p:nvSpPr>
        <p:spPr>
          <a:xfrm>
            <a:off x="305964" y="3178005"/>
            <a:ext cx="1735651" cy="257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lnSpc>
                <a:spcPct val="80000"/>
              </a:lnSpc>
              <a:spcBef>
                <a:spcPts val="300"/>
              </a:spcBef>
              <a:defRPr>
                <a:solidFill>
                  <a:schemeClr val="accent6">
                    <a:hueOff val="-3673401"/>
                    <a:satOff val="-35929"/>
                    <a:lumOff val="-28653"/>
                  </a:schemeClr>
                </a:solidFill>
              </a:defRPr>
            </a:lvl1pPr>
          </a:lstStyle>
          <a:p>
            <a:r>
              <a:rPr dirty="0" smtClean="0"/>
              <a:t>OT</a:t>
            </a:r>
            <a:r>
              <a:rPr lang="es-AR" dirty="0" smtClean="0"/>
              <a:t>ROS</a:t>
            </a:r>
            <a:r>
              <a:rPr dirty="0" smtClean="0"/>
              <a:t> T</a:t>
            </a:r>
            <a:r>
              <a:rPr lang="es-AR" dirty="0" smtClean="0"/>
              <a:t>IPOS</a:t>
            </a:r>
            <a:r>
              <a:rPr dirty="0" smtClean="0"/>
              <a:t> </a:t>
            </a:r>
            <a:r>
              <a:rPr lang="es-AR" dirty="0" smtClean="0"/>
              <a:t>DE</a:t>
            </a:r>
            <a:r>
              <a:rPr dirty="0" smtClean="0"/>
              <a:t> DAT</a:t>
            </a:r>
            <a:r>
              <a:rPr lang="es-AR" dirty="0" smtClean="0"/>
              <a:t>OS</a:t>
            </a:r>
            <a:endParaRPr dirty="0"/>
          </a:p>
        </p:txBody>
      </p:sp>
      <p:sp>
        <p:nvSpPr>
          <p:cNvPr id="161" name="Comma delimited file…"/>
          <p:cNvSpPr txBox="1"/>
          <p:nvPr/>
        </p:nvSpPr>
        <p:spPr>
          <a:xfrm>
            <a:off x="169890" y="5973564"/>
            <a:ext cx="3361336" cy="4011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lnSpcReduction="10000"/>
          </a:bodyPr>
          <a:lstStyle/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separado por </a:t>
            </a:r>
            <a:r>
              <a:rPr lang="es-AR" dirty="0" smtClean="0"/>
              <a:t>comas</a:t>
            </a:r>
            <a:endParaRPr lang="es-AR"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>
                <a:solidFill>
                  <a:schemeClr val="bg2">
                    <a:lumMod val="10000"/>
                  </a:schemeClr>
                </a:solidFill>
              </a:rPr>
              <a:t>write_csv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b="0" dirty="0" smtClean="0">
                <a:solidFill>
                  <a:srgbClr val="000000"/>
                </a:solidFill>
              </a:rPr>
              <a:t>path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= "NA", append = FALSE, </a:t>
            </a:r>
            <a:r>
              <a:rPr b="0" dirty="0" err="1">
                <a:solidFill>
                  <a:srgbClr val="000000"/>
                </a:solidFill>
              </a:rPr>
              <a:t>col_names</a:t>
            </a:r>
            <a:r>
              <a:rPr b="0" dirty="0">
                <a:solidFill>
                  <a:srgbClr val="000000"/>
                </a:solidFill>
              </a:rPr>
              <a:t> = !append)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</a:t>
            </a:r>
            <a:r>
              <a:rPr lang="es-AR" dirty="0"/>
              <a:t>con </a:t>
            </a:r>
            <a:r>
              <a:rPr lang="es-AR" dirty="0" smtClean="0"/>
              <a:t>separador </a:t>
            </a:r>
            <a:r>
              <a:rPr lang="es-AR" dirty="0" smtClean="0"/>
              <a:t>arbitrario</a:t>
            </a:r>
            <a:endParaRPr lang="es-AR"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>
                <a:solidFill>
                  <a:schemeClr val="bg2">
                    <a:lumMod val="10000"/>
                  </a:schemeClr>
                </a:solidFill>
              </a:rPr>
              <a:t>write_delim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dirty="0" smtClean="0"/>
              <a:t> </a:t>
            </a:r>
            <a:r>
              <a:rPr b="0" dirty="0">
                <a:solidFill>
                  <a:srgbClr val="000000"/>
                </a:solidFill>
              </a:rPr>
              <a:t>path, </a:t>
            </a:r>
            <a:r>
              <a:rPr b="0" dirty="0" err="1">
                <a:solidFill>
                  <a:srgbClr val="000000"/>
                </a:solidFill>
              </a:rPr>
              <a:t>delim</a:t>
            </a:r>
            <a:r>
              <a:rPr b="0" dirty="0">
                <a:solidFill>
                  <a:srgbClr val="000000"/>
                </a:solidFill>
              </a:rPr>
              <a:t> = " ",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= "NA", append = FALSE, </a:t>
            </a:r>
            <a:r>
              <a:rPr b="0" dirty="0" err="1">
                <a:solidFill>
                  <a:srgbClr val="000000"/>
                </a:solidFill>
              </a:rPr>
              <a:t>col_names</a:t>
            </a:r>
            <a:r>
              <a:rPr b="0" dirty="0">
                <a:solidFill>
                  <a:srgbClr val="000000"/>
                </a:solidFill>
              </a:rPr>
              <a:t> = !append)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smtClean="0"/>
              <a:t>CSV </a:t>
            </a:r>
            <a:r>
              <a:rPr lang="es-AR" dirty="0" smtClean="0"/>
              <a:t>para</a:t>
            </a:r>
            <a:r>
              <a:rPr dirty="0" smtClean="0"/>
              <a:t> </a:t>
            </a:r>
            <a:r>
              <a:rPr dirty="0" smtClean="0"/>
              <a:t>excel</a:t>
            </a: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>
                <a:solidFill>
                  <a:schemeClr val="bg2">
                    <a:lumMod val="10000"/>
                  </a:schemeClr>
                </a:solidFill>
              </a:rPr>
              <a:t>write_excel_csv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dirty="0" smtClean="0"/>
              <a:t> </a:t>
            </a:r>
            <a:r>
              <a:rPr b="0" dirty="0">
                <a:solidFill>
                  <a:srgbClr val="000000"/>
                </a:solidFill>
              </a:rPr>
              <a:t>path,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= "NA", append = FALSE, </a:t>
            </a:r>
            <a:r>
              <a:rPr b="0" dirty="0" err="1">
                <a:solidFill>
                  <a:srgbClr val="000000"/>
                </a:solidFill>
              </a:rPr>
              <a:t>col_names</a:t>
            </a:r>
            <a:r>
              <a:rPr b="0" dirty="0">
                <a:solidFill>
                  <a:srgbClr val="000000"/>
                </a:solidFill>
              </a:rPr>
              <a:t> = !append)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Cadena </a:t>
            </a:r>
            <a:r>
              <a:rPr lang="es-AR" dirty="0" smtClean="0"/>
              <a:t>(</a:t>
            </a:r>
            <a:r>
              <a:rPr lang="es-AR" dirty="0" err="1" smtClean="0"/>
              <a:t>string</a:t>
            </a:r>
            <a:r>
              <a:rPr lang="es-AR" dirty="0" smtClean="0"/>
              <a:t>) a</a:t>
            </a:r>
            <a:r>
              <a:rPr dirty="0" smtClean="0"/>
              <a:t> </a:t>
            </a:r>
            <a:r>
              <a:rPr lang="es-AR" dirty="0" smtClean="0"/>
              <a:t>archivo</a:t>
            </a:r>
            <a:endParaRPr lang="es-AR"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>
                <a:solidFill>
                  <a:schemeClr val="bg2">
                    <a:lumMod val="10000"/>
                  </a:schemeClr>
                </a:solidFill>
              </a:rPr>
              <a:t>write_file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dirty="0" smtClean="0"/>
              <a:t> </a:t>
            </a:r>
            <a:r>
              <a:rPr b="0" dirty="0">
                <a:solidFill>
                  <a:srgbClr val="000000"/>
                </a:solidFill>
              </a:rPr>
              <a:t>path, append = FALSE)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Vector </a:t>
            </a:r>
            <a:r>
              <a:rPr lang="es-AR" dirty="0"/>
              <a:t>de </a:t>
            </a:r>
            <a:r>
              <a:rPr lang="es-AR" dirty="0" smtClean="0"/>
              <a:t>cadena  </a:t>
            </a:r>
            <a:r>
              <a:rPr lang="es-AR" dirty="0"/>
              <a:t>a archivo, un elemento por </a:t>
            </a:r>
            <a:r>
              <a:rPr lang="es-AR" dirty="0" smtClean="0"/>
              <a:t>línea</a:t>
            </a:r>
            <a:endParaRPr lang="es-AR"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>
                <a:solidFill>
                  <a:schemeClr val="bg2">
                    <a:lumMod val="10000"/>
                  </a:schemeClr>
                </a:solidFill>
              </a:rPr>
              <a:t>write_lines</a:t>
            </a:r>
            <a:r>
              <a:rPr b="0" dirty="0">
                <a:solidFill>
                  <a:srgbClr val="000000"/>
                </a:solidFill>
              </a:rPr>
              <a:t>(</a:t>
            </a:r>
            <a:r>
              <a:rPr b="0" dirty="0" err="1">
                <a:solidFill>
                  <a:srgbClr val="000000"/>
                </a:solidFill>
              </a:rPr>
              <a:t>x,path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= "NA", append = FALSE)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smtClean="0"/>
              <a:t>Object</a:t>
            </a:r>
            <a:r>
              <a:rPr lang="es-AR" dirty="0" smtClean="0"/>
              <a:t>o</a:t>
            </a:r>
            <a:r>
              <a:rPr dirty="0" smtClean="0"/>
              <a:t> </a:t>
            </a:r>
            <a:r>
              <a:rPr lang="es-AR" dirty="0" smtClean="0"/>
              <a:t>a</a:t>
            </a:r>
            <a:r>
              <a:rPr dirty="0" smtClean="0"/>
              <a:t> </a:t>
            </a:r>
            <a:r>
              <a:rPr lang="es-AR" dirty="0" smtClean="0"/>
              <a:t>archivo </a:t>
            </a:r>
            <a:r>
              <a:rPr dirty="0" smtClean="0"/>
              <a:t>RDS</a:t>
            </a:r>
            <a:endParaRPr lang="es-AR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b="1" dirty="0" err="1" smtClean="0">
                <a:solidFill>
                  <a:schemeClr val="bg2">
                    <a:lumMod val="10000"/>
                  </a:schemeClr>
                </a:solidFill>
              </a:rPr>
              <a:t>write_rds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b="0" dirty="0" smtClean="0">
                <a:solidFill>
                  <a:srgbClr val="000000"/>
                </a:solidFill>
              </a:rPr>
              <a:t>, </a:t>
            </a:r>
            <a:r>
              <a:rPr b="0" dirty="0">
                <a:solidFill>
                  <a:srgbClr val="000000"/>
                </a:solidFill>
              </a:rPr>
              <a:t>path, compress = c("none", "</a:t>
            </a:r>
            <a:r>
              <a:rPr b="0" dirty="0" err="1">
                <a:solidFill>
                  <a:srgbClr val="000000"/>
                </a:solidFill>
              </a:rPr>
              <a:t>gz</a:t>
            </a:r>
            <a:r>
              <a:rPr b="0" dirty="0">
                <a:solidFill>
                  <a:srgbClr val="000000"/>
                </a:solidFill>
              </a:rPr>
              <a:t>", "bz2", "</a:t>
            </a:r>
            <a:r>
              <a:rPr b="0" dirty="0" err="1">
                <a:solidFill>
                  <a:srgbClr val="000000"/>
                </a:solidFill>
              </a:rPr>
              <a:t>xz</a:t>
            </a:r>
            <a:r>
              <a:rPr b="0" dirty="0">
                <a:solidFill>
                  <a:srgbClr val="000000"/>
                </a:solidFill>
              </a:rPr>
              <a:t>"), </a:t>
            </a:r>
            <a:r>
              <a:rPr b="0" dirty="0" smtClean="0">
                <a:solidFill>
                  <a:srgbClr val="000000"/>
                </a:solidFill>
              </a:rPr>
              <a:t>...)</a:t>
            </a:r>
            <a:endParaRPr lang="es-AR" b="0" dirty="0" smtClean="0">
              <a:solidFill>
                <a:srgbClr val="000000"/>
              </a:solidFill>
            </a:endParaRP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b="0" dirty="0">
              <a:solidFill>
                <a:srgbClr val="000000"/>
              </a:solidFill>
            </a:endParaRP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separado por tabulaciones</a:t>
            </a:r>
            <a:endParaRPr dirty="0"/>
          </a:p>
          <a:p>
            <a:pPr marL="228600" indent="-114300">
              <a:lnSpc>
                <a:spcPct val="90000"/>
              </a:lnSpc>
              <a:defRPr b="0">
                <a:solidFill>
                  <a:srgbClr val="000000"/>
                </a:solidFill>
              </a:defRPr>
            </a:pPr>
            <a:r>
              <a:rPr b="1" dirty="0" err="1" smtClean="0"/>
              <a:t>write_tsv</a:t>
            </a:r>
            <a:r>
              <a:rPr lang="es-AR" b="0" dirty="0">
                <a:solidFill>
                  <a:srgbClr val="000000"/>
                </a:solidFill>
              </a:rPr>
              <a:t>(x</a:t>
            </a:r>
            <a:r>
              <a:rPr dirty="0" smtClean="0"/>
              <a:t>, </a:t>
            </a:r>
            <a:r>
              <a:rPr dirty="0"/>
              <a:t>path, </a:t>
            </a:r>
            <a:r>
              <a:rPr dirty="0" err="1"/>
              <a:t>na</a:t>
            </a:r>
            <a:r>
              <a:rPr dirty="0"/>
              <a:t> = "NA", append = FALSE, </a:t>
            </a:r>
            <a:r>
              <a:rPr dirty="0" err="1"/>
              <a:t>col_names</a:t>
            </a:r>
            <a:r>
              <a:rPr dirty="0"/>
              <a:t> = !append</a:t>
            </a:r>
            <a:r>
              <a:rPr b="1" dirty="0"/>
              <a:t>)</a:t>
            </a:r>
          </a:p>
        </p:txBody>
      </p:sp>
      <p:sp>
        <p:nvSpPr>
          <p:cNvPr id="162" name="Save x, an R object, to path, a file path, as:"/>
          <p:cNvSpPr txBox="1"/>
          <p:nvPr/>
        </p:nvSpPr>
        <p:spPr>
          <a:xfrm>
            <a:off x="163717" y="5622697"/>
            <a:ext cx="3122537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Guardar</a:t>
            </a:r>
            <a:r>
              <a:rPr dirty="0" smtClean="0"/>
              <a:t> </a:t>
            </a:r>
            <a:r>
              <a:rPr b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x</a:t>
            </a:r>
            <a:r>
              <a:rPr dirty="0"/>
              <a:t>, </a:t>
            </a:r>
            <a:r>
              <a:rPr lang="es-AR" dirty="0" smtClean="0"/>
              <a:t>un objeto de R</a:t>
            </a:r>
            <a:r>
              <a:rPr dirty="0" smtClean="0"/>
              <a:t>, </a:t>
            </a:r>
            <a:r>
              <a:rPr lang="es-AR" dirty="0" smtClean="0"/>
              <a:t>a</a:t>
            </a:r>
            <a:r>
              <a:rPr dirty="0" smtClean="0"/>
              <a:t> </a:t>
            </a:r>
            <a:r>
              <a:rPr b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path</a:t>
            </a:r>
            <a:r>
              <a:rPr dirty="0"/>
              <a:t>, </a:t>
            </a:r>
            <a:r>
              <a:rPr lang="es-AR" dirty="0" smtClean="0"/>
              <a:t>una ruta de acceso a un archivo</a:t>
            </a:r>
            <a:r>
              <a:rPr dirty="0" smtClean="0"/>
              <a:t>, </a:t>
            </a:r>
            <a:r>
              <a:rPr lang="es-AR" dirty="0" smtClean="0"/>
              <a:t>como</a:t>
            </a:r>
            <a:r>
              <a:rPr dirty="0" smtClean="0"/>
              <a:t>:</a:t>
            </a:r>
            <a:endParaRPr dirty="0"/>
          </a:p>
        </p:txBody>
      </p:sp>
      <p:sp>
        <p:nvSpPr>
          <p:cNvPr id="163" name="Skip lines…"/>
          <p:cNvSpPr txBox="1"/>
          <p:nvPr/>
        </p:nvSpPr>
        <p:spPr>
          <a:xfrm>
            <a:off x="8353152" y="6189588"/>
            <a:ext cx="2036054" cy="2126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Saltar </a:t>
            </a:r>
            <a:r>
              <a:rPr lang="es-AR" dirty="0" smtClean="0"/>
              <a:t>líneas</a:t>
            </a:r>
            <a:endParaRPr dirty="0" smtClean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read_csv</a:t>
            </a:r>
            <a:r>
              <a:rPr dirty="0" smtClean="0"/>
              <a:t>(f, </a:t>
            </a:r>
            <a:r>
              <a:rPr b="1" dirty="0" smtClean="0"/>
              <a:t>skip = 1</a:t>
            </a:r>
            <a:r>
              <a:rPr dirty="0" smtClean="0"/>
              <a:t>)</a:t>
            </a:r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dirty="0" smtClean="0"/>
              <a:t> </a:t>
            </a:r>
            <a:endParaRPr dirty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 b="0" i="1">
                <a:solidFill>
                  <a:srgbClr val="000000"/>
                </a:solidFill>
              </a:defRPr>
            </a:pPr>
            <a:endParaRPr dirty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Leer </a:t>
            </a:r>
            <a:r>
              <a:rPr lang="es-AR" dirty="0" smtClean="0"/>
              <a:t>un </a:t>
            </a:r>
            <a:r>
              <a:rPr lang="es-AR" dirty="0" smtClean="0"/>
              <a:t>subconjunto</a:t>
            </a:r>
            <a:endParaRPr lang="es-AR" dirty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b="0" dirty="0" err="1">
                <a:solidFill>
                  <a:schemeClr val="bg2">
                    <a:lumMod val="10000"/>
                  </a:schemeClr>
                </a:solidFill>
              </a:rPr>
              <a:t>read_csv</a:t>
            </a:r>
            <a:r>
              <a:rPr b="0" dirty="0">
                <a:solidFill>
                  <a:schemeClr val="bg2">
                    <a:lumMod val="10000"/>
                  </a:schemeClr>
                </a:solidFill>
              </a:rPr>
              <a:t>(f</a:t>
            </a:r>
            <a:r>
              <a:rPr b="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b="1" dirty="0" err="1">
                <a:solidFill>
                  <a:schemeClr val="bg2">
                    <a:lumMod val="10000"/>
                  </a:schemeClr>
                </a:solidFill>
              </a:rPr>
              <a:t>n_max</a:t>
            </a:r>
            <a:r>
              <a:rPr b="1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b="1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s-AR" b="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b="0" dirty="0">
              <a:solidFill>
                <a:schemeClr val="bg2">
                  <a:lumMod val="10000"/>
                </a:schemeClr>
              </a:solidFill>
            </a:endParaRPr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 </a:t>
            </a:r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sz="700" dirty="0" smtClean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Valores </a:t>
            </a:r>
            <a:r>
              <a:rPr lang="es-AR" dirty="0"/>
              <a:t>faltantes</a:t>
            </a:r>
            <a:endParaRPr dirty="0"/>
          </a:p>
          <a:p>
            <a:pPr marL="114300" indent="-114300">
              <a:lnSpc>
                <a:spcPct val="90000"/>
              </a:lnSpc>
              <a:spcBef>
                <a:spcPts val="10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read_csv</a:t>
            </a:r>
            <a:r>
              <a:rPr dirty="0"/>
              <a:t>(f, </a:t>
            </a:r>
            <a:r>
              <a:rPr b="1" dirty="0" err="1"/>
              <a:t>na</a:t>
            </a:r>
            <a:r>
              <a:rPr b="1" dirty="0"/>
              <a:t> = c("1", ".")</a:t>
            </a:r>
            <a:r>
              <a:rPr dirty="0"/>
              <a:t>)</a:t>
            </a:r>
          </a:p>
        </p:txBody>
      </p:sp>
      <p:sp>
        <p:nvSpPr>
          <p:cNvPr id="164" name="Comma Delimited Files…"/>
          <p:cNvSpPr txBox="1"/>
          <p:nvPr/>
        </p:nvSpPr>
        <p:spPr>
          <a:xfrm>
            <a:off x="5803493" y="2358737"/>
            <a:ext cx="4422824" cy="3448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separado por comas</a:t>
            </a:r>
            <a:endParaRPr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read_csv</a:t>
            </a:r>
            <a:r>
              <a:rPr b="1" dirty="0" smtClean="0"/>
              <a:t>(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</a:t>
            </a:r>
            <a:r>
              <a:rPr dirty="0" err="1" smtClean="0"/>
              <a:t>csv</a:t>
            </a:r>
            <a:r>
              <a:rPr dirty="0"/>
              <a:t>"</a:t>
            </a:r>
            <a:r>
              <a:rPr b="1" dirty="0"/>
              <a:t>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 smtClean="0"/>
              <a:t>Para generar </a:t>
            </a:r>
            <a:r>
              <a:rPr lang="es-AR" b="0" dirty="0">
                <a:solidFill>
                  <a:srgbClr val="000000"/>
                </a:solidFill>
                <a:sym typeface="Source Sans Pro Light"/>
              </a:rPr>
              <a:t>archivo 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.</a:t>
            </a:r>
            <a:r>
              <a:rPr lang="es-AR" b="0" dirty="0" err="1" smtClean="0">
                <a:solidFill>
                  <a:srgbClr val="000000"/>
                </a:solidFill>
                <a:sym typeface="Source Sans Pro Light"/>
              </a:rPr>
              <a:t>csv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s-AR" dirty="0" smtClean="0"/>
              <a:t>ejecuta</a:t>
            </a:r>
            <a:r>
              <a:rPr dirty="0" smtClean="0"/>
              <a:t>: </a:t>
            </a:r>
            <a:endParaRPr b="1" dirty="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 err="1"/>
              <a:t>write_file</a:t>
            </a:r>
            <a:r>
              <a:rPr dirty="0"/>
              <a:t>(x = "</a:t>
            </a:r>
            <a:r>
              <a:rPr dirty="0" err="1"/>
              <a:t>a,b,c</a:t>
            </a:r>
            <a:r>
              <a:rPr dirty="0"/>
              <a:t>\n1,2,3\n4,5,NA", path = 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</a:t>
            </a:r>
            <a:r>
              <a:rPr dirty="0" err="1" smtClean="0"/>
              <a:t>csv</a:t>
            </a:r>
            <a:r>
              <a:rPr dirty="0"/>
              <a:t>")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chemeClr val="accent6"/>
                </a:solidFill>
              </a:defRPr>
            </a:pPr>
            <a:endParaRPr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separado por punto y coma</a:t>
            </a:r>
            <a:endParaRPr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read_csv2</a:t>
            </a:r>
            <a:r>
              <a:rPr b="1" dirty="0" smtClean="0"/>
              <a:t>(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2.csv</a:t>
            </a:r>
            <a:r>
              <a:rPr dirty="0"/>
              <a:t>"</a:t>
            </a:r>
            <a:r>
              <a:rPr b="1" dirty="0"/>
              <a:t>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 err="1"/>
              <a:t>write_file</a:t>
            </a:r>
            <a:r>
              <a:rPr dirty="0"/>
              <a:t>(x = "</a:t>
            </a:r>
            <a:r>
              <a:rPr dirty="0" err="1"/>
              <a:t>a;b;c</a:t>
            </a:r>
            <a:r>
              <a:rPr dirty="0"/>
              <a:t>\n1;2;3\n4;5;NA", path = </a:t>
            </a:r>
            <a:r>
              <a:rPr dirty="0" smtClean="0"/>
              <a:t>"</a:t>
            </a:r>
            <a:r>
              <a:rPr lang="es-AR" b="0" dirty="0">
                <a:solidFill>
                  <a:srgbClr val="000000"/>
                </a:solidFill>
                <a:sym typeface="Source Sans Pro Light"/>
              </a:rPr>
              <a:t> archivo </a:t>
            </a:r>
            <a:r>
              <a:rPr dirty="0" smtClean="0"/>
              <a:t>2.csv</a:t>
            </a:r>
            <a:r>
              <a:rPr dirty="0"/>
              <a:t>")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chemeClr val="accent6"/>
                </a:solidFill>
              </a:defRPr>
            </a:pPr>
            <a:endParaRPr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con cualquier separador</a:t>
            </a:r>
            <a:r>
              <a:rPr dirty="0" smtClean="0"/>
              <a:t> </a:t>
            </a:r>
            <a:endParaRPr dirty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read_delim</a:t>
            </a:r>
            <a:r>
              <a:rPr b="1" dirty="0" smtClean="0"/>
              <a:t>(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.txt</a:t>
            </a:r>
            <a:r>
              <a:rPr dirty="0"/>
              <a:t>", </a:t>
            </a:r>
            <a:r>
              <a:rPr dirty="0" err="1"/>
              <a:t>delim</a:t>
            </a:r>
            <a:r>
              <a:rPr dirty="0"/>
              <a:t> = "|"</a:t>
            </a:r>
            <a:r>
              <a:rPr b="1" dirty="0"/>
              <a:t>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 err="1"/>
              <a:t>write_file</a:t>
            </a:r>
            <a:r>
              <a:rPr dirty="0"/>
              <a:t>(x = "</a:t>
            </a:r>
            <a:r>
              <a:rPr dirty="0" err="1"/>
              <a:t>a|b|c</a:t>
            </a:r>
            <a:r>
              <a:rPr dirty="0"/>
              <a:t>\n1|2|3\n4|5|NA", path = </a:t>
            </a:r>
            <a:r>
              <a:rPr dirty="0" smtClean="0"/>
              <a:t>"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archivo</a:t>
            </a:r>
            <a:r>
              <a:rPr dirty="0" smtClean="0"/>
              <a:t>.txt</a:t>
            </a:r>
            <a:r>
              <a:rPr dirty="0"/>
              <a:t>")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6B8CB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endParaRPr dirty="0"/>
          </a:p>
          <a:p>
            <a:pPr marL="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Archivos de ancho fijo</a:t>
            </a:r>
            <a:endParaRPr dirty="0" smtClean="0"/>
          </a:p>
          <a:p>
            <a:pPr marL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 smtClean="0"/>
              <a:t>read_fwf</a:t>
            </a:r>
            <a:r>
              <a:rPr b="1" dirty="0" smtClean="0"/>
              <a:t>(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</a:t>
            </a:r>
            <a:r>
              <a:rPr dirty="0" err="1" smtClean="0"/>
              <a:t>fwf</a:t>
            </a:r>
            <a:r>
              <a:rPr dirty="0" smtClean="0"/>
              <a:t>", </a:t>
            </a:r>
            <a:r>
              <a:rPr dirty="0" err="1" smtClean="0"/>
              <a:t>col_positions</a:t>
            </a:r>
            <a:r>
              <a:rPr dirty="0" smtClean="0"/>
              <a:t> = c(1, 3, 5)</a:t>
            </a:r>
            <a:r>
              <a:rPr b="1" dirty="0" smtClean="0"/>
              <a:t>)</a:t>
            </a:r>
            <a:r>
              <a:rPr dirty="0" smtClean="0"/>
              <a:t> </a:t>
            </a:r>
            <a:endParaRPr b="1" dirty="0" smtClean="0"/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 err="1" smtClean="0"/>
              <a:t>write_file</a:t>
            </a:r>
            <a:r>
              <a:rPr dirty="0" smtClean="0"/>
              <a:t>(x </a:t>
            </a:r>
            <a:r>
              <a:rPr dirty="0"/>
              <a:t>= "a b c\n1 2 3\n4 5 NA", path = </a:t>
            </a:r>
            <a:r>
              <a:rPr dirty="0" smtClean="0"/>
              <a:t>"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archivo</a:t>
            </a:r>
            <a:r>
              <a:rPr dirty="0" smtClean="0"/>
              <a:t>.</a:t>
            </a:r>
            <a:r>
              <a:rPr dirty="0" err="1" smtClean="0"/>
              <a:t>fwf</a:t>
            </a:r>
            <a:r>
              <a:rPr dirty="0"/>
              <a:t>")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chemeClr val="accent6"/>
                </a:solidFill>
              </a:defRPr>
            </a:pPr>
            <a:endParaRPr dirty="0"/>
          </a:p>
          <a:p>
            <a:pPr marL="114300">
              <a:lnSpc>
                <a:spcPct val="90000"/>
              </a:lnSpc>
              <a:spcBef>
                <a:spcPts val="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separado por tabulaciones</a:t>
            </a:r>
            <a:endParaRPr dirty="0"/>
          </a:p>
          <a:p>
            <a:pPr marL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b="1" dirty="0" err="1"/>
              <a:t>read_tsv</a:t>
            </a:r>
            <a:r>
              <a:rPr b="1" dirty="0" smtClean="0"/>
              <a:t>(</a:t>
            </a:r>
            <a:r>
              <a:rPr dirty="0" smtClean="0"/>
              <a:t>"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archivo</a:t>
            </a:r>
            <a:r>
              <a:rPr dirty="0" smtClean="0"/>
              <a:t>.</a:t>
            </a:r>
            <a:r>
              <a:rPr dirty="0" err="1" smtClean="0"/>
              <a:t>tsv</a:t>
            </a:r>
            <a:r>
              <a:rPr dirty="0"/>
              <a:t>"</a:t>
            </a:r>
            <a:r>
              <a:rPr b="1" dirty="0"/>
              <a:t>)</a:t>
            </a:r>
            <a:r>
              <a:rPr dirty="0"/>
              <a:t> </a:t>
            </a:r>
            <a:r>
              <a:rPr lang="es-AR" dirty="0" smtClean="0"/>
              <a:t>también </a:t>
            </a:r>
            <a:r>
              <a:rPr lang="es-AR" dirty="0" smtClean="0"/>
              <a:t>con</a:t>
            </a:r>
            <a:r>
              <a:rPr b="1" dirty="0" smtClean="0"/>
              <a:t> </a:t>
            </a:r>
            <a:r>
              <a:rPr b="1" dirty="0" err="1"/>
              <a:t>read_table</a:t>
            </a:r>
            <a:r>
              <a:rPr b="1" dirty="0"/>
              <a:t>().</a:t>
            </a:r>
          </a:p>
          <a:p>
            <a:pPr marL="2286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 err="1"/>
              <a:t>write_file</a:t>
            </a:r>
            <a:r>
              <a:rPr dirty="0"/>
              <a:t>(x = "a\</a:t>
            </a:r>
            <a:r>
              <a:rPr dirty="0" err="1"/>
              <a:t>tb</a:t>
            </a:r>
            <a:r>
              <a:rPr dirty="0"/>
              <a:t>\</a:t>
            </a:r>
            <a:r>
              <a:rPr dirty="0" err="1"/>
              <a:t>tc</a:t>
            </a:r>
            <a:r>
              <a:rPr dirty="0"/>
              <a:t>\n1\t2\t3\n4\t5\</a:t>
            </a:r>
            <a:r>
              <a:rPr dirty="0" err="1"/>
              <a:t>tNA</a:t>
            </a:r>
            <a:r>
              <a:rPr dirty="0"/>
              <a:t>", path = </a:t>
            </a:r>
            <a:r>
              <a:rPr dirty="0" smtClean="0"/>
              <a:t>"</a:t>
            </a:r>
            <a:r>
              <a:rPr lang="es-AR" b="0" dirty="0" smtClean="0">
                <a:solidFill>
                  <a:srgbClr val="000000"/>
                </a:solidFill>
                <a:sym typeface="Source Sans Pro Light"/>
              </a:rPr>
              <a:t>archivo</a:t>
            </a:r>
            <a:r>
              <a:rPr dirty="0" smtClean="0"/>
              <a:t>.</a:t>
            </a:r>
            <a:r>
              <a:rPr dirty="0" err="1" smtClean="0"/>
              <a:t>tsv</a:t>
            </a:r>
            <a:r>
              <a:rPr dirty="0"/>
              <a:t>")</a:t>
            </a:r>
          </a:p>
        </p:txBody>
      </p:sp>
      <p:grpSp>
        <p:nvGrpSpPr>
          <p:cNvPr id="169" name="Group"/>
          <p:cNvGrpSpPr/>
          <p:nvPr/>
        </p:nvGrpSpPr>
        <p:grpSpPr>
          <a:xfrm>
            <a:off x="3949897" y="2389823"/>
            <a:ext cx="580009" cy="759292"/>
            <a:chOff x="0" y="0"/>
            <a:chExt cx="580007" cy="759291"/>
          </a:xfrm>
        </p:grpSpPr>
        <p:grpSp>
          <p:nvGrpSpPr>
            <p:cNvPr id="167" name="Group"/>
            <p:cNvGrpSpPr/>
            <p:nvPr/>
          </p:nvGrpSpPr>
          <p:grpSpPr>
            <a:xfrm>
              <a:off x="0" y="-1"/>
              <a:ext cx="580008" cy="759204"/>
              <a:chOff x="0" y="0"/>
              <a:chExt cx="580007" cy="759202"/>
            </a:xfrm>
          </p:grpSpPr>
          <p:pic>
            <p:nvPicPr>
              <p:cNvPr id="165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50311"/>
                <a:ext cx="552101" cy="7088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blurRad="25400" dist="20037" dir="8434451" rotWithShape="0">
                  <a:srgbClr val="000000">
                    <a:alpha val="22374"/>
                  </a:srgbClr>
                </a:outerShdw>
              </a:effectLst>
            </p:spPr>
          </p:pic>
          <p:sp>
            <p:nvSpPr>
              <p:cNvPr id="166" name="Triangle"/>
              <p:cNvSpPr/>
              <p:nvPr/>
            </p:nvSpPr>
            <p:spPr>
              <a:xfrm rot="10800000">
                <a:off x="372479" y="-1"/>
                <a:ext cx="207529" cy="207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68" name="a,b,c…"/>
            <p:cNvSpPr txBox="1"/>
            <p:nvPr/>
          </p:nvSpPr>
          <p:spPr>
            <a:xfrm>
              <a:off x="25400" y="76110"/>
              <a:ext cx="534934" cy="683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a,b,c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1,2,3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4,5,NA</a:t>
              </a:r>
            </a:p>
          </p:txBody>
        </p:sp>
      </p:grpSp>
      <p:grpSp>
        <p:nvGrpSpPr>
          <p:cNvPr id="174" name="Group"/>
          <p:cNvGrpSpPr/>
          <p:nvPr/>
        </p:nvGrpSpPr>
        <p:grpSpPr>
          <a:xfrm>
            <a:off x="3949897" y="3209612"/>
            <a:ext cx="1295401" cy="1687702"/>
            <a:chOff x="0" y="0"/>
            <a:chExt cx="1295399" cy="1687701"/>
          </a:xfrm>
        </p:grpSpPr>
        <p:grpSp>
          <p:nvGrpSpPr>
            <p:cNvPr id="172" name="Group"/>
            <p:cNvGrpSpPr/>
            <p:nvPr/>
          </p:nvGrpSpPr>
          <p:grpSpPr>
            <a:xfrm>
              <a:off x="0" y="-1"/>
              <a:ext cx="580008" cy="759204"/>
              <a:chOff x="0" y="0"/>
              <a:chExt cx="580007" cy="759202"/>
            </a:xfrm>
          </p:grpSpPr>
          <p:pic>
            <p:nvPicPr>
              <p:cNvPr id="170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50311"/>
                <a:ext cx="552101" cy="7088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blurRad="25400" dist="20037" dir="8434451" rotWithShape="0">
                  <a:srgbClr val="000000">
                    <a:alpha val="22374"/>
                  </a:srgbClr>
                </a:outerShdw>
              </a:effectLst>
            </p:spPr>
          </p:pic>
          <p:sp>
            <p:nvSpPr>
              <p:cNvPr id="171" name="Triangle"/>
              <p:cNvSpPr/>
              <p:nvPr/>
            </p:nvSpPr>
            <p:spPr>
              <a:xfrm rot="10800000">
                <a:off x="372479" y="-1"/>
                <a:ext cx="207529" cy="207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3" name="a;b;c…"/>
            <p:cNvSpPr/>
            <p:nvPr/>
          </p:nvSpPr>
          <p:spPr>
            <a:xfrm>
              <a:off x="25400" y="417701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a;b;c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1;2;3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4;5;NA</a:t>
              </a:r>
            </a:p>
          </p:txBody>
        </p:sp>
      </p:grpSp>
      <p:grpSp>
        <p:nvGrpSpPr>
          <p:cNvPr id="179" name="Group"/>
          <p:cNvGrpSpPr/>
          <p:nvPr/>
        </p:nvGrpSpPr>
        <p:grpSpPr>
          <a:xfrm>
            <a:off x="3949897" y="4029400"/>
            <a:ext cx="1295401" cy="1687702"/>
            <a:chOff x="0" y="0"/>
            <a:chExt cx="1295399" cy="1687701"/>
          </a:xfrm>
        </p:grpSpPr>
        <p:grpSp>
          <p:nvGrpSpPr>
            <p:cNvPr id="177" name="Group"/>
            <p:cNvGrpSpPr/>
            <p:nvPr/>
          </p:nvGrpSpPr>
          <p:grpSpPr>
            <a:xfrm>
              <a:off x="0" y="-1"/>
              <a:ext cx="580008" cy="759204"/>
              <a:chOff x="0" y="0"/>
              <a:chExt cx="580007" cy="759202"/>
            </a:xfrm>
          </p:grpSpPr>
          <p:pic>
            <p:nvPicPr>
              <p:cNvPr id="175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50311"/>
                <a:ext cx="552101" cy="7088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blurRad="25400" dist="20037" dir="8434451" rotWithShape="0">
                  <a:srgbClr val="000000">
                    <a:alpha val="22374"/>
                  </a:srgbClr>
                </a:outerShdw>
              </a:effectLst>
            </p:spPr>
          </p:pic>
          <p:sp>
            <p:nvSpPr>
              <p:cNvPr id="176" name="Triangle"/>
              <p:cNvSpPr/>
              <p:nvPr/>
            </p:nvSpPr>
            <p:spPr>
              <a:xfrm rot="10800000">
                <a:off x="372479" y="-1"/>
                <a:ext cx="207529" cy="207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8" name="a|b|c…"/>
            <p:cNvSpPr/>
            <p:nvPr/>
          </p:nvSpPr>
          <p:spPr>
            <a:xfrm>
              <a:off x="25400" y="417701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a|b|c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1|2|3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4|5|NA</a:t>
              </a:r>
            </a:p>
          </p:txBody>
        </p:sp>
      </p:grpSp>
      <p:grpSp>
        <p:nvGrpSpPr>
          <p:cNvPr id="184" name="Group"/>
          <p:cNvGrpSpPr/>
          <p:nvPr/>
        </p:nvGrpSpPr>
        <p:grpSpPr>
          <a:xfrm>
            <a:off x="3949897" y="4849189"/>
            <a:ext cx="1295401" cy="1687702"/>
            <a:chOff x="0" y="0"/>
            <a:chExt cx="1295399" cy="1687701"/>
          </a:xfrm>
        </p:grpSpPr>
        <p:grpSp>
          <p:nvGrpSpPr>
            <p:cNvPr id="182" name="Group"/>
            <p:cNvGrpSpPr/>
            <p:nvPr/>
          </p:nvGrpSpPr>
          <p:grpSpPr>
            <a:xfrm>
              <a:off x="0" y="-1"/>
              <a:ext cx="580008" cy="759204"/>
              <a:chOff x="0" y="0"/>
              <a:chExt cx="580007" cy="759202"/>
            </a:xfrm>
          </p:grpSpPr>
          <p:pic>
            <p:nvPicPr>
              <p:cNvPr id="180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50311"/>
                <a:ext cx="552101" cy="7088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blurRad="25400" dist="20037" dir="8434451" rotWithShape="0">
                  <a:srgbClr val="000000">
                    <a:alpha val="22374"/>
                  </a:srgbClr>
                </a:outerShdw>
              </a:effectLst>
            </p:spPr>
          </p:pic>
          <p:sp>
            <p:nvSpPr>
              <p:cNvPr id="181" name="Triangle"/>
              <p:cNvSpPr/>
              <p:nvPr/>
            </p:nvSpPr>
            <p:spPr>
              <a:xfrm rot="10800000">
                <a:off x="372479" y="-1"/>
                <a:ext cx="207529" cy="207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83" name="a  b  c…"/>
            <p:cNvSpPr/>
            <p:nvPr/>
          </p:nvSpPr>
          <p:spPr>
            <a:xfrm>
              <a:off x="25400" y="417701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a  b  c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1  2  3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4  5  NA</a:t>
              </a:r>
            </a:p>
          </p:txBody>
        </p:sp>
      </p:grpSp>
      <p:graphicFrame>
        <p:nvGraphicFramePr>
          <p:cNvPr id="185" name="Table"/>
          <p:cNvGraphicFramePr/>
          <p:nvPr>
            <p:extLst>
              <p:ext uri="{D42A27DB-BD31-4B8C-83A1-F6EECF244321}">
                <p14:modId xmlns:p14="http://schemas.microsoft.com/office/powerpoint/2010/main" val="4052039096"/>
              </p:ext>
            </p:extLst>
          </p:nvPr>
        </p:nvGraphicFramePr>
        <p:xfrm>
          <a:off x="7676429" y="7008818"/>
          <a:ext cx="668520" cy="4064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2032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defTabSz="914400"/>
                      <a:r>
                        <a:rPr kumimoji="0" sz="1200" b="0" i="0" u="none" strike="noStrike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Source Sans Pro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kumimoji="0" sz="1200" b="0" i="0" u="none" strike="noStrike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Source Sans Pro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kumimoji="0" sz="12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Source Sans Pro"/>
                          <a:ea typeface="Source Sans Pro"/>
                          <a:cs typeface="Source Sans Pro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86" name="Table"/>
          <p:cNvGraphicFramePr/>
          <p:nvPr/>
        </p:nvGraphicFramePr>
        <p:xfrm>
          <a:off x="3963334" y="6982841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D0D1D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D0D1D2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87" name="Table"/>
          <p:cNvGraphicFramePr/>
          <p:nvPr/>
        </p:nvGraphicFramePr>
        <p:xfrm>
          <a:off x="3969684" y="7540750"/>
          <a:ext cx="668520" cy="6858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71450">
                <a:tc>
                  <a:txBody>
                    <a:bodyPr/>
                    <a:lstStyle/>
                    <a:p>
                      <a:pPr defTabSz="914400"/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/>
                </a:tc>
              </a:tr>
              <a:tr h="17145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7145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88" name="Table"/>
          <p:cNvGraphicFramePr/>
          <p:nvPr/>
        </p:nvGraphicFramePr>
        <p:xfrm>
          <a:off x="7682779" y="7743950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89" name="Table"/>
          <p:cNvGraphicFramePr/>
          <p:nvPr/>
        </p:nvGraphicFramePr>
        <p:xfrm>
          <a:off x="7676429" y="6197486"/>
          <a:ext cx="668520" cy="4826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241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graphicFrame>
        <p:nvGraphicFramePr>
          <p:cNvPr id="190" name="Table"/>
          <p:cNvGraphicFramePr/>
          <p:nvPr/>
        </p:nvGraphicFramePr>
        <p:xfrm>
          <a:off x="5095880" y="2439268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191" name="Line"/>
          <p:cNvSpPr/>
          <p:nvPr/>
        </p:nvSpPr>
        <p:spPr>
          <a:xfrm>
            <a:off x="4628162" y="2737718"/>
            <a:ext cx="333334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2" name="Table"/>
          <p:cNvGraphicFramePr/>
          <p:nvPr/>
        </p:nvGraphicFramePr>
        <p:xfrm>
          <a:off x="5095880" y="3259057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193" name="Line"/>
          <p:cNvSpPr/>
          <p:nvPr/>
        </p:nvSpPr>
        <p:spPr>
          <a:xfrm>
            <a:off x="4628162" y="3557507"/>
            <a:ext cx="333334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4" name="Table"/>
          <p:cNvGraphicFramePr/>
          <p:nvPr/>
        </p:nvGraphicFramePr>
        <p:xfrm>
          <a:off x="5095880" y="4078846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195" name="Line"/>
          <p:cNvSpPr/>
          <p:nvPr/>
        </p:nvSpPr>
        <p:spPr>
          <a:xfrm>
            <a:off x="4628162" y="4377296"/>
            <a:ext cx="333334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196" name="Table"/>
          <p:cNvGraphicFramePr/>
          <p:nvPr/>
        </p:nvGraphicFramePr>
        <p:xfrm>
          <a:off x="5095880" y="4898635"/>
          <a:ext cx="668520" cy="482598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2840"/>
                <a:gridCol w="222840"/>
                <a:gridCol w="222840"/>
              </a:tblGrid>
              <a:tr h="160866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solidFill>
                      <a:srgbClr val="797979"/>
                    </a:solidFill>
                  </a:tcPr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/>
                </a:tc>
              </a:tr>
              <a:tr h="160866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197" name="Line"/>
          <p:cNvSpPr/>
          <p:nvPr/>
        </p:nvSpPr>
        <p:spPr>
          <a:xfrm>
            <a:off x="4628162" y="5197085"/>
            <a:ext cx="333334" cy="1"/>
          </a:xfrm>
          <a:prstGeom prst="line">
            <a:avLst/>
          </a:prstGeom>
          <a:ln w="25400">
            <a:solidFill>
              <a:srgbClr val="53585F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202" name="Group"/>
          <p:cNvGrpSpPr/>
          <p:nvPr/>
        </p:nvGrpSpPr>
        <p:grpSpPr>
          <a:xfrm>
            <a:off x="3968598" y="6132855"/>
            <a:ext cx="580009" cy="759293"/>
            <a:chOff x="0" y="0"/>
            <a:chExt cx="580007" cy="759291"/>
          </a:xfrm>
        </p:grpSpPr>
        <p:grpSp>
          <p:nvGrpSpPr>
            <p:cNvPr id="200" name="Group"/>
            <p:cNvGrpSpPr/>
            <p:nvPr/>
          </p:nvGrpSpPr>
          <p:grpSpPr>
            <a:xfrm>
              <a:off x="0" y="-1"/>
              <a:ext cx="580008" cy="759204"/>
              <a:chOff x="0" y="0"/>
              <a:chExt cx="580007" cy="759202"/>
            </a:xfrm>
          </p:grpSpPr>
          <p:pic>
            <p:nvPicPr>
              <p:cNvPr id="198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50311"/>
                <a:ext cx="552101" cy="70889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blurRad="25400" dist="20037" dir="8434451" rotWithShape="0">
                  <a:srgbClr val="000000">
                    <a:alpha val="22374"/>
                  </a:srgbClr>
                </a:outerShdw>
              </a:effectLst>
            </p:spPr>
          </p:pic>
          <p:sp>
            <p:nvSpPr>
              <p:cNvPr id="199" name="Triangle"/>
              <p:cNvSpPr/>
              <p:nvPr/>
            </p:nvSpPr>
            <p:spPr>
              <a:xfrm rot="10800000">
                <a:off x="372479" y="-1"/>
                <a:ext cx="207529" cy="207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01" name="a,b,c…"/>
            <p:cNvSpPr txBox="1"/>
            <p:nvPr/>
          </p:nvSpPr>
          <p:spPr>
            <a:xfrm>
              <a:off x="25400" y="76110"/>
              <a:ext cx="534934" cy="683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a,b,c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1,2,3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defRPr sz="1100"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t>4,5,NA</a:t>
              </a:r>
            </a:p>
          </p:txBody>
        </p:sp>
      </p:grpSp>
      <p:sp>
        <p:nvSpPr>
          <p:cNvPr id="203" name="Example file…"/>
          <p:cNvSpPr txBox="1"/>
          <p:nvPr/>
        </p:nvSpPr>
        <p:spPr>
          <a:xfrm>
            <a:off x="4595567" y="6135555"/>
            <a:ext cx="2991990" cy="207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Archivo de ejemplo</a:t>
            </a:r>
            <a:endParaRPr dirty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write_file</a:t>
            </a:r>
            <a:r>
              <a:rPr dirty="0"/>
              <a:t>("</a:t>
            </a:r>
            <a:r>
              <a:rPr dirty="0" err="1"/>
              <a:t>a,b,c</a:t>
            </a:r>
            <a:r>
              <a:rPr dirty="0"/>
              <a:t>\n1,2,3\n4,5,NA</a:t>
            </a:r>
            <a:r>
              <a:rPr dirty="0" smtClean="0"/>
              <a:t>",</a:t>
            </a:r>
            <a:endParaRPr lang="es-AR" dirty="0" smtClean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</a:t>
            </a:r>
            <a:r>
              <a:rPr dirty="0" err="1" smtClean="0"/>
              <a:t>csv</a:t>
            </a:r>
            <a:r>
              <a:rPr dirty="0"/>
              <a:t>")</a:t>
            </a:r>
          </a:p>
          <a:p>
            <a:pPr marL="114300" indent="-114300">
              <a:lnSpc>
                <a:spcPct val="90000"/>
              </a:lnSpc>
              <a:spcBef>
                <a:spcPts val="40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f &lt;- </a:t>
            </a:r>
            <a:r>
              <a:rPr dirty="0" smtClean="0"/>
              <a:t>"</a:t>
            </a:r>
            <a:r>
              <a:rPr lang="es-AR" dirty="0" smtClean="0"/>
              <a:t>archivo</a:t>
            </a:r>
            <a:r>
              <a:rPr dirty="0" smtClean="0"/>
              <a:t>.</a:t>
            </a:r>
            <a:r>
              <a:rPr dirty="0" err="1" smtClean="0"/>
              <a:t>csv</a:t>
            </a:r>
            <a:r>
              <a:rPr dirty="0"/>
              <a:t>"</a:t>
            </a:r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Sin encabezado</a:t>
            </a:r>
            <a:endParaRPr dirty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/>
              <a:t>read_csv</a:t>
            </a:r>
            <a:r>
              <a:rPr dirty="0"/>
              <a:t>(f, </a:t>
            </a:r>
            <a:r>
              <a:rPr b="1" dirty="0" err="1"/>
              <a:t>col_names</a:t>
            </a:r>
            <a:r>
              <a:rPr b="1" dirty="0"/>
              <a:t> = FALSE</a:t>
            </a:r>
            <a:r>
              <a:rPr dirty="0"/>
              <a:t>)</a:t>
            </a:r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  <a:p>
            <a:pPr marL="114300" indent="-114300">
              <a:lnSpc>
                <a:spcPct val="90000"/>
              </a:lnSpc>
              <a:spcBef>
                <a:spcPts val="300"/>
              </a:spcBef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Proporcionar el  encabezado</a:t>
            </a:r>
            <a:endParaRPr dirty="0" smtClean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/>
              <a:t>read_csv</a:t>
            </a:r>
            <a:r>
              <a:rPr dirty="0" smtClean="0"/>
              <a:t>(f, </a:t>
            </a:r>
            <a:r>
              <a:rPr b="1" dirty="0" err="1" smtClean="0"/>
              <a:t>col_names</a:t>
            </a:r>
            <a:r>
              <a:rPr b="1" dirty="0" smtClean="0"/>
              <a:t> = c("x", "y", "z")</a:t>
            </a:r>
            <a:r>
              <a:rPr dirty="0" smtClean="0"/>
              <a:t>)</a:t>
            </a:r>
            <a:endParaRPr dirty="0"/>
          </a:p>
        </p:txBody>
      </p:sp>
      <p:sp>
        <p:nvSpPr>
          <p:cNvPr id="204" name="Read a file into a single string…"/>
          <p:cNvSpPr txBox="1"/>
          <p:nvPr/>
        </p:nvSpPr>
        <p:spPr>
          <a:xfrm>
            <a:off x="3826107" y="8805909"/>
            <a:ext cx="3591835" cy="1416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Leer un archivo en una sola cadena</a:t>
            </a:r>
            <a:endParaRPr dirty="0"/>
          </a:p>
          <a:p>
            <a:pPr marL="228600" indent="-1143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dirty="0" err="1"/>
              <a:t>read_file</a:t>
            </a:r>
            <a:r>
              <a:rPr dirty="0"/>
              <a:t>(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file, locale =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default_locale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()</a:t>
            </a:r>
            <a:r>
              <a:rPr dirty="0"/>
              <a:t>)</a:t>
            </a:r>
          </a:p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lang="es-AR" sz="500" dirty="0" smtClean="0"/>
          </a:p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Lee </a:t>
            </a:r>
            <a:r>
              <a:rPr lang="es-AR" dirty="0"/>
              <a:t>cada línea en </a:t>
            </a:r>
            <a:r>
              <a:rPr lang="es-AR" dirty="0" smtClean="0"/>
              <a:t>una cadena</a:t>
            </a:r>
            <a:endParaRPr dirty="0" smtClean="0"/>
          </a:p>
          <a:p>
            <a:pPr marL="228600" indent="-114300">
              <a:lnSpc>
                <a:spcPct val="90000"/>
              </a:lnSpc>
              <a:defRPr b="0">
                <a:solidFill>
                  <a:srgbClr val="000000"/>
                </a:solidFill>
              </a:defRPr>
            </a:pPr>
            <a:r>
              <a:rPr dirty="0" err="1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read_lines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file, skip = 0, </a:t>
            </a:r>
            <a:r>
              <a:rPr dirty="0" err="1" smtClean="0">
                <a:latin typeface="+mn-lt"/>
                <a:ea typeface="+mn-ea"/>
                <a:cs typeface="+mn-cs"/>
                <a:sym typeface="Source Sans Pro Light"/>
              </a:rPr>
              <a:t>n_max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= -1L, </a:t>
            </a:r>
            <a:r>
              <a:rPr dirty="0" err="1" smtClean="0">
                <a:latin typeface="+mn-lt"/>
                <a:ea typeface="+mn-ea"/>
                <a:cs typeface="+mn-cs"/>
                <a:sym typeface="Source Sans Pro Light"/>
              </a:rPr>
              <a:t>na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= character(), locale = </a:t>
            </a:r>
            <a:r>
              <a:rPr dirty="0" err="1" smtClean="0">
                <a:latin typeface="+mn-lt"/>
                <a:ea typeface="+mn-ea"/>
                <a:cs typeface="+mn-cs"/>
                <a:sym typeface="Source Sans Pro Light"/>
              </a:rPr>
              <a:t>default_locale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(), progress = interactive()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 dirty="0"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205" name="Line"/>
          <p:cNvSpPr/>
          <p:nvPr/>
        </p:nvSpPr>
        <p:spPr>
          <a:xfrm>
            <a:off x="3708595" y="8428845"/>
            <a:ext cx="6528889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06" name="Read a file into a raw vector…"/>
          <p:cNvSpPr txBox="1"/>
          <p:nvPr/>
        </p:nvSpPr>
        <p:spPr>
          <a:xfrm>
            <a:off x="7379348" y="8488409"/>
            <a:ext cx="3057327" cy="1733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Leer un archivo en un </a:t>
            </a:r>
            <a:r>
              <a:rPr lang="es-AR" dirty="0" smtClean="0"/>
              <a:t>vector</a:t>
            </a:r>
            <a:endParaRPr dirty="0" smtClean="0"/>
          </a:p>
          <a:p>
            <a:pPr marL="228600" indent="-1143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read_file_raw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file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 lang="es-AR" dirty="0" smtClean="0"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228600" indent="-1143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endParaRPr sz="500" dirty="0" smtClean="0"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Lee cada línea en un </a:t>
            </a:r>
            <a:r>
              <a:rPr dirty="0" smtClean="0"/>
              <a:t>vector</a:t>
            </a:r>
            <a:endParaRPr dirty="0"/>
          </a:p>
          <a:p>
            <a:pPr marL="228600" indent="-1143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 dirty="0" err="1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read_lines_raw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file, skip = 0,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n_max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-1L, progress = interactive()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</p:txBody>
      </p:sp>
      <p:sp>
        <p:nvSpPr>
          <p:cNvPr id="207" name="Read Non-Tabular Data"/>
          <p:cNvSpPr txBox="1"/>
          <p:nvPr/>
        </p:nvSpPr>
        <p:spPr>
          <a:xfrm>
            <a:off x="3708010" y="8480025"/>
            <a:ext cx="3177152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Leer </a:t>
            </a:r>
            <a:r>
              <a:rPr lang="es-AR" dirty="0" smtClean="0"/>
              <a:t>datos no tabulares</a:t>
            </a:r>
            <a:endParaRPr dirty="0"/>
          </a:p>
        </p:txBody>
      </p:sp>
      <p:sp>
        <p:nvSpPr>
          <p:cNvPr id="208" name="Read Apache style log files…"/>
          <p:cNvSpPr txBox="1"/>
          <p:nvPr/>
        </p:nvSpPr>
        <p:spPr>
          <a:xfrm>
            <a:off x="3775307" y="9897799"/>
            <a:ext cx="6244899" cy="468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marL="228600" indent="-114300">
              <a:lnSpc>
                <a:spcPct val="90000"/>
              </a:lnSpc>
              <a:def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Lee ficheros de log estilo Apache</a:t>
            </a:r>
            <a:endParaRPr dirty="0"/>
          </a:p>
          <a:p>
            <a:pPr marL="228600" indent="-114300">
              <a:lnSpc>
                <a:spcPct val="90000"/>
              </a:lnSpc>
              <a:defRPr b="0">
                <a:solidFill>
                  <a:srgbClr val="000000"/>
                </a:solidFill>
              </a:defRPr>
            </a:pPr>
            <a:r>
              <a:rPr dirty="0" err="1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read_log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file,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col_names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FALSE,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col_types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NULL, skip = 0,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n_max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-1, progress = interactive()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</p:txBody>
      </p:sp>
      <p:sp>
        <p:nvSpPr>
          <p:cNvPr id="209" name="## Parsed with column specification:…"/>
          <p:cNvSpPr txBox="1"/>
          <p:nvPr/>
        </p:nvSpPr>
        <p:spPr>
          <a:xfrm>
            <a:off x="10642127" y="2926222"/>
            <a:ext cx="2883921" cy="1033536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</a:t>
            </a:r>
            <a:r>
              <a:rPr lang="es-AR" dirty="0" smtClean="0"/>
              <a:t>Con especificación de columnas</a:t>
            </a:r>
            <a:r>
              <a:rPr dirty="0" smtClean="0"/>
              <a:t>:</a:t>
            </a:r>
            <a:endParaRPr dirty="0"/>
          </a:p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cols(</a:t>
            </a:r>
          </a:p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  age = </a:t>
            </a:r>
            <a:r>
              <a:rPr dirty="0" err="1"/>
              <a:t>col_integer</a:t>
            </a:r>
            <a:r>
              <a:rPr dirty="0"/>
              <a:t>(),</a:t>
            </a:r>
          </a:p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  sex = </a:t>
            </a:r>
            <a:r>
              <a:rPr dirty="0" err="1"/>
              <a:t>col_character</a:t>
            </a:r>
            <a:r>
              <a:rPr dirty="0"/>
              <a:t>(),</a:t>
            </a:r>
          </a:p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  earn = </a:t>
            </a:r>
            <a:r>
              <a:rPr dirty="0" err="1"/>
              <a:t>col_double</a:t>
            </a:r>
            <a:r>
              <a:rPr dirty="0"/>
              <a:t>()</a:t>
            </a:r>
          </a:p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dirty="0"/>
              <a:t>## )</a:t>
            </a:r>
          </a:p>
        </p:txBody>
      </p:sp>
      <p:sp>
        <p:nvSpPr>
          <p:cNvPr id="210" name="1. Use problems() to diagnose problems.…"/>
          <p:cNvSpPr txBox="1"/>
          <p:nvPr/>
        </p:nvSpPr>
        <p:spPr>
          <a:xfrm>
            <a:off x="10517265" y="4404749"/>
            <a:ext cx="3184445" cy="6033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110871" defTabSz="566674">
              <a:lnSpc>
                <a:spcPct val="80000"/>
              </a:lnSpc>
              <a:defRPr sz="1164" b="0">
                <a:solidFill>
                  <a:srgbClr val="000000"/>
                </a:solidFill>
              </a:defRPr>
            </a:pPr>
            <a:r>
              <a:rPr dirty="0"/>
              <a:t>1. </a:t>
            </a:r>
            <a:r>
              <a:rPr lang="es-AR" dirty="0" smtClean="0"/>
              <a:t>Usa</a:t>
            </a:r>
            <a:r>
              <a:rPr dirty="0" smtClean="0"/>
              <a:t> </a:t>
            </a:r>
            <a:r>
              <a:rPr b="1" dirty="0"/>
              <a:t>problems() </a:t>
            </a:r>
            <a:r>
              <a:rPr lang="es-AR" dirty="0" smtClean="0"/>
              <a:t>para diagnosticar </a:t>
            </a:r>
            <a:r>
              <a:rPr dirty="0" smtClean="0"/>
              <a:t>problem</a:t>
            </a:r>
            <a:r>
              <a:rPr lang="es-AR" dirty="0" smtClean="0"/>
              <a:t>a</a:t>
            </a:r>
            <a:r>
              <a:rPr dirty="0" smtClean="0"/>
              <a:t>s.</a:t>
            </a:r>
            <a:endParaRPr lang="es-AR" dirty="0" smtClean="0"/>
          </a:p>
          <a:p>
            <a:pPr marL="110871" defTabSz="566674">
              <a:lnSpc>
                <a:spcPct val="80000"/>
              </a:lnSpc>
              <a:defRPr sz="1164" b="0">
                <a:solidFill>
                  <a:srgbClr val="000000"/>
                </a:solidFill>
              </a:defRPr>
            </a:pPr>
            <a:endParaRPr lang="es-AR" sz="500" i="1" dirty="0" smtClean="0">
              <a:solidFill>
                <a:schemeClr val="accent1">
                  <a:hueOff val="47394"/>
                  <a:satOff val="-25753"/>
                  <a:lumOff val="-7544"/>
                </a:schemeClr>
              </a:solidFill>
              <a:latin typeface="Source Sans Pro Semibold" pitchFamily="34" charset="0"/>
              <a:ea typeface="Source Sans Pro Semibold" pitchFamily="34" charset="0"/>
            </a:endParaRPr>
          </a:p>
          <a:p>
            <a:pPr marL="110871" defTabSz="566674">
              <a:lnSpc>
                <a:spcPct val="80000"/>
              </a:lnSpc>
              <a:defRPr sz="1164" b="0">
                <a:solidFill>
                  <a:srgbClr val="000000"/>
                </a:solidFill>
              </a:defRPr>
            </a:pPr>
            <a:r>
              <a:rPr sz="1164" i="1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x </a:t>
            </a:r>
            <a:r>
              <a:rPr sz="1164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&lt;- </a:t>
            </a:r>
            <a:r>
              <a:rPr sz="1164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read_csv</a:t>
            </a:r>
            <a:r>
              <a:rPr sz="1164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("</a:t>
            </a:r>
            <a:r>
              <a:rPr lang="es-AR" sz="1164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archivo</a:t>
            </a:r>
            <a:r>
              <a:rPr sz="1164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.</a:t>
            </a:r>
            <a:r>
              <a:rPr sz="1164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csv</a:t>
            </a:r>
            <a:r>
              <a:rPr sz="1164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"); problems(x</a:t>
            </a:r>
            <a:r>
              <a:rPr sz="1164" i="1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)</a:t>
            </a:r>
            <a:endParaRPr lang="es-AR" sz="1164" i="1" dirty="0" smtClean="0">
              <a:solidFill>
                <a:schemeClr val="accent1">
                  <a:hueOff val="47394"/>
                  <a:satOff val="-25753"/>
                  <a:lumOff val="-7544"/>
                </a:schemeClr>
              </a:solidFill>
              <a:latin typeface="Source Sans Pro Black" pitchFamily="34" charset="0"/>
              <a:ea typeface="Source Sans Pro Black" pitchFamily="34" charset="0"/>
            </a:endParaRPr>
          </a:p>
          <a:p>
            <a:pPr marL="110871" defTabSz="566674">
              <a:lnSpc>
                <a:spcPct val="80000"/>
              </a:lnSpc>
              <a:defRPr sz="1164" b="0">
                <a:solidFill>
                  <a:srgbClr val="000000"/>
                </a:solidFill>
              </a:defRPr>
            </a:pPr>
            <a:endParaRPr sz="1164" i="1" dirty="0">
              <a:solidFill>
                <a:schemeClr val="accent1">
                  <a:hueOff val="47394"/>
                  <a:satOff val="-25753"/>
                  <a:lumOff val="-7544"/>
                </a:schemeClr>
              </a:solidFill>
              <a:latin typeface="Source Sans Pro Semibold" pitchFamily="34" charset="0"/>
              <a:ea typeface="Source Sans Pro Semibold" pitchFamily="34" charset="0"/>
            </a:endParaRPr>
          </a:p>
          <a:p>
            <a:pPr marL="110871" defTabSz="566674">
              <a:lnSpc>
                <a:spcPct val="90000"/>
              </a:lnSpc>
              <a:defRPr sz="1164" b="0">
                <a:solidFill>
                  <a:srgbClr val="000000"/>
                </a:solidFill>
              </a:defRPr>
            </a:pPr>
            <a:r>
              <a:rPr dirty="0" smtClean="0"/>
              <a:t>2</a:t>
            </a:r>
            <a:r>
              <a:rPr dirty="0"/>
              <a:t>. </a:t>
            </a:r>
            <a:r>
              <a:rPr lang="es-AR" dirty="0" smtClean="0"/>
              <a:t>Usa un</a:t>
            </a:r>
            <a:r>
              <a:rPr dirty="0" smtClean="0"/>
              <a:t>a </a:t>
            </a:r>
            <a:r>
              <a:rPr dirty="0"/>
              <a:t>col_ </a:t>
            </a:r>
            <a:r>
              <a:rPr dirty="0" smtClean="0"/>
              <a:t>function</a:t>
            </a:r>
            <a:r>
              <a:rPr lang="es-AR" dirty="0" smtClean="0"/>
              <a:t> para guiar el </a:t>
            </a:r>
            <a:r>
              <a:rPr lang="es-AR" dirty="0" err="1" smtClean="0"/>
              <a:t>parseado</a:t>
            </a:r>
            <a:r>
              <a:rPr dirty="0" smtClean="0"/>
              <a:t>.</a:t>
            </a:r>
            <a:endParaRPr dirty="0"/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col_guess</a:t>
            </a:r>
            <a:r>
              <a:rPr dirty="0"/>
              <a:t>() </a:t>
            </a:r>
            <a:r>
              <a:rPr b="0" dirty="0">
                <a:solidFill>
                  <a:srgbClr val="FF7E79"/>
                </a:solidFill>
                <a:latin typeface="+mn-lt"/>
                <a:ea typeface="+mn-ea"/>
                <a:cs typeface="+mn-cs"/>
                <a:sym typeface="Source Sans Pro Light"/>
              </a:rPr>
              <a:t>-</a:t>
            </a:r>
            <a:r>
              <a:rPr b="0" dirty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lang="es-AR" b="0" dirty="0">
                <a:latin typeface="+mn-lt"/>
                <a:ea typeface="+mn-ea"/>
                <a:cs typeface="+mn-cs"/>
                <a:sym typeface="Source Sans Pro Light"/>
              </a:rPr>
              <a:t>el valor por defecto</a:t>
            </a:r>
            <a:endParaRPr b="0" dirty="0">
              <a:latin typeface="+mn-lt"/>
              <a:ea typeface="+mn-ea"/>
              <a:cs typeface="+mn-cs"/>
              <a:sym typeface="Source Sans Pro Light"/>
            </a:endParaRP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col_character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col_double</a:t>
            </a:r>
            <a:r>
              <a:rPr dirty="0"/>
              <a:t>()</a:t>
            </a:r>
            <a:r>
              <a:rPr b="0" dirty="0"/>
              <a:t>,</a:t>
            </a:r>
            <a:r>
              <a:rPr dirty="0"/>
              <a:t> </a:t>
            </a:r>
            <a:r>
              <a:rPr dirty="0" err="1"/>
              <a:t>col_euro_double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col_datetime</a:t>
            </a:r>
            <a:r>
              <a:rPr dirty="0"/>
              <a:t>(</a:t>
            </a:r>
            <a:r>
              <a:rPr b="0" dirty="0">
                <a:latin typeface="+mn-lt"/>
                <a:ea typeface="+mn-ea"/>
                <a:cs typeface="+mn-cs"/>
                <a:sym typeface="Source Sans Pro Light"/>
              </a:rPr>
              <a:t>format = ""</a:t>
            </a:r>
            <a:r>
              <a:rPr dirty="0"/>
              <a:t>) </a:t>
            </a:r>
            <a:r>
              <a:rPr lang="es-AR" b="0" dirty="0" smtClean="0"/>
              <a:t>También</a:t>
            </a:r>
            <a:r>
              <a:rPr b="0" dirty="0" smtClean="0"/>
              <a:t> </a:t>
            </a:r>
            <a:endParaRPr b="0" dirty="0"/>
          </a:p>
          <a:p>
            <a:pPr indent="234061" defTabSz="566674">
              <a:lnSpc>
                <a:spcPct val="90000"/>
              </a:lnSpc>
              <a:defRPr sz="1164">
                <a:solidFill>
                  <a:srgbClr val="000000"/>
                </a:solidFill>
              </a:defRPr>
            </a:pPr>
            <a:r>
              <a:rPr dirty="0" err="1"/>
              <a:t>col_date</a:t>
            </a:r>
            <a:r>
              <a:rPr dirty="0"/>
              <a:t>(</a:t>
            </a:r>
            <a:r>
              <a:rPr b="0" dirty="0">
                <a:latin typeface="+mn-lt"/>
                <a:ea typeface="+mn-ea"/>
                <a:cs typeface="+mn-cs"/>
                <a:sym typeface="Source Sans Pro Light"/>
              </a:rPr>
              <a:t>format = ""</a:t>
            </a:r>
            <a:r>
              <a:rPr dirty="0"/>
              <a:t>)</a:t>
            </a:r>
            <a:r>
              <a:rPr b="0" dirty="0"/>
              <a:t>, </a:t>
            </a:r>
            <a:r>
              <a:rPr dirty="0" err="1"/>
              <a:t>col_time</a:t>
            </a:r>
            <a:r>
              <a:rPr dirty="0"/>
              <a:t>(</a:t>
            </a:r>
            <a:r>
              <a:rPr b="0" dirty="0">
                <a:latin typeface="+mn-lt"/>
                <a:ea typeface="+mn-ea"/>
                <a:cs typeface="+mn-cs"/>
                <a:sym typeface="Source Sans Pro Light"/>
              </a:rPr>
              <a:t>format = ""</a:t>
            </a:r>
            <a:r>
              <a:rPr dirty="0"/>
              <a:t>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col_factor</a:t>
            </a:r>
            <a:r>
              <a:rPr dirty="0"/>
              <a:t>(</a:t>
            </a:r>
            <a:r>
              <a:rPr b="0" dirty="0">
                <a:latin typeface="+mn-lt"/>
                <a:ea typeface="+mn-ea"/>
                <a:cs typeface="+mn-cs"/>
                <a:sym typeface="Source Sans Pro Light"/>
              </a:rPr>
              <a:t>levels, ordered = FALSE</a:t>
            </a:r>
            <a:r>
              <a:rPr dirty="0"/>
              <a:t>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col_integer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col_logical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col_number</a:t>
            </a:r>
            <a:r>
              <a:rPr dirty="0"/>
              <a:t>()</a:t>
            </a:r>
            <a:r>
              <a:rPr b="0" dirty="0"/>
              <a:t>,</a:t>
            </a:r>
            <a:r>
              <a:rPr dirty="0"/>
              <a:t> </a:t>
            </a:r>
            <a:r>
              <a:rPr dirty="0" err="1"/>
              <a:t>col_numeric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col_skip</a:t>
            </a:r>
            <a:r>
              <a:rPr dirty="0" smtClean="0"/>
              <a:t>()</a:t>
            </a:r>
            <a:endParaRPr lang="es-AR" dirty="0" smtClean="0"/>
          </a:p>
          <a:p>
            <a:pPr marL="234061" defTabSz="566674">
              <a:lnSpc>
                <a:spcPct val="90000"/>
              </a:lnSpc>
              <a:buSzPct val="100000"/>
              <a:defRPr sz="1164">
                <a:solidFill>
                  <a:srgbClr val="000000"/>
                </a:solidFill>
              </a:defRPr>
            </a:pPr>
            <a:endParaRPr sz="500" dirty="0"/>
          </a:p>
          <a:p>
            <a:pPr marL="221742" indent="-110871" defTabSz="566674">
              <a:lnSpc>
                <a:spcPct val="90000"/>
              </a:lnSpc>
              <a:spcBef>
                <a:spcPts val="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x &lt;- 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read_csv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("</a:t>
            </a:r>
            <a:r>
              <a:rPr lang="es-AR"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archivo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.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csv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", 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col_types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 = cols(</a:t>
            </a:r>
          </a:p>
          <a:p>
            <a:pPr marL="221742" indent="-110871" defTabSz="566674">
              <a:lnSpc>
                <a:spcPct val="90000"/>
              </a:lnSpc>
              <a:spcBef>
                <a:spcPts val="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    A = 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col_double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(),</a:t>
            </a:r>
          </a:p>
          <a:p>
            <a:pPr marL="221742" indent="-110871" defTabSz="566674">
              <a:lnSpc>
                <a:spcPct val="90000"/>
              </a:lnSpc>
              <a:spcBef>
                <a:spcPts val="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    B = 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col_logical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(),</a:t>
            </a:r>
            <a:endParaRPr lang="es-AR" sz="1164" b="0" i="1" dirty="0">
              <a:solidFill>
                <a:schemeClr val="accent1">
                  <a:hueOff val="47394"/>
                  <a:satOff val="-25753"/>
                  <a:lumOff val="-7544"/>
                </a:schemeClr>
              </a:solidFill>
              <a:latin typeface="Source Sans Pro Black" pitchFamily="34" charset="0"/>
              <a:ea typeface="Source Sans Pro Black" pitchFamily="34" charset="0"/>
            </a:endParaRPr>
          </a:p>
          <a:p>
            <a:pPr marL="221742" indent="-110871" defTabSz="566674">
              <a:lnSpc>
                <a:spcPct val="90000"/>
              </a:lnSpc>
              <a:spcBef>
                <a:spcPts val="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    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 = </a:t>
            </a:r>
            <a:r>
              <a:rPr sz="1164" b="0" i="1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col_factor</a:t>
            </a:r>
            <a:r>
              <a:rPr sz="1164" b="0" i="1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Black" pitchFamily="34" charset="0"/>
                <a:ea typeface="Source Sans Pro Black" pitchFamily="34" charset="0"/>
              </a:rPr>
              <a:t>()))</a:t>
            </a:r>
            <a:endParaRPr lang="es-AR" sz="1164" b="0" i="1" dirty="0">
              <a:solidFill>
                <a:schemeClr val="accent1">
                  <a:hueOff val="47394"/>
                  <a:satOff val="-25753"/>
                  <a:lumOff val="-7544"/>
                </a:schemeClr>
              </a:solidFill>
              <a:latin typeface="Source Sans Pro Black" pitchFamily="34" charset="0"/>
              <a:ea typeface="Source Sans Pro Black" pitchFamily="34" charset="0"/>
            </a:endParaRPr>
          </a:p>
          <a:p>
            <a:pPr marL="221742" indent="-110871" defTabSz="566674">
              <a:lnSpc>
                <a:spcPct val="90000"/>
              </a:lnSpc>
              <a:spcBef>
                <a:spcPts val="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endParaRPr dirty="0"/>
          </a:p>
          <a:p>
            <a:pPr marL="110871" defTabSz="566674">
              <a:lnSpc>
                <a:spcPct val="80000"/>
              </a:lnSpc>
              <a:buClr>
                <a:srgbClr val="000000"/>
              </a:buClr>
              <a:defRPr sz="1164" b="0">
                <a:solidFill>
                  <a:srgbClr val="000000"/>
                </a:solidFill>
              </a:defRPr>
            </a:pPr>
            <a:r>
              <a:rPr dirty="0"/>
              <a:t>3. </a:t>
            </a:r>
            <a:r>
              <a:rPr lang="es-AR" dirty="0" smtClean="0"/>
              <a:t>Sino, </a:t>
            </a:r>
            <a:r>
              <a:rPr lang="es-AR" dirty="0" err="1" smtClean="0"/>
              <a:t>leé</a:t>
            </a:r>
            <a:r>
              <a:rPr lang="es-AR" dirty="0" smtClean="0"/>
              <a:t> </a:t>
            </a:r>
            <a:r>
              <a:rPr lang="es-AR" dirty="0"/>
              <a:t>como vectores de caracteres y luego </a:t>
            </a:r>
            <a:r>
              <a:rPr lang="es-AR" dirty="0" err="1" smtClean="0"/>
              <a:t>parsea</a:t>
            </a:r>
            <a:r>
              <a:rPr lang="es-AR" dirty="0" smtClean="0"/>
              <a:t> </a:t>
            </a:r>
            <a:r>
              <a:rPr lang="es-AR" dirty="0"/>
              <a:t>con </a:t>
            </a:r>
            <a:r>
              <a:rPr lang="es-AR" dirty="0" smtClean="0"/>
              <a:t>una</a:t>
            </a:r>
            <a:r>
              <a:rPr dirty="0" smtClean="0"/>
              <a:t> </a:t>
            </a:r>
            <a:r>
              <a:rPr dirty="0"/>
              <a:t>parse_ function.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parse_guess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parse_character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parse_datetime</a:t>
            </a:r>
            <a:r>
              <a:rPr dirty="0"/>
              <a:t>() </a:t>
            </a:r>
            <a:r>
              <a:rPr lang="es-AR" b="0" dirty="0" smtClean="0"/>
              <a:t>También</a:t>
            </a:r>
            <a:r>
              <a:rPr dirty="0" smtClean="0"/>
              <a:t> </a:t>
            </a:r>
            <a:r>
              <a:rPr dirty="0" err="1"/>
              <a:t>parse_date</a:t>
            </a:r>
            <a:r>
              <a:rPr dirty="0"/>
              <a:t>() </a:t>
            </a:r>
            <a:r>
              <a:rPr lang="es-AR" b="0" dirty="0" smtClean="0"/>
              <a:t>y</a:t>
            </a:r>
            <a:r>
              <a:rPr dirty="0" smtClean="0"/>
              <a:t> </a:t>
            </a:r>
            <a:r>
              <a:rPr dirty="0" err="1"/>
              <a:t>parse_time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parse_double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parse_factor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parse_integer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parse_logical</a:t>
            </a:r>
            <a:r>
              <a:rPr dirty="0"/>
              <a:t>()</a:t>
            </a:r>
          </a:p>
          <a:p>
            <a:pPr marL="357251" indent="-123190" defTabSz="566674">
              <a:lnSpc>
                <a:spcPct val="90000"/>
              </a:lnSpc>
              <a:buSzPct val="100000"/>
              <a:buChar char="•"/>
              <a:defRPr sz="1164">
                <a:solidFill>
                  <a:srgbClr val="000000"/>
                </a:solidFill>
              </a:defRPr>
            </a:pPr>
            <a:r>
              <a:rPr dirty="0" err="1"/>
              <a:t>parse_number</a:t>
            </a:r>
            <a:r>
              <a:rPr dirty="0"/>
              <a:t>()</a:t>
            </a:r>
          </a:p>
          <a:p>
            <a:pPr marL="221742" indent="-110871" defTabSz="566674">
              <a:lnSpc>
                <a:spcPct val="90000"/>
              </a:lnSpc>
              <a:spcBef>
                <a:spcPts val="900"/>
              </a:spcBef>
              <a:defRPr sz="1164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b="0" dirty="0" err="1">
                <a:latin typeface="Source Sans Pro Black" pitchFamily="34" charset="0"/>
                <a:ea typeface="Source Sans Pro Black" pitchFamily="34" charset="0"/>
              </a:rPr>
              <a:t>x$A</a:t>
            </a:r>
            <a:r>
              <a:rPr b="0" dirty="0">
                <a:latin typeface="Source Sans Pro Black" pitchFamily="34" charset="0"/>
                <a:ea typeface="Source Sans Pro Black" pitchFamily="34" charset="0"/>
              </a:rPr>
              <a:t> &lt;- </a:t>
            </a:r>
            <a:r>
              <a:rPr b="0" dirty="0" err="1">
                <a:latin typeface="Source Sans Pro Black" pitchFamily="34" charset="0"/>
                <a:ea typeface="Source Sans Pro Black" pitchFamily="34" charset="0"/>
              </a:rPr>
              <a:t>parse_number</a:t>
            </a:r>
            <a:r>
              <a:rPr b="0" dirty="0">
                <a:latin typeface="Source Sans Pro Black" pitchFamily="34" charset="0"/>
                <a:ea typeface="Source Sans Pro Black" pitchFamily="34" charset="0"/>
              </a:rPr>
              <a:t>(</a:t>
            </a:r>
            <a:r>
              <a:rPr b="0" dirty="0" err="1">
                <a:latin typeface="Source Sans Pro Black" pitchFamily="34" charset="0"/>
                <a:ea typeface="Source Sans Pro Black" pitchFamily="34" charset="0"/>
              </a:rPr>
              <a:t>x$A</a:t>
            </a:r>
            <a:r>
              <a:rPr b="0" dirty="0">
                <a:latin typeface="Source Sans Pro Black" pitchFamily="34" charset="0"/>
                <a:ea typeface="Source Sans Pro Black" pitchFamily="34" charset="0"/>
              </a:rPr>
              <a:t>)</a:t>
            </a:r>
          </a:p>
        </p:txBody>
      </p:sp>
      <p:sp>
        <p:nvSpPr>
          <p:cNvPr id="211" name="readr functions guess…"/>
          <p:cNvSpPr txBox="1"/>
          <p:nvPr/>
        </p:nvSpPr>
        <p:spPr>
          <a:xfrm>
            <a:off x="10522819" y="1727380"/>
            <a:ext cx="3122537" cy="103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 smtClean="0"/>
              <a:t>Las </a:t>
            </a:r>
            <a:r>
              <a:rPr lang="es-AR" dirty="0"/>
              <a:t>funciones de </a:t>
            </a:r>
            <a:r>
              <a:rPr lang="es-AR" dirty="0" err="1"/>
              <a:t>readr</a:t>
            </a:r>
            <a:r>
              <a:rPr lang="es-AR" dirty="0"/>
              <a:t> interpretan los tipos </a:t>
            </a:r>
            <a:endParaRPr lang="es-AR" dirty="0" smtClean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 smtClean="0"/>
              <a:t>de </a:t>
            </a:r>
            <a:r>
              <a:rPr lang="es-AR" dirty="0"/>
              <a:t>cada columna y convierten</a:t>
            </a:r>
            <a:r>
              <a:rPr dirty="0" smtClean="0"/>
              <a:t> </a:t>
            </a:r>
            <a:r>
              <a:rPr lang="es-AR" dirty="0"/>
              <a:t>los tipos cuando corresponde (pero NO convertirá </a:t>
            </a:r>
            <a:r>
              <a:rPr lang="es-AR" dirty="0" smtClean="0"/>
              <a:t>cadenas </a:t>
            </a:r>
            <a:r>
              <a:rPr lang="es-AR" dirty="0"/>
              <a:t>en </a:t>
            </a:r>
            <a:r>
              <a:rPr lang="es-AR" dirty="0" smtClean="0"/>
              <a:t>factores automáticamente).</a:t>
            </a:r>
            <a:endParaRPr dirty="0"/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/>
              <a:t>Un mensaje muestra el tipo de cada columna en el resultado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12" name="earn is a double (numeric)"/>
          <p:cNvSpPr/>
          <p:nvPr/>
        </p:nvSpPr>
        <p:spPr>
          <a:xfrm>
            <a:off x="10675316" y="3771861"/>
            <a:ext cx="1786273" cy="6752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8" y="0"/>
                </a:moveTo>
                <a:lnTo>
                  <a:pt x="10058" y="11382"/>
                </a:lnTo>
                <a:lnTo>
                  <a:pt x="1220" y="11382"/>
                </a:lnTo>
                <a:cubicBezTo>
                  <a:pt x="547" y="11382"/>
                  <a:pt x="0" y="13340"/>
                  <a:pt x="0" y="15748"/>
                </a:cubicBezTo>
                <a:lnTo>
                  <a:pt x="0" y="17233"/>
                </a:lnTo>
                <a:cubicBezTo>
                  <a:pt x="0" y="19642"/>
                  <a:pt x="547" y="21600"/>
                  <a:pt x="1220" y="21600"/>
                </a:cubicBezTo>
                <a:lnTo>
                  <a:pt x="20385" y="21600"/>
                </a:lnTo>
                <a:cubicBezTo>
                  <a:pt x="21058" y="21600"/>
                  <a:pt x="21600" y="19642"/>
                  <a:pt x="21600" y="17233"/>
                </a:cubicBezTo>
                <a:lnTo>
                  <a:pt x="21600" y="15748"/>
                </a:lnTo>
                <a:cubicBezTo>
                  <a:pt x="21600" y="13340"/>
                  <a:pt x="21058" y="11382"/>
                  <a:pt x="20385" y="11382"/>
                </a:cubicBezTo>
                <a:lnTo>
                  <a:pt x="11542" y="11382"/>
                </a:lnTo>
                <a:lnTo>
                  <a:pt x="10798" y="0"/>
                </a:lnTo>
                <a:close/>
              </a:path>
            </a:pathLst>
          </a:cu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80000"/>
              </a:lnSpc>
              <a:spcBef>
                <a:spcPts val="0"/>
              </a:spcBef>
              <a:defRPr sz="1100">
                <a:solidFill>
                  <a:srgbClr val="FFFFFF"/>
                </a:solidFill>
              </a:defRPr>
            </a:lvl1pPr>
          </a:lstStyle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r>
              <a:rPr dirty="0" smtClean="0"/>
              <a:t>earn </a:t>
            </a:r>
            <a:r>
              <a:rPr lang="es-AR" dirty="0" smtClean="0"/>
              <a:t>es</a:t>
            </a:r>
            <a:r>
              <a:rPr dirty="0" smtClean="0"/>
              <a:t> </a:t>
            </a:r>
            <a:r>
              <a:rPr lang="es-AR" dirty="0" smtClean="0"/>
              <a:t>un decimal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smtClean="0"/>
              <a:t>numeric</a:t>
            </a:r>
            <a:r>
              <a:rPr lang="es-AR" dirty="0" smtClean="0"/>
              <a:t>o</a:t>
            </a:r>
            <a:r>
              <a:rPr dirty="0" smtClean="0"/>
              <a:t>)</a:t>
            </a:r>
            <a:endParaRPr dirty="0"/>
          </a:p>
        </p:txBody>
      </p:sp>
      <p:sp>
        <p:nvSpPr>
          <p:cNvPr id="213" name="sex is a character"/>
          <p:cNvSpPr/>
          <p:nvPr/>
        </p:nvSpPr>
        <p:spPr>
          <a:xfrm>
            <a:off x="12253337" y="3557509"/>
            <a:ext cx="1213914" cy="663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5681" y="8730"/>
                </a:lnTo>
                <a:cubicBezTo>
                  <a:pt x="5250" y="9351"/>
                  <a:pt x="4989" y="10210"/>
                  <a:pt x="4989" y="11146"/>
                </a:cubicBezTo>
                <a:lnTo>
                  <a:pt x="4989" y="18167"/>
                </a:lnTo>
                <a:cubicBezTo>
                  <a:pt x="4989" y="20068"/>
                  <a:pt x="6086" y="21600"/>
                  <a:pt x="7434" y="21600"/>
                </a:cubicBezTo>
                <a:lnTo>
                  <a:pt x="19165" y="21600"/>
                </a:lnTo>
                <a:cubicBezTo>
                  <a:pt x="20514" y="21600"/>
                  <a:pt x="21600" y="20068"/>
                  <a:pt x="21600" y="18167"/>
                </a:cubicBezTo>
                <a:lnTo>
                  <a:pt x="21600" y="11146"/>
                </a:lnTo>
                <a:cubicBezTo>
                  <a:pt x="21600" y="9245"/>
                  <a:pt x="20514" y="7699"/>
                  <a:pt x="19165" y="7699"/>
                </a:cubicBezTo>
                <a:lnTo>
                  <a:pt x="10039" y="76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80000"/>
              </a:lnSpc>
              <a:spcBef>
                <a:spcPts val="0"/>
              </a:spcBef>
              <a:defRPr sz="1100">
                <a:solidFill>
                  <a:srgbClr val="FFFFFF"/>
                </a:solidFill>
              </a:defRPr>
            </a:lvl1pPr>
          </a:lstStyle>
          <a:p>
            <a:pPr algn="r"/>
            <a:endParaRPr lang="es-AR" dirty="0" smtClean="0"/>
          </a:p>
          <a:p>
            <a:pPr algn="r"/>
            <a:r>
              <a:rPr lang="es-AR" dirty="0" smtClean="0"/>
              <a:t> </a:t>
            </a:r>
          </a:p>
          <a:p>
            <a:r>
              <a:rPr lang="es-AR" dirty="0" smtClean="0"/>
              <a:t>     </a:t>
            </a:r>
            <a:r>
              <a:rPr dirty="0" smtClean="0"/>
              <a:t>sex </a:t>
            </a:r>
            <a:r>
              <a:rPr lang="es-AR" dirty="0" smtClean="0"/>
              <a:t>es </a:t>
            </a:r>
          </a:p>
          <a:p>
            <a:r>
              <a:rPr lang="es-AR" dirty="0" smtClean="0"/>
              <a:t>         un </a:t>
            </a:r>
            <a:r>
              <a:rPr lang="es-AR" dirty="0" err="1" smtClean="0"/>
              <a:t>caracter</a:t>
            </a:r>
            <a:endParaRPr dirty="0"/>
          </a:p>
        </p:txBody>
      </p:sp>
      <p:sp>
        <p:nvSpPr>
          <p:cNvPr id="214" name="age is an integer"/>
          <p:cNvSpPr/>
          <p:nvPr/>
        </p:nvSpPr>
        <p:spPr>
          <a:xfrm>
            <a:off x="12391959" y="3223843"/>
            <a:ext cx="936670" cy="39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073" y="0"/>
                </a:moveTo>
                <a:cubicBezTo>
                  <a:pt x="4595" y="0"/>
                  <a:pt x="3393" y="2402"/>
                  <a:pt x="3393" y="5356"/>
                </a:cubicBezTo>
                <a:lnTo>
                  <a:pt x="3393" y="6629"/>
                </a:lnTo>
                <a:lnTo>
                  <a:pt x="0" y="9439"/>
                </a:lnTo>
                <a:lnTo>
                  <a:pt x="3393" y="13171"/>
                </a:lnTo>
                <a:lnTo>
                  <a:pt x="3393" y="16266"/>
                </a:lnTo>
                <a:cubicBezTo>
                  <a:pt x="3393" y="19220"/>
                  <a:pt x="4595" y="21600"/>
                  <a:pt x="6073" y="21600"/>
                </a:cubicBezTo>
                <a:lnTo>
                  <a:pt x="18932" y="21600"/>
                </a:lnTo>
                <a:cubicBezTo>
                  <a:pt x="20409" y="21600"/>
                  <a:pt x="21600" y="19220"/>
                  <a:pt x="21600" y="16266"/>
                </a:cubicBezTo>
                <a:lnTo>
                  <a:pt x="21600" y="5356"/>
                </a:lnTo>
                <a:cubicBezTo>
                  <a:pt x="21600" y="2402"/>
                  <a:pt x="20409" y="0"/>
                  <a:pt x="18932" y="0"/>
                </a:cubicBezTo>
                <a:lnTo>
                  <a:pt x="6073" y="0"/>
                </a:lnTo>
                <a:close/>
              </a:path>
            </a:pathLst>
          </a:custGeom>
          <a:solidFill>
            <a:schemeClr val="accent1">
              <a:hueOff val="47394"/>
              <a:satOff val="-25753"/>
              <a:lumOff val="-7544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ctr">
              <a:lnSpc>
                <a:spcPct val="80000"/>
              </a:lnSpc>
              <a:spcBef>
                <a:spcPts val="0"/>
              </a:spcBef>
              <a:defRPr sz="1100">
                <a:solidFill>
                  <a:srgbClr val="FFFFFF"/>
                </a:solidFill>
              </a:defRPr>
            </a:lvl1pPr>
          </a:lstStyle>
          <a:p>
            <a:r>
              <a:rPr lang="es-AR" dirty="0" smtClean="0"/>
              <a:t>    </a:t>
            </a:r>
            <a:r>
              <a:rPr dirty="0" smtClean="0"/>
              <a:t>age </a:t>
            </a:r>
            <a:r>
              <a:rPr lang="es-AR" dirty="0" smtClean="0"/>
              <a:t>es</a:t>
            </a:r>
          </a:p>
          <a:p>
            <a:r>
              <a:rPr lang="es-AR" dirty="0" smtClean="0"/>
              <a:t> un entero</a:t>
            </a:r>
            <a:endParaRPr dirty="0"/>
          </a:p>
        </p:txBody>
      </p:sp>
      <p:sp>
        <p:nvSpPr>
          <p:cNvPr id="215" name="RStudio® is a trademark of RStudio, Inc.  •  CC BY SA  RStudio •  info@rstudio.com  •  844-448-1212 • rstudio.com •  Learn more at tidyverse.org  •  readr  1.1.0 •  tibble  1.2.12 •  tidyr  0.6.0 •  Updated: 2019–08"/>
          <p:cNvSpPr txBox="1"/>
          <p:nvPr/>
        </p:nvSpPr>
        <p:spPr>
          <a:xfrm>
            <a:off x="1679757" y="10347903"/>
            <a:ext cx="11996481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s-AR" dirty="0"/>
              <a:t>RStudio® es una marca registrada </a:t>
            </a:r>
            <a:r>
              <a:rPr lang="es-AR" dirty="0" smtClean="0"/>
              <a:t>de </a:t>
            </a:r>
            <a:r>
              <a:rPr dirty="0" smtClean="0"/>
              <a:t>RStudio</a:t>
            </a:r>
            <a:r>
              <a:rPr dirty="0"/>
              <a:t>, Inc.  •  </a:t>
            </a:r>
            <a:r>
              <a:rPr dirty="0">
                <a:hlinkClick r:id="rId3"/>
              </a:rPr>
              <a:t>CC BY SA</a:t>
            </a:r>
            <a:r>
              <a:rPr dirty="0"/>
              <a:t>  RStudio •  </a:t>
            </a:r>
            <a:r>
              <a:rPr dirty="0">
                <a:hlinkClick r:id="rId4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5"/>
              </a:rPr>
              <a:t>rstudio.com</a:t>
            </a:r>
            <a:r>
              <a:rPr dirty="0"/>
              <a:t> •  </a:t>
            </a:r>
            <a:r>
              <a:rPr lang="es-AR" dirty="0" smtClean="0"/>
              <a:t>Aprende más en </a:t>
            </a:r>
            <a:r>
              <a:rPr u="sng" dirty="0" smtClean="0">
                <a:hlinkClick r:id="rId6"/>
              </a:rPr>
              <a:t>tidyverse.org</a:t>
            </a:r>
            <a:r>
              <a:rPr b="1" dirty="0" smtClean="0"/>
              <a:t> </a:t>
            </a:r>
            <a:r>
              <a:rPr dirty="0" smtClean="0"/>
              <a:t> </a:t>
            </a:r>
            <a:r>
              <a:rPr dirty="0"/>
              <a:t>•  </a:t>
            </a:r>
            <a:r>
              <a:rPr dirty="0" err="1"/>
              <a:t>readr</a:t>
            </a:r>
            <a:r>
              <a:rPr dirty="0"/>
              <a:t>  1.1.0 •  </a:t>
            </a:r>
            <a:r>
              <a:rPr dirty="0" err="1"/>
              <a:t>tibble</a:t>
            </a:r>
            <a:r>
              <a:rPr dirty="0"/>
              <a:t>  1.2.12 •  </a:t>
            </a:r>
            <a:r>
              <a:rPr dirty="0" err="1"/>
              <a:t>tidyr</a:t>
            </a:r>
            <a:r>
              <a:rPr dirty="0"/>
              <a:t>  0.6.0 •  Updated: 2019–08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333196" y="1268279"/>
            <a:ext cx="3067131" cy="1752957"/>
            <a:chOff x="0" y="0"/>
            <a:chExt cx="3067129" cy="1752956"/>
          </a:xfrm>
        </p:grpSpPr>
        <p:sp>
          <p:nvSpPr>
            <p:cNvPr id="216" name="R’s tidyverse is built around tidy data stored in  tibbles, which are enhanced data frames.…"/>
            <p:cNvSpPr/>
            <p:nvPr/>
          </p:nvSpPr>
          <p:spPr>
            <a:xfrm>
              <a:off x="0" y="0"/>
              <a:ext cx="3067129" cy="65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/>
            <a:p>
              <a:pPr>
                <a:spcBef>
                  <a:spcPts val="500"/>
                </a:spcBef>
                <a:buClr>
                  <a:srgbClr val="F39019"/>
                </a:buClr>
                <a:defRPr b="0">
                  <a:solidFill>
                    <a:srgbClr val="000000"/>
                  </a:solidFill>
                </a:defRPr>
              </a:pPr>
              <a:r>
                <a:rPr lang="es-AR" dirty="0" smtClean="0"/>
                <a:t>El</a:t>
              </a:r>
              <a:r>
                <a:rPr b="1" dirty="0" smtClean="0"/>
                <a:t> </a:t>
              </a:r>
              <a:r>
                <a:rPr b="1" dirty="0" err="1"/>
                <a:t>tidyverse</a:t>
              </a:r>
              <a:r>
                <a:rPr dirty="0"/>
                <a:t> </a:t>
              </a:r>
              <a:r>
                <a:rPr lang="es-AR" dirty="0" smtClean="0"/>
                <a:t>de R</a:t>
              </a:r>
              <a:r>
                <a:rPr dirty="0" smtClean="0"/>
                <a:t> </a:t>
              </a:r>
              <a:r>
                <a:rPr lang="es-AR" dirty="0" smtClean="0"/>
                <a:t>se basa en </a:t>
              </a:r>
              <a:r>
                <a:rPr lang="es-AR" b="1" dirty="0" smtClean="0"/>
                <a:t>datos ordenados</a:t>
              </a:r>
              <a:r>
                <a:rPr dirty="0" smtClean="0"/>
                <a:t> </a:t>
              </a:r>
              <a:r>
                <a:rPr lang="es-AR" dirty="0" smtClean="0"/>
                <a:t>(</a:t>
              </a:r>
              <a:r>
                <a:rPr lang="es-AR" dirty="0" err="1" smtClean="0"/>
                <a:t>tidy</a:t>
              </a:r>
              <a:r>
                <a:rPr lang="es-AR" dirty="0" smtClean="0"/>
                <a:t> </a:t>
              </a:r>
              <a:r>
                <a:rPr lang="es-AR" dirty="0" smtClean="0"/>
                <a:t>data) almacenados en</a:t>
              </a:r>
              <a:r>
                <a:rPr dirty="0" smtClean="0"/>
                <a:t>  </a:t>
              </a:r>
              <a:r>
                <a:rPr b="1" dirty="0" err="1"/>
                <a:t>tibbles</a:t>
              </a:r>
              <a:r>
                <a:rPr dirty="0"/>
                <a:t>, </a:t>
              </a:r>
              <a:r>
                <a:rPr lang="es-AR" dirty="0" smtClean="0"/>
                <a:t>que son</a:t>
              </a:r>
              <a:r>
                <a:rPr dirty="0" smtClean="0"/>
                <a:t> </a:t>
              </a:r>
              <a:r>
                <a:rPr dirty="0"/>
                <a:t>data </a:t>
              </a:r>
              <a:r>
                <a:rPr dirty="0" smtClean="0"/>
                <a:t>frames</a:t>
              </a:r>
              <a:r>
                <a:rPr lang="es-AR" dirty="0" smtClean="0"/>
                <a:t> mejorados</a:t>
              </a:r>
              <a:r>
                <a:rPr dirty="0" smtClean="0"/>
                <a:t>. </a:t>
              </a:r>
              <a:endParaRPr dirty="0"/>
            </a:p>
          </p:txBody>
        </p:sp>
        <p:pic>
          <p:nvPicPr>
            <p:cNvPr id="217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3747" y="587185"/>
              <a:ext cx="533401" cy="5997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8" name="tidyr.png" descr="tidyr.pn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49147" y="1200212"/>
              <a:ext cx="476928" cy="552744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12700" dist="12700" dir="5400000" rotWithShape="0">
                <a:srgbClr val="000000">
                  <a:alpha val="50000"/>
                </a:srgbClr>
              </a:outerShdw>
            </a:effectLst>
          </p:spPr>
        </p:pic>
      </p:grpSp>
      <p:pic>
        <p:nvPicPr>
          <p:cNvPr id="220" name="readr.png" descr="readr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518797" y="198849"/>
            <a:ext cx="1378971" cy="159818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’s tidyverse is built around tidy data stored in  tibbles, which are enhanced data frames.…"/>
          <p:cNvSpPr/>
          <p:nvPr/>
        </p:nvSpPr>
        <p:spPr>
          <a:xfrm>
            <a:off x="1076967" y="1887925"/>
            <a:ext cx="2331665" cy="1274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/>
          <a:p>
            <a:pPr>
              <a:spcBef>
                <a:spcPts val="5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El </a:t>
            </a:r>
            <a:r>
              <a:rPr lang="es-AR" dirty="0"/>
              <a:t>frente de esta hoja muestra cómo leer archivos de texto en R con</a:t>
            </a:r>
            <a:r>
              <a:rPr dirty="0" smtClean="0"/>
              <a:t> </a:t>
            </a:r>
            <a:r>
              <a:rPr lang="es-AR" b="1" dirty="0" err="1" smtClean="0"/>
              <a:t>readr</a:t>
            </a:r>
            <a:r>
              <a:rPr lang="es-AR" b="1" dirty="0" smtClean="0"/>
              <a:t>.</a:t>
            </a:r>
            <a:endParaRPr lang="es-AR" sz="100" dirty="0"/>
          </a:p>
          <a:p>
            <a:pPr>
              <a:spcBef>
                <a:spcPts val="5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pPr>
            <a:r>
              <a:rPr lang="es-AR" dirty="0"/>
              <a:t>El reverso muestra cómo crear </a:t>
            </a:r>
            <a:r>
              <a:rPr lang="es-AR" dirty="0" err="1"/>
              <a:t>tibbles</a:t>
            </a:r>
            <a:r>
              <a:rPr lang="es-AR" dirty="0"/>
              <a:t> con </a:t>
            </a:r>
            <a:r>
              <a:rPr lang="es-AR" b="1" dirty="0" err="1" smtClean="0"/>
              <a:t>tibble</a:t>
            </a:r>
            <a:r>
              <a:rPr lang="es-AR" b="1" dirty="0" smtClean="0"/>
              <a:t> </a:t>
            </a:r>
            <a:r>
              <a:rPr lang="es-AR" dirty="0"/>
              <a:t>y diseñar datos ordenados con</a:t>
            </a:r>
            <a:r>
              <a:rPr lang="es-AR" b="1" dirty="0" smtClean="0"/>
              <a:t> </a:t>
            </a:r>
            <a:r>
              <a:rPr lang="es-AR" b="1" dirty="0" err="1" smtClean="0"/>
              <a:t>tidyr</a:t>
            </a:r>
            <a:r>
              <a:rPr lang="es-AR" b="1" dirty="0" smtClean="0"/>
              <a:t>.</a:t>
            </a:r>
            <a:endParaRPr b="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238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223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3175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4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5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  <a:alpha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6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7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8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9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0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1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2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3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4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6350" cap="flat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5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407A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6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407AAA"/>
              </a:solidFill>
              <a:ln w="6350" cap="flat">
                <a:solidFill>
                  <a:srgbClr val="407AAA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7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chemeClr val="accent1">
                  <a:hueOff val="47394"/>
                  <a:satOff val="-25753"/>
                  <a:lumOff val="-7544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39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41" name="separate_rows(data, ..., sep = &quot;[^[:alnum:].]+&quot;, convert = FALSE)…"/>
          <p:cNvSpPr txBox="1"/>
          <p:nvPr/>
        </p:nvSpPr>
        <p:spPr>
          <a:xfrm>
            <a:off x="10503592" y="4418559"/>
            <a:ext cx="3122536" cy="1394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500"/>
              </a:spcBef>
              <a:defRPr sz="1400">
                <a:solidFill>
                  <a:srgbClr val="000000"/>
                </a:solidFill>
              </a:defRPr>
            </a:pPr>
            <a:r>
              <a:rPr dirty="0" err="1"/>
              <a:t>separate_rows</a:t>
            </a:r>
            <a:r>
              <a:rPr dirty="0"/>
              <a:t>(</a:t>
            </a:r>
            <a:r>
              <a:rPr sz="1200" b="0" dirty="0"/>
              <a:t>data, ..., </a:t>
            </a:r>
            <a:r>
              <a:rPr sz="1200" b="0" dirty="0" err="1"/>
              <a:t>sep</a:t>
            </a:r>
            <a:r>
              <a:rPr sz="1200" b="0" dirty="0"/>
              <a:t> = "[^[:</a:t>
            </a:r>
            <a:r>
              <a:rPr sz="1200" b="0" dirty="0" err="1"/>
              <a:t>alnum</a:t>
            </a:r>
            <a:r>
              <a:rPr sz="1200" b="0" dirty="0"/>
              <a:t>:].]+", convert = FALSE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Separa cada celda en una columna para formar varias filas</a:t>
            </a:r>
            <a:r>
              <a:rPr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.</a:t>
            </a:r>
          </a:p>
        </p:txBody>
      </p:sp>
      <p:sp>
        <p:nvSpPr>
          <p:cNvPr id="242" name="Line"/>
          <p:cNvSpPr/>
          <p:nvPr/>
        </p:nvSpPr>
        <p:spPr>
          <a:xfrm>
            <a:off x="10532309" y="4665834"/>
            <a:ext cx="3115902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3" name="Line"/>
          <p:cNvSpPr/>
          <p:nvPr/>
        </p:nvSpPr>
        <p:spPr>
          <a:xfrm>
            <a:off x="10532309" y="7965609"/>
            <a:ext cx="3115902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4" name="Line"/>
          <p:cNvSpPr/>
          <p:nvPr/>
        </p:nvSpPr>
        <p:spPr>
          <a:xfrm>
            <a:off x="6982521" y="1539444"/>
            <a:ext cx="1" cy="952500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5" name="Handle Missing Values"/>
          <p:cNvSpPr txBox="1"/>
          <p:nvPr/>
        </p:nvSpPr>
        <p:spPr>
          <a:xfrm>
            <a:off x="3720651" y="6936625"/>
            <a:ext cx="3411190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004479"/>
                </a:solidFill>
              </a:defRPr>
            </a:pPr>
            <a:r>
              <a:rPr lang="es-AR" dirty="0"/>
              <a:t>Manejar </a:t>
            </a:r>
            <a:r>
              <a:rPr lang="es-AR" dirty="0" smtClean="0"/>
              <a:t>Valores Perdidos</a:t>
            </a:r>
            <a:endParaRPr dirty="0"/>
          </a:p>
        </p:txBody>
      </p:sp>
      <p:sp>
        <p:nvSpPr>
          <p:cNvPr id="246" name="Reshape Data - change the layout of values in a table"/>
          <p:cNvSpPr txBox="1"/>
          <p:nvPr/>
        </p:nvSpPr>
        <p:spPr>
          <a:xfrm>
            <a:off x="3724388" y="2777071"/>
            <a:ext cx="5294719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err="1" smtClean="0"/>
              <a:t>Remoldear</a:t>
            </a:r>
            <a:r>
              <a:rPr lang="es-AR" dirty="0" smtClean="0"/>
              <a:t> Datos</a:t>
            </a:r>
            <a:r>
              <a:rPr sz="1200" dirty="0" smtClean="0"/>
              <a:t> </a:t>
            </a:r>
            <a:r>
              <a:rPr lang="es-AR" sz="1200" dirty="0" smtClean="0"/>
              <a:t>–</a:t>
            </a:r>
            <a:r>
              <a:rPr sz="1200" dirty="0" smtClean="0"/>
              <a:t> </a:t>
            </a:r>
            <a:r>
              <a:rPr lang="es-AR" sz="1200" dirty="0" smtClean="0"/>
              <a:t>cambiar la forma de los valores en una tabla</a:t>
            </a:r>
            <a:endParaRPr sz="1200" dirty="0"/>
          </a:p>
        </p:txBody>
      </p:sp>
      <p:sp>
        <p:nvSpPr>
          <p:cNvPr id="247" name="Line"/>
          <p:cNvSpPr/>
          <p:nvPr/>
        </p:nvSpPr>
        <p:spPr>
          <a:xfrm>
            <a:off x="3713228" y="2766212"/>
            <a:ext cx="6453704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8" name="gather(data, key, value, ..., na.rm = FALSE,…"/>
          <p:cNvSpPr txBox="1"/>
          <p:nvPr/>
        </p:nvSpPr>
        <p:spPr>
          <a:xfrm>
            <a:off x="3740292" y="3334980"/>
            <a:ext cx="3122536" cy="1481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pPr>
            <a:r>
              <a:rPr dirty="0"/>
              <a:t>gather(</a:t>
            </a:r>
            <a:r>
              <a:rPr sz="1200" b="0" dirty="0"/>
              <a:t>data, key, value, ..., na.rm = FALSE, </a:t>
            </a:r>
            <a:r>
              <a:rPr sz="1200" b="0" dirty="0" smtClean="0"/>
              <a:t>convert </a:t>
            </a:r>
            <a:r>
              <a:rPr sz="1200" b="0" dirty="0"/>
              <a:t>= FALSE, </a:t>
            </a:r>
            <a:r>
              <a:rPr sz="1200" b="0" dirty="0" err="1"/>
              <a:t>factor_key</a:t>
            </a:r>
            <a:r>
              <a:rPr sz="1200" b="0" dirty="0"/>
              <a:t> = FALSE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gather() </a:t>
            </a:r>
            <a:r>
              <a:rPr lang="es-AR" dirty="0" smtClean="0"/>
              <a:t>mueve los nombres de las columnas a una columna 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key</a:t>
            </a:r>
            <a:r>
              <a:rPr dirty="0" smtClean="0"/>
              <a:t> , </a:t>
            </a:r>
            <a:r>
              <a:rPr lang="es-AR" dirty="0"/>
              <a:t>reuniendo los valores de la columna en </a:t>
            </a:r>
            <a:r>
              <a:rPr lang="es-AR" dirty="0" smtClean="0"/>
              <a:t>una sola columna</a:t>
            </a:r>
            <a:r>
              <a:rPr dirty="0" smtClean="0"/>
              <a:t> 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value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49" name="spread(data, key, value, fill = NA, convert = FALSE, drop = TRUE, sep = NULL)…"/>
          <p:cNvSpPr txBox="1"/>
          <p:nvPr/>
        </p:nvSpPr>
        <p:spPr>
          <a:xfrm>
            <a:off x="6845935" y="3334980"/>
            <a:ext cx="3384040" cy="16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700"/>
              </a:spcBef>
              <a:defRPr sz="1400">
                <a:solidFill>
                  <a:srgbClr val="000000"/>
                </a:solidFill>
              </a:defRPr>
            </a:pPr>
            <a:r>
              <a:rPr dirty="0"/>
              <a:t>spread(</a:t>
            </a:r>
            <a:r>
              <a:rPr sz="1200" b="0" dirty="0"/>
              <a:t>data, key, value, fill = NA, convert = FALSE, drop = TRUE, </a:t>
            </a:r>
            <a:r>
              <a:rPr sz="1200" b="0" dirty="0" err="1"/>
              <a:t>sep</a:t>
            </a:r>
            <a:r>
              <a:rPr sz="1200" b="0" dirty="0"/>
              <a:t> = NULL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dirty="0"/>
              <a:t>spread() </a:t>
            </a:r>
            <a:r>
              <a:rPr lang="es-AR" dirty="0"/>
              <a:t>mueve los valores únicos de </a:t>
            </a:r>
            <a:r>
              <a:rPr lang="es-AR" dirty="0" smtClean="0"/>
              <a:t>una columna 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key</a:t>
            </a:r>
            <a:r>
              <a:rPr dirty="0" smtClean="0"/>
              <a:t> </a:t>
            </a:r>
            <a:r>
              <a:rPr lang="es-AR" dirty="0" smtClean="0"/>
              <a:t>como nombres de columnas</a:t>
            </a:r>
            <a:r>
              <a:rPr dirty="0" smtClean="0"/>
              <a:t>, </a:t>
            </a:r>
            <a:r>
              <a:rPr lang="es-AR" dirty="0" smtClean="0"/>
              <a:t>esparciendo los valores de una columna</a:t>
            </a:r>
            <a:r>
              <a:rPr dirty="0" smtClean="0"/>
              <a:t> 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value</a:t>
            </a:r>
            <a:r>
              <a:rPr dirty="0"/>
              <a:t> </a:t>
            </a:r>
            <a:r>
              <a:rPr lang="es-AR" dirty="0"/>
              <a:t>a través de las nuevas columnas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50" name="Use gather() and spread() to reorganize the values of a table into a new layout."/>
          <p:cNvSpPr txBox="1"/>
          <p:nvPr/>
        </p:nvSpPr>
        <p:spPr>
          <a:xfrm>
            <a:off x="3781314" y="3128831"/>
            <a:ext cx="642559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smtClean="0"/>
              <a:t>Us</a:t>
            </a:r>
            <a:r>
              <a:rPr lang="es-AR" dirty="0" smtClean="0"/>
              <a:t>a</a:t>
            </a:r>
            <a:r>
              <a:rPr dirty="0" smtClean="0"/>
              <a:t> </a:t>
            </a:r>
            <a:r>
              <a:rPr b="1" dirty="0"/>
              <a:t>gather()</a:t>
            </a:r>
            <a:r>
              <a:rPr dirty="0"/>
              <a:t> </a:t>
            </a:r>
            <a:r>
              <a:rPr lang="es-AR" dirty="0"/>
              <a:t>y</a:t>
            </a:r>
            <a:r>
              <a:rPr dirty="0" smtClean="0"/>
              <a:t> </a:t>
            </a:r>
            <a:r>
              <a:rPr b="1" dirty="0"/>
              <a:t>spread()</a:t>
            </a:r>
            <a:r>
              <a:rPr dirty="0"/>
              <a:t> </a:t>
            </a:r>
            <a:r>
              <a:rPr lang="es-AR" dirty="0"/>
              <a:t>para reorganizar los valores de una tabla en </a:t>
            </a:r>
            <a:r>
              <a:rPr lang="es-AR" dirty="0" smtClean="0"/>
              <a:t>una nueva forma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51" name="gather(table4a, `1999`, `2000`,…"/>
          <p:cNvSpPr txBox="1"/>
          <p:nvPr/>
        </p:nvSpPr>
        <p:spPr>
          <a:xfrm>
            <a:off x="4157879" y="6457409"/>
            <a:ext cx="2287363" cy="524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/>
          </a:bodyPr>
          <a:lstStyle/>
          <a:p>
            <a: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gather(table4a, `1999`, `2000`, </a:t>
            </a:r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key = </a:t>
            </a:r>
            <a:r>
              <a:rPr dirty="0" smtClean="0"/>
              <a:t>"</a:t>
            </a:r>
            <a:r>
              <a:rPr lang="es-AR" dirty="0" err="1" smtClean="0"/>
              <a:t>anio</a:t>
            </a:r>
            <a:r>
              <a:rPr dirty="0" smtClean="0"/>
              <a:t>", </a:t>
            </a:r>
            <a:r>
              <a:rPr dirty="0"/>
              <a:t>value = "</a:t>
            </a:r>
            <a:r>
              <a:rPr dirty="0" err="1" smtClean="0"/>
              <a:t>cas</a:t>
            </a:r>
            <a:r>
              <a:rPr lang="es-AR" dirty="0" smtClean="0"/>
              <a:t>o</a:t>
            </a:r>
            <a:r>
              <a:rPr dirty="0" smtClean="0"/>
              <a:t>s</a:t>
            </a:r>
            <a:r>
              <a:rPr dirty="0"/>
              <a:t>")</a:t>
            </a:r>
          </a:p>
        </p:txBody>
      </p:sp>
      <p:sp>
        <p:nvSpPr>
          <p:cNvPr id="252" name="spread(table2, type, count)"/>
          <p:cNvSpPr txBox="1"/>
          <p:nvPr/>
        </p:nvSpPr>
        <p:spPr>
          <a:xfrm>
            <a:off x="7689057" y="6648594"/>
            <a:ext cx="1920909" cy="333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/>
          </a:bodyPr>
          <a:lstStyle>
            <a:lvl1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lvl1pPr>
          </a:lstStyle>
          <a:p>
            <a:r>
              <a:rPr dirty="0"/>
              <a:t>spread(table2, </a:t>
            </a:r>
            <a:r>
              <a:rPr dirty="0" smtClean="0"/>
              <a:t>t</a:t>
            </a:r>
            <a:r>
              <a:rPr lang="es-AR" dirty="0" smtClean="0"/>
              <a:t>i</a:t>
            </a:r>
            <a:r>
              <a:rPr dirty="0" smtClean="0"/>
              <a:t>p</a:t>
            </a:r>
            <a:r>
              <a:rPr lang="es-AR" dirty="0" smtClean="0"/>
              <a:t>o</a:t>
            </a:r>
            <a:r>
              <a:rPr dirty="0" smtClean="0"/>
              <a:t>, c</a:t>
            </a:r>
            <a:r>
              <a:rPr lang="es-AR" dirty="0" err="1" smtClean="0"/>
              <a:t>uenta</a:t>
            </a:r>
            <a:r>
              <a:rPr dirty="0" smtClean="0"/>
              <a:t>)</a:t>
            </a:r>
            <a:endParaRPr dirty="0"/>
          </a:p>
        </p:txBody>
      </p:sp>
      <p:grpSp>
        <p:nvGrpSpPr>
          <p:cNvPr id="260" name="Group"/>
          <p:cNvGrpSpPr/>
          <p:nvPr/>
        </p:nvGrpSpPr>
        <p:grpSpPr>
          <a:xfrm>
            <a:off x="3932382" y="4417874"/>
            <a:ext cx="2687256" cy="1455507"/>
            <a:chOff x="25400" y="-1"/>
            <a:chExt cx="2687255" cy="1455506"/>
          </a:xfrm>
        </p:grpSpPr>
        <p:sp>
          <p:nvSpPr>
            <p:cNvPr id="253" name="value"/>
            <p:cNvSpPr txBox="1"/>
            <p:nvPr/>
          </p:nvSpPr>
          <p:spPr>
            <a:xfrm>
              <a:off x="2305571" y="1181264"/>
              <a:ext cx="407084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chemeClr val="accent4">
                      <a:hueOff val="-48331"/>
                      <a:satOff val="1035"/>
                      <a:lumOff val="-13785"/>
                    </a:schemeClr>
                  </a:solidFill>
                </a:defRPr>
              </a:lvl1pPr>
            </a:lstStyle>
            <a:p>
              <a:r>
                <a:t>value</a:t>
              </a:r>
            </a:p>
          </p:txBody>
        </p:sp>
        <p:sp>
          <p:nvSpPr>
            <p:cNvPr id="254" name="key"/>
            <p:cNvSpPr txBox="1"/>
            <p:nvPr/>
          </p:nvSpPr>
          <p:spPr>
            <a:xfrm>
              <a:off x="2030207" y="1180515"/>
              <a:ext cx="305357" cy="274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lvl1pPr>
            </a:lstStyle>
            <a:p>
              <a:r>
                <a:t>key</a:t>
              </a:r>
            </a:p>
          </p:txBody>
        </p:sp>
        <p:grpSp>
          <p:nvGrpSpPr>
            <p:cNvPr id="259" name="Group"/>
            <p:cNvGrpSpPr/>
            <p:nvPr/>
          </p:nvGrpSpPr>
          <p:grpSpPr>
            <a:xfrm>
              <a:off x="25400" y="-1"/>
              <a:ext cx="2660791" cy="1230393"/>
              <a:chOff x="25400" y="0"/>
              <a:chExt cx="2660790" cy="1230392"/>
            </a:xfrm>
          </p:grpSpPr>
          <p:sp>
            <p:nvSpPr>
              <p:cNvPr id="255" name="table4a"/>
              <p:cNvSpPr txBox="1"/>
              <p:nvPr/>
            </p:nvSpPr>
            <p:spPr>
              <a:xfrm>
                <a:off x="311037" y="0"/>
                <a:ext cx="518844" cy="274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1000" b="0">
                    <a:solidFill>
                      <a:srgbClr val="A6AAA9"/>
                    </a:solidFill>
                  </a:defRPr>
                </a:lvl1pPr>
              </a:lstStyle>
              <a:p>
                <a:r>
                  <a:t>table4a</a:t>
                </a:r>
              </a:p>
            </p:txBody>
          </p:sp>
          <p:graphicFrame>
            <p:nvGraphicFramePr>
              <p:cNvPr id="256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839906910"/>
                  </p:ext>
                </p:extLst>
              </p:nvPr>
            </p:nvGraphicFramePr>
            <p:xfrm>
              <a:off x="25400" y="252494"/>
              <a:ext cx="1090115" cy="558799"/>
            </p:xfrm>
            <a:graphic>
              <a:graphicData uri="http://schemas.openxmlformats.org/drawingml/2006/table">
                <a:tbl>
                  <a:tblPr firstRow="1">
                    <a:tableStyleId>{33BA23B1-9221-436E-865A-0063620EA4FD}</a:tableStyleId>
                  </a:tblPr>
                  <a:tblGrid>
                    <a:gridCol w="438740"/>
                    <a:gridCol w="320702"/>
                    <a:gridCol w="330674"/>
                  </a:tblGrid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pais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0.7K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80K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213K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257" name="Line"/>
              <p:cNvSpPr/>
              <p:nvPr/>
            </p:nvSpPr>
            <p:spPr>
              <a:xfrm flipV="1">
                <a:off x="1233003" y="506224"/>
                <a:ext cx="228506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graphicFrame>
            <p:nvGraphicFramePr>
              <p:cNvPr id="258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2335814568"/>
                  </p:ext>
                </p:extLst>
              </p:nvPr>
            </p:nvGraphicFramePr>
            <p:xfrm>
              <a:off x="1585836" y="252494"/>
              <a:ext cx="1100354" cy="977898"/>
            </p:xfrm>
            <a:graphic>
              <a:graphicData uri="http://schemas.openxmlformats.org/drawingml/2006/table">
                <a:tbl>
                  <a:tblPr firstRow="1">
                    <a:tableStyleId>{33BA23B1-9221-436E-865A-0063620EA4FD}</a:tableStyleId>
                  </a:tblPr>
                  <a:tblGrid>
                    <a:gridCol w="439005"/>
                    <a:gridCol w="311625"/>
                    <a:gridCol w="349725"/>
                  </a:tblGrid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pais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anio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</a:t>
                          </a:r>
                          <a:r>
                            <a:rPr lang="es-AR" sz="800" b="1" dirty="0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o</a:t>
                          </a:r>
                          <a:r>
                            <a:rPr sz="800" b="1" dirty="0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s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0.7K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80K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dirty="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213K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p:grpSp>
      </p:grpSp>
      <p:grpSp>
        <p:nvGrpSpPr>
          <p:cNvPr id="268" name="Group"/>
          <p:cNvGrpSpPr/>
          <p:nvPr/>
        </p:nvGrpSpPr>
        <p:grpSpPr>
          <a:xfrm>
            <a:off x="7022615" y="4417874"/>
            <a:ext cx="3159210" cy="2321906"/>
            <a:chOff x="25400" y="-1"/>
            <a:chExt cx="3159208" cy="2321905"/>
          </a:xfrm>
        </p:grpSpPr>
        <p:sp>
          <p:nvSpPr>
            <p:cNvPr id="261" name="value"/>
            <p:cNvSpPr txBox="1"/>
            <p:nvPr/>
          </p:nvSpPr>
          <p:spPr>
            <a:xfrm>
              <a:off x="1090561" y="2042180"/>
              <a:ext cx="407084" cy="274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chemeClr val="accent4">
                      <a:hueOff val="-48331"/>
                      <a:satOff val="1035"/>
                      <a:lumOff val="-13785"/>
                    </a:schemeClr>
                  </a:solidFill>
                </a:defRPr>
              </a:lvl1pPr>
            </a:lstStyle>
            <a:p>
              <a:r>
                <a:t>value</a:t>
              </a:r>
            </a:p>
          </p:txBody>
        </p:sp>
        <p:sp>
          <p:nvSpPr>
            <p:cNvPr id="262" name="key"/>
            <p:cNvSpPr txBox="1"/>
            <p:nvPr/>
          </p:nvSpPr>
          <p:spPr>
            <a:xfrm>
              <a:off x="781474" y="2047662"/>
              <a:ext cx="305357" cy="274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lvl1pPr>
            </a:lstStyle>
            <a:p>
              <a:r>
                <a:t>key</a:t>
              </a:r>
            </a:p>
          </p:txBody>
        </p:sp>
        <p:grpSp>
          <p:nvGrpSpPr>
            <p:cNvPr id="267" name="Group"/>
            <p:cNvGrpSpPr/>
            <p:nvPr/>
          </p:nvGrpSpPr>
          <p:grpSpPr>
            <a:xfrm>
              <a:off x="25400" y="-1"/>
              <a:ext cx="3159208" cy="2093982"/>
              <a:chOff x="25400" y="0"/>
              <a:chExt cx="3159207" cy="2093980"/>
            </a:xfrm>
          </p:grpSpPr>
          <p:graphicFrame>
            <p:nvGraphicFramePr>
              <p:cNvPr id="263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237428045"/>
                  </p:ext>
                </p:extLst>
              </p:nvPr>
            </p:nvGraphicFramePr>
            <p:xfrm>
              <a:off x="1728652" y="252494"/>
              <a:ext cx="1455955" cy="977899"/>
            </p:xfrm>
            <a:graphic>
              <a:graphicData uri="http://schemas.openxmlformats.org/drawingml/2006/table">
                <a:tbl>
                  <a:tblPr firstRow="1">
                    <a:tableStyleId>{33BA23B1-9221-436E-865A-0063620EA4FD}</a:tableStyleId>
                  </a:tblPr>
                  <a:tblGrid>
                    <a:gridCol w="442228"/>
                    <a:gridCol w="304800"/>
                    <a:gridCol w="368300"/>
                    <a:gridCol w="340628"/>
                  </a:tblGrid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pais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anio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</a:t>
                          </a:r>
                          <a:r>
                            <a:rPr lang="es-AR" sz="800" b="1" dirty="0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o</a:t>
                          </a:r>
                          <a:r>
                            <a:rPr sz="800" b="1" dirty="0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s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 dirty="0" err="1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</a:t>
                          </a:r>
                          <a:r>
                            <a:rPr lang="es-AR" sz="800" b="1" dirty="0" smtClean="0">
                              <a:solidFill>
                                <a:srgbClr val="FFFFFF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  <a:endParaRPr sz="800" b="1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0.7K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172M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80K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174M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1T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397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213K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1T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264" name="table2"/>
              <p:cNvSpPr txBox="1"/>
              <p:nvPr/>
            </p:nvSpPr>
            <p:spPr>
              <a:xfrm>
                <a:off x="517713" y="0"/>
                <a:ext cx="454836" cy="2742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1000" b="0">
                    <a:solidFill>
                      <a:srgbClr val="A6AAA9"/>
                    </a:solidFill>
                  </a:defRPr>
                </a:lvl1pPr>
              </a:lstStyle>
              <a:p>
                <a:r>
                  <a:t>table2</a:t>
                </a:r>
              </a:p>
            </p:txBody>
          </p:sp>
          <p:sp>
            <p:nvSpPr>
              <p:cNvPr id="265" name="Line"/>
              <p:cNvSpPr/>
              <p:nvPr/>
            </p:nvSpPr>
            <p:spPr>
              <a:xfrm flipV="1">
                <a:off x="1522502" y="531894"/>
                <a:ext cx="165005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graphicFrame>
            <p:nvGraphicFramePr>
              <p:cNvPr id="266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1586575904"/>
                  </p:ext>
                </p:extLst>
              </p:nvPr>
            </p:nvGraphicFramePr>
            <p:xfrm>
              <a:off x="25400" y="252494"/>
              <a:ext cx="1462682" cy="1841486"/>
            </p:xfrm>
            <a:graphic>
              <a:graphicData uri="http://schemas.openxmlformats.org/drawingml/2006/table">
                <a:tbl>
                  <a:tblPr firstRow="1">
                    <a:tableStyleId>{33BA23B1-9221-436E-865A-0063620EA4FD}</a:tableStyleId>
                  </a:tblPr>
                  <a:tblGrid>
                    <a:gridCol w="439785"/>
                    <a:gridCol w="300153"/>
                    <a:gridCol w="342440"/>
                    <a:gridCol w="380305"/>
                  </a:tblGrid>
                  <a:tr h="141653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i="0" u="none" strike="noStrike" cap="none" spc="0" baseline="0" dirty="0" err="1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pais</a:t>
                          </a:r>
                          <a:endParaRPr sz="800" b="1" i="0" u="none" strike="noStrike" cap="none" spc="0" baseline="0" dirty="0">
                            <a:solidFill>
                              <a:srgbClr val="FFFFFF"/>
                            </a:solidFill>
                            <a:uFillTx/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10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lang="es-AR" sz="800" b="1" i="0" u="none" strike="noStrike" cap="none" spc="0" baseline="0" dirty="0" err="1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anio</a:t>
                          </a:r>
                          <a:endParaRPr sz="800" b="1" i="0" u="none" strike="noStrike" cap="none" spc="0" baseline="0" dirty="0">
                            <a:solidFill>
                              <a:srgbClr val="FFFFFF"/>
                            </a:solidFill>
                            <a:uFillTx/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 i="0" u="none" strike="noStrike" cap="none" spc="0" baseline="0" dirty="0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  <a:r>
                            <a:rPr lang="es-AR" sz="800" b="1" i="0" u="none" strike="noStrike" cap="none" spc="0" baseline="0" dirty="0" err="1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ipo</a:t>
                          </a:r>
                          <a:endParaRPr sz="800" b="1" i="0" u="none" strike="noStrike" cap="none" spc="0" baseline="0" dirty="0">
                            <a:solidFill>
                              <a:srgbClr val="FFFFFF"/>
                            </a:solidFill>
                            <a:uFillTx/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horzOverflow="overflow">
                        <a:solidFill>
                          <a:srgbClr val="7979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800" b="1" i="0" u="none" strike="noStrike" cap="none" spc="0" baseline="0" dirty="0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  <a:r>
                            <a:rPr lang="es-AR" sz="800" b="1" i="0" u="none" strike="noStrike" cap="none" spc="0" baseline="0" dirty="0" err="1" smtClean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uenta</a:t>
                          </a:r>
                          <a:endParaRPr sz="800" b="1" i="0" u="none" strike="noStrike" cap="none" spc="0" baseline="0" dirty="0">
                            <a:solidFill>
                              <a:srgbClr val="FFFFFF"/>
                            </a:solidFill>
                            <a:uFillTx/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horzOverflow="overflow">
                        <a:solidFill>
                          <a:srgbClr val="797979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 smtClean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  <a:endParaRPr sz="800" b="0" i="0" u="none" strike="noStrike" cap="none" spc="0" baseline="0" dirty="0">
                            <a:solidFill>
                              <a:srgbClr val="000000"/>
                            </a:solidFill>
                            <a:uFillTx/>
                            <a:latin typeface="Helvetica"/>
                            <a:ea typeface="Helvetica"/>
                            <a:cs typeface="Helvetica"/>
                            <a:sym typeface="Helvetica"/>
                          </a:endParaRP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0.7K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37K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172M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80K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174M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212K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1999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1T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cases</a:t>
                          </a:r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213K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/>
                        </a:solidFill>
                      </a:tcPr>
                    </a:tc>
                  </a:tr>
                  <a:tr h="141653"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latinLnBrk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2000</a:t>
                          </a:r>
                        </a:p>
                      </a:txBody>
                      <a:tcPr marL="0" marR="0" marT="0" marB="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FFFFFF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pop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800" b="0" i="0" u="none" strike="noStrike" cap="none" spc="0" baseline="0" dirty="0">
                              <a:solidFill>
                                <a:srgbClr val="000000"/>
                              </a:solidFill>
                              <a:uFillTx/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1T</a:t>
                          </a:r>
                        </a:p>
                      </a:txBody>
                      <a:tcPr marL="0" marR="0" marT="0" marB="0" anchor="ctr" horzOverflow="overflow">
                        <a:solidFill>
                          <a:schemeClr val="accent4">
                            <a:hueOff val="-48331"/>
                            <a:satOff val="1035"/>
                            <a:lumOff val="-13785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p:grpSp>
      </p:grpSp>
      <p:sp>
        <p:nvSpPr>
          <p:cNvPr id="269" name="unite(data, col, ..., sep = &quot;_&quot;, remove = TRUE)…"/>
          <p:cNvSpPr txBox="1"/>
          <p:nvPr/>
        </p:nvSpPr>
        <p:spPr>
          <a:xfrm>
            <a:off x="10587448" y="7929250"/>
            <a:ext cx="2987483" cy="807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lnSpcReduction="10000"/>
          </a:bodyPr>
          <a:lstStyle/>
          <a:p>
            <a:pPr marL="113156" indent="-113156" defTabSz="578358">
              <a:lnSpc>
                <a:spcPct val="90000"/>
              </a:lnSpc>
              <a:spcBef>
                <a:spcPts val="400"/>
              </a:spcBef>
              <a:defRPr sz="1386">
                <a:solidFill>
                  <a:srgbClr val="000000"/>
                </a:solidFill>
              </a:defRPr>
            </a:pPr>
            <a:r>
              <a:rPr dirty="0"/>
              <a:t>unite(</a:t>
            </a:r>
            <a:r>
              <a:rPr sz="1188" b="0" dirty="0"/>
              <a:t>data, col, ..., </a:t>
            </a:r>
            <a:r>
              <a:rPr sz="1188" b="0" dirty="0" err="1"/>
              <a:t>sep</a:t>
            </a:r>
            <a:r>
              <a:rPr sz="1188" b="0" dirty="0"/>
              <a:t> = "_", remove = TRUE</a:t>
            </a:r>
            <a:r>
              <a:rPr dirty="0"/>
              <a:t>)</a:t>
            </a:r>
          </a:p>
          <a:p>
            <a:pPr defTabSz="578358">
              <a:lnSpc>
                <a:spcPct val="90000"/>
              </a:lnSpc>
              <a:defRPr sz="1188" b="0">
                <a:solidFill>
                  <a:srgbClr val="000000"/>
                </a:solidFill>
              </a:defRPr>
            </a:pPr>
            <a:r>
              <a:rPr lang="es-AR" dirty="0" smtClean="0"/>
              <a:t>Une múltiples </a:t>
            </a:r>
            <a:r>
              <a:rPr lang="es-AR" dirty="0"/>
              <a:t>columnas en una única columna</a:t>
            </a:r>
            <a:endParaRPr dirty="0"/>
          </a:p>
        </p:txBody>
      </p:sp>
      <p:sp>
        <p:nvSpPr>
          <p:cNvPr id="270" name="drop_na(data, ...)…"/>
          <p:cNvSpPr txBox="1"/>
          <p:nvPr/>
        </p:nvSpPr>
        <p:spPr>
          <a:xfrm>
            <a:off x="3784784" y="7212603"/>
            <a:ext cx="1863279" cy="713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 lnSpcReduction="10000"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 sz="1400">
                <a:solidFill>
                  <a:srgbClr val="000000"/>
                </a:solidFill>
              </a:defRPr>
            </a:pPr>
            <a:r>
              <a:rPr dirty="0" err="1"/>
              <a:t>drop_na</a:t>
            </a:r>
            <a:r>
              <a:rPr dirty="0"/>
              <a:t>(</a:t>
            </a:r>
            <a:r>
              <a:rPr sz="1200" b="0" dirty="0"/>
              <a:t>data, ...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Elimina las filas que </a:t>
            </a:r>
            <a:r>
              <a:rPr dirty="0" smtClean="0"/>
              <a:t> </a:t>
            </a:r>
            <a:r>
              <a:rPr dirty="0" err="1" smtClean="0"/>
              <a:t>cont</a:t>
            </a:r>
            <a:r>
              <a:rPr lang="es-AR" dirty="0" err="1" smtClean="0"/>
              <a:t>ienen</a:t>
            </a:r>
            <a:r>
              <a:rPr dirty="0" smtClean="0"/>
              <a:t> </a:t>
            </a:r>
            <a:r>
              <a:rPr dirty="0"/>
              <a:t>NA’s </a:t>
            </a:r>
            <a:r>
              <a:rPr lang="es-AR" dirty="0" smtClean="0"/>
              <a:t>en</a:t>
            </a:r>
            <a:r>
              <a:rPr dirty="0" smtClean="0"/>
              <a:t> </a:t>
            </a:r>
            <a:r>
              <a:rPr lang="es-AR" dirty="0" smtClean="0"/>
              <a:t>las columnas especificadas (…)</a:t>
            </a:r>
            <a:endParaRPr dirty="0"/>
          </a:p>
        </p:txBody>
      </p:sp>
      <p:sp>
        <p:nvSpPr>
          <p:cNvPr id="271" name="fill(data, ..., .direction = c(&quot;down&quot;, &quot;up&quot;))…"/>
          <p:cNvSpPr txBox="1"/>
          <p:nvPr/>
        </p:nvSpPr>
        <p:spPr>
          <a:xfrm>
            <a:off x="5725190" y="7212603"/>
            <a:ext cx="2561290" cy="705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 lnSpcReduction="10000"/>
          </a:bodyPr>
          <a:lstStyle/>
          <a:p>
            <a:pPr marL="110871" indent="-110871" defTabSz="566674">
              <a:lnSpc>
                <a:spcPct val="90000"/>
              </a:lnSpc>
              <a:defRPr sz="1358">
                <a:solidFill>
                  <a:srgbClr val="000000"/>
                </a:solidFill>
              </a:defRPr>
            </a:pPr>
            <a:r>
              <a:rPr dirty="0"/>
              <a:t>fill(</a:t>
            </a:r>
            <a:r>
              <a:rPr sz="1164" b="0" dirty="0"/>
              <a:t>data, ..., .direction = c("down", "up")</a:t>
            </a:r>
            <a:r>
              <a:rPr dirty="0"/>
              <a:t>)</a:t>
            </a:r>
          </a:p>
          <a:p>
            <a:pPr defTabSz="566674">
              <a:lnSpc>
                <a:spcPct val="90000"/>
              </a:lnSpc>
              <a:defRPr sz="1164" b="0">
                <a:solidFill>
                  <a:srgbClr val="000000"/>
                </a:solidFill>
              </a:defRPr>
            </a:pPr>
            <a:r>
              <a:rPr lang="es-AR" dirty="0" smtClean="0"/>
              <a:t>Completa los </a:t>
            </a:r>
            <a:r>
              <a:rPr dirty="0" smtClean="0"/>
              <a:t>NA’s </a:t>
            </a:r>
            <a:r>
              <a:rPr lang="es-AR" dirty="0" smtClean="0"/>
              <a:t>en</a:t>
            </a:r>
            <a:r>
              <a:rPr dirty="0" smtClean="0"/>
              <a:t> </a:t>
            </a:r>
            <a:r>
              <a:rPr lang="es-AR" dirty="0" smtClean="0"/>
              <a:t>las columnas </a:t>
            </a:r>
            <a:r>
              <a:rPr lang="es-AR" dirty="0" smtClean="0"/>
              <a:t>especificadas </a:t>
            </a:r>
            <a:r>
              <a:rPr lang="es-AR" dirty="0" smtClean="0"/>
              <a:t>(</a:t>
            </a:r>
            <a:r>
              <a:rPr dirty="0" smtClean="0"/>
              <a:t>…</a:t>
            </a:r>
            <a:r>
              <a:rPr lang="es-AR" dirty="0" smtClean="0"/>
              <a:t>) con el valor no-NA más cercano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72" name="replace_na(data,…"/>
          <p:cNvSpPr txBox="1"/>
          <p:nvPr/>
        </p:nvSpPr>
        <p:spPr>
          <a:xfrm>
            <a:off x="8487606" y="7212603"/>
            <a:ext cx="1916483" cy="705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/>
          </a:bodyPr>
          <a:lstStyle/>
          <a:p>
            <a:pPr marL="110871" indent="-110871" defTabSz="566674">
              <a:lnSpc>
                <a:spcPct val="90000"/>
              </a:lnSpc>
              <a:spcBef>
                <a:spcPts val="0"/>
              </a:spcBef>
              <a:defRPr sz="1358">
                <a:solidFill>
                  <a:srgbClr val="000000"/>
                </a:solidFill>
              </a:defRPr>
            </a:pPr>
            <a:r>
              <a:rPr dirty="0" err="1"/>
              <a:t>replace_na</a:t>
            </a:r>
            <a:r>
              <a:rPr dirty="0"/>
              <a:t>(</a:t>
            </a:r>
            <a:r>
              <a:rPr sz="1164" b="0" dirty="0"/>
              <a:t>data, </a:t>
            </a:r>
          </a:p>
          <a:p>
            <a:pPr marL="110871" indent="-110871" defTabSz="566674">
              <a:lnSpc>
                <a:spcPct val="90000"/>
              </a:lnSpc>
              <a:defRPr sz="1358">
                <a:solidFill>
                  <a:srgbClr val="000000"/>
                </a:solidFill>
              </a:defRPr>
            </a:pPr>
            <a:r>
              <a:rPr sz="1164" b="0" dirty="0"/>
              <a:t>replace = list(), ...</a:t>
            </a:r>
            <a:r>
              <a:rPr dirty="0"/>
              <a:t>)</a:t>
            </a:r>
          </a:p>
          <a:p>
            <a:pPr defTabSz="566674">
              <a:lnSpc>
                <a:spcPct val="90000"/>
              </a:lnSpc>
              <a:defRPr sz="1164" b="0">
                <a:solidFill>
                  <a:srgbClr val="000000"/>
                </a:solidFill>
              </a:defRPr>
            </a:pPr>
            <a:r>
              <a:rPr lang="es-AR" dirty="0" smtClean="0"/>
              <a:t>Reemplaza</a:t>
            </a:r>
            <a:r>
              <a:rPr dirty="0" smtClean="0"/>
              <a:t> </a:t>
            </a:r>
            <a:r>
              <a:rPr dirty="0"/>
              <a:t>NA’s </a:t>
            </a:r>
            <a:r>
              <a:rPr lang="es-AR" dirty="0" smtClean="0"/>
              <a:t>por columna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73" name="Use these functions to split or combine cells into individual, isolated values."/>
          <p:cNvSpPr txBox="1"/>
          <p:nvPr/>
        </p:nvSpPr>
        <p:spPr>
          <a:xfrm>
            <a:off x="10571119" y="1009805"/>
            <a:ext cx="1606339" cy="807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lvl1pPr>
          </a:lstStyle>
          <a:p>
            <a:r>
              <a:rPr lang="es-AR" dirty="0" smtClean="0"/>
              <a:t>Usa </a:t>
            </a:r>
            <a:r>
              <a:rPr lang="es-AR" dirty="0"/>
              <a:t>estas funciones para dividir o combinar celdas en valores individuales aislados.</a:t>
            </a:r>
            <a:endParaRPr dirty="0"/>
          </a:p>
        </p:txBody>
      </p:sp>
      <p:grpSp>
        <p:nvGrpSpPr>
          <p:cNvPr id="278" name="Group"/>
          <p:cNvGrpSpPr/>
          <p:nvPr/>
        </p:nvGrpSpPr>
        <p:grpSpPr>
          <a:xfrm>
            <a:off x="10585973" y="2854816"/>
            <a:ext cx="3027829" cy="1224252"/>
            <a:chOff x="25400" y="0"/>
            <a:chExt cx="3027827" cy="1224251"/>
          </a:xfrm>
        </p:grpSpPr>
        <p:graphicFrame>
          <p:nvGraphicFramePr>
            <p:cNvPr id="274" name="Table"/>
            <p:cNvGraphicFramePr/>
            <p:nvPr>
              <p:extLst>
                <p:ext uri="{D42A27DB-BD31-4B8C-83A1-F6EECF244321}">
                  <p14:modId xmlns:p14="http://schemas.microsoft.com/office/powerpoint/2010/main" val="3583575099"/>
                </p:ext>
              </p:extLst>
            </p:nvPr>
          </p:nvGraphicFramePr>
          <p:xfrm>
            <a:off x="25400" y="246352"/>
            <a:ext cx="1304507" cy="9778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40724"/>
                  <a:gridCol w="304984"/>
                  <a:gridCol w="5588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tasa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0.7K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19M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20M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37K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172M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80K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174M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212K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1T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213K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1T</a:t>
                        </a:r>
                      </a:p>
                    </a:txBody>
                    <a:tcPr marL="0" marR="0" marT="0" marB="0" anchor="ctr" horzOverflow="overflow"/>
                  </a:tc>
                </a:tr>
              </a:tbl>
            </a:graphicData>
          </a:graphic>
        </p:graphicFrame>
        <p:graphicFrame>
          <p:nvGraphicFramePr>
            <p:cNvPr id="275" name="Table"/>
            <p:cNvGraphicFramePr/>
            <p:nvPr>
              <p:extLst>
                <p:ext uri="{D42A27DB-BD31-4B8C-83A1-F6EECF244321}">
                  <p14:modId xmlns:p14="http://schemas.microsoft.com/office/powerpoint/2010/main" val="4035835068"/>
                </p:ext>
              </p:extLst>
            </p:nvPr>
          </p:nvGraphicFramePr>
          <p:xfrm>
            <a:off x="1617133" y="246352"/>
            <a:ext cx="1436094" cy="9778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43590"/>
                  <a:gridCol w="308681"/>
                  <a:gridCol w="366324"/>
                  <a:gridCol w="3175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cas</a:t>
                        </a: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o</a:t>
                        </a:r>
                        <a:r>
                          <a:rPr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145836"/>
                          <a:satOff val="-20311"/>
                          <a:lumOff val="-2437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po</a:t>
                        </a: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0.7K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37K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172M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80K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174M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212K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1T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213K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 dirty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1T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76" name="Line"/>
            <p:cNvSpPr/>
            <p:nvPr/>
          </p:nvSpPr>
          <p:spPr>
            <a:xfrm flipV="1">
              <a:off x="1361658" y="646402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77" name="table3"/>
            <p:cNvSpPr txBox="1"/>
            <p:nvPr/>
          </p:nvSpPr>
          <p:spPr>
            <a:xfrm>
              <a:off x="417685" y="0"/>
              <a:ext cx="454835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table3</a:t>
              </a:r>
            </a:p>
          </p:txBody>
        </p:sp>
      </p:grpSp>
      <p:sp>
        <p:nvSpPr>
          <p:cNvPr id="279" name="separate(data, col, into,  sep = &quot;[^[:alnum:]]+&quot;, remove = TRUE, convert = FALSE,…"/>
          <p:cNvSpPr txBox="1"/>
          <p:nvPr/>
        </p:nvSpPr>
        <p:spPr>
          <a:xfrm>
            <a:off x="10562310" y="1836218"/>
            <a:ext cx="3257482" cy="1137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pPr>
            <a:r>
              <a:rPr dirty="0"/>
              <a:t>separate(</a:t>
            </a:r>
            <a:r>
              <a:rPr sz="1200" b="0" dirty="0"/>
              <a:t>data, col, into,  </a:t>
            </a:r>
            <a:r>
              <a:rPr sz="1200" b="0" dirty="0" err="1"/>
              <a:t>sep</a:t>
            </a:r>
            <a:r>
              <a:rPr sz="1200" b="0" dirty="0"/>
              <a:t> = "[^[:</a:t>
            </a:r>
            <a:r>
              <a:rPr sz="1200" b="0" dirty="0" err="1"/>
              <a:t>alnum</a:t>
            </a:r>
            <a:r>
              <a:rPr sz="1200" b="0" dirty="0"/>
              <a:t>:]]+", remove = TRUE, convert = FALSE, </a:t>
            </a:r>
            <a:endParaRPr lang="es-AR" sz="1200" b="0" dirty="0" smtClean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pPr>
            <a:r>
              <a:rPr lang="es-AR" sz="1200" b="0" dirty="0" smtClean="0"/>
              <a:t>    </a:t>
            </a:r>
            <a:r>
              <a:rPr sz="1200" b="0" dirty="0" smtClean="0"/>
              <a:t>extra </a:t>
            </a:r>
            <a:r>
              <a:rPr sz="1200" b="0" dirty="0"/>
              <a:t>= "warn", fill = "warn", ...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Separa </a:t>
            </a:r>
            <a:r>
              <a:rPr lang="es-AR" dirty="0"/>
              <a:t>cada celda en una columna para hacer varias columnas.</a:t>
            </a:r>
            <a:endParaRPr dirty="0"/>
          </a:p>
        </p:txBody>
      </p:sp>
      <p:grpSp>
        <p:nvGrpSpPr>
          <p:cNvPr id="284" name="Group"/>
          <p:cNvGrpSpPr/>
          <p:nvPr/>
        </p:nvGrpSpPr>
        <p:grpSpPr>
          <a:xfrm>
            <a:off x="10911009" y="8599459"/>
            <a:ext cx="2344888" cy="1240300"/>
            <a:chOff x="25400" y="0"/>
            <a:chExt cx="2344886" cy="1240299"/>
          </a:xfrm>
        </p:grpSpPr>
        <p:graphicFrame>
          <p:nvGraphicFramePr>
            <p:cNvPr id="280" name="Table"/>
            <p:cNvGraphicFramePr/>
            <p:nvPr>
              <p:extLst>
                <p:ext uri="{D42A27DB-BD31-4B8C-83A1-F6EECF244321}">
                  <p14:modId xmlns:p14="http://schemas.microsoft.com/office/powerpoint/2010/main" val="449440002"/>
                </p:ext>
              </p:extLst>
            </p:nvPr>
          </p:nvGraphicFramePr>
          <p:xfrm>
            <a:off x="25400" y="262400"/>
            <a:ext cx="1206447" cy="9778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58104"/>
                  <a:gridCol w="443544"/>
                  <a:gridCol w="3048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siglo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145836"/>
                          <a:satOff val="-20311"/>
                          <a:lumOff val="-2437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Afghan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99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Afghan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Brazil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99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Brazil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China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99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China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81" name="Table"/>
            <p:cNvGraphicFramePr/>
            <p:nvPr>
              <p:extLst>
                <p:ext uri="{D42A27DB-BD31-4B8C-83A1-F6EECF244321}">
                  <p14:modId xmlns:p14="http://schemas.microsoft.com/office/powerpoint/2010/main" val="2627395857"/>
                </p:ext>
              </p:extLst>
            </p:nvPr>
          </p:nvGraphicFramePr>
          <p:xfrm>
            <a:off x="1591057" y="262215"/>
            <a:ext cx="779229" cy="9778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61730"/>
                  <a:gridCol w="3175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Afghan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19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99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Afghan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20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00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Brazil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19</a:t>
                        </a:r>
                        <a:r>
                          <a:rPr>
                            <a:solidFill>
                              <a:schemeClr val="accent1"/>
                            </a:solidFill>
                          </a:rPr>
                          <a:t>9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9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Brazil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20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00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China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19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9</a:t>
                        </a:r>
                        <a:r>
                          <a:rPr>
                            <a:solidFill>
                              <a:schemeClr val="accent1"/>
                            </a:solidFill>
                          </a:rPr>
                          <a:t>9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China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 dirty="0">
                            <a:solidFill>
                              <a:srgbClr val="FF7C00"/>
                            </a:solidFill>
                          </a:rPr>
                          <a:t>20</a:t>
                        </a:r>
                        <a:r>
                          <a:rPr dirty="0"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00</a:t>
                        </a:r>
                      </a:p>
                    </a:txBody>
                    <a:tcPr marL="0" marR="0" marT="0" marB="0" anchor="ctr" horzOverflow="overflow"/>
                  </a:tc>
                </a:tr>
              </a:tbl>
            </a:graphicData>
          </a:graphic>
        </p:graphicFrame>
        <p:sp>
          <p:nvSpPr>
            <p:cNvPr id="282" name="Line"/>
            <p:cNvSpPr/>
            <p:nvPr/>
          </p:nvSpPr>
          <p:spPr>
            <a:xfrm flipV="1">
              <a:off x="1300376" y="662450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83" name="table5"/>
            <p:cNvSpPr txBox="1"/>
            <p:nvPr/>
          </p:nvSpPr>
          <p:spPr>
            <a:xfrm>
              <a:off x="401207" y="0"/>
              <a:ext cx="454835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table5</a:t>
              </a:r>
            </a:p>
          </p:txBody>
        </p:sp>
      </p:grpSp>
      <p:sp>
        <p:nvSpPr>
          <p:cNvPr id="285" name="separate(table3, rate, sep = &quot;/&quot;,…"/>
          <p:cNvSpPr txBox="1"/>
          <p:nvPr/>
        </p:nvSpPr>
        <p:spPr>
          <a:xfrm>
            <a:off x="10945440" y="4066454"/>
            <a:ext cx="2222073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0871" indent="-110871" algn="ctr" defTabSz="566674">
              <a:lnSpc>
                <a:spcPct val="90000"/>
              </a:lnSpc>
              <a:spcBef>
                <a:spcPts val="0"/>
              </a:spcBef>
              <a:defRPr sz="1261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separate(table3, </a:t>
            </a:r>
            <a:r>
              <a:rPr lang="es-AR" dirty="0" smtClean="0"/>
              <a:t>tasa</a:t>
            </a:r>
            <a:r>
              <a:rPr dirty="0" smtClean="0"/>
              <a:t>, </a:t>
            </a:r>
            <a:r>
              <a:rPr dirty="0" err="1"/>
              <a:t>sep</a:t>
            </a:r>
            <a:r>
              <a:rPr dirty="0"/>
              <a:t> = "/", </a:t>
            </a:r>
          </a:p>
          <a:p>
            <a:pPr marL="110871" indent="-110871" algn="ctr" defTabSz="566674">
              <a:lnSpc>
                <a:spcPct val="90000"/>
              </a:lnSpc>
              <a:spcBef>
                <a:spcPts val="0"/>
              </a:spcBef>
              <a:defRPr sz="1261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into = c("</a:t>
            </a:r>
            <a:r>
              <a:rPr dirty="0" err="1" smtClean="0"/>
              <a:t>cas</a:t>
            </a:r>
            <a:r>
              <a:rPr lang="es-AR" dirty="0" smtClean="0"/>
              <a:t>o</a:t>
            </a:r>
            <a:r>
              <a:rPr dirty="0" smtClean="0"/>
              <a:t>s</a:t>
            </a:r>
            <a:r>
              <a:rPr dirty="0"/>
              <a:t>", "</a:t>
            </a:r>
            <a:r>
              <a:rPr dirty="0" err="1" smtClean="0"/>
              <a:t>po</a:t>
            </a:r>
            <a:r>
              <a:rPr lang="es-AR" dirty="0" smtClean="0"/>
              <a:t>b</a:t>
            </a:r>
            <a:r>
              <a:rPr dirty="0" smtClean="0"/>
              <a:t>"))</a:t>
            </a:r>
            <a:endParaRPr dirty="0"/>
          </a:p>
        </p:txBody>
      </p:sp>
      <p:sp>
        <p:nvSpPr>
          <p:cNvPr id="286" name="separate_rows(table3, rate, sep = &quot;/&quot;)"/>
          <p:cNvSpPr txBox="1"/>
          <p:nvPr/>
        </p:nvSpPr>
        <p:spPr>
          <a:xfrm>
            <a:off x="10780183" y="7560553"/>
            <a:ext cx="2638416" cy="409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92500"/>
          </a:bodyPr>
          <a:lstStyle>
            <a:lvl1pPr marL="114300" indent="-114300" algn="ctr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lvl1pPr>
          </a:lstStyle>
          <a:p>
            <a:r>
              <a:rPr dirty="0" err="1"/>
              <a:t>separate_rows</a:t>
            </a:r>
            <a:r>
              <a:rPr dirty="0"/>
              <a:t>(table3, </a:t>
            </a:r>
            <a:r>
              <a:rPr lang="es-AR" dirty="0" smtClean="0"/>
              <a:t>tasa</a:t>
            </a:r>
            <a:r>
              <a:rPr dirty="0" smtClean="0"/>
              <a:t>, </a:t>
            </a:r>
            <a:r>
              <a:rPr dirty="0" err="1"/>
              <a:t>sep</a:t>
            </a:r>
            <a:r>
              <a:rPr dirty="0"/>
              <a:t> = "/")</a:t>
            </a:r>
          </a:p>
        </p:txBody>
      </p:sp>
      <p:sp>
        <p:nvSpPr>
          <p:cNvPr id="287" name="unite(table5, century, year,…"/>
          <p:cNvSpPr txBox="1"/>
          <p:nvPr/>
        </p:nvSpPr>
        <p:spPr>
          <a:xfrm>
            <a:off x="11090772" y="9787005"/>
            <a:ext cx="1941038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unite(table5, </a:t>
            </a:r>
            <a:r>
              <a:rPr lang="es-AR" dirty="0" smtClean="0"/>
              <a:t>siglo</a:t>
            </a:r>
            <a:r>
              <a:rPr dirty="0" smtClean="0"/>
              <a:t>, </a:t>
            </a:r>
            <a:r>
              <a:rPr lang="es-AR" dirty="0" err="1" smtClean="0"/>
              <a:t>anio</a:t>
            </a:r>
            <a:r>
              <a:rPr dirty="0" smtClean="0"/>
              <a:t>, </a:t>
            </a:r>
            <a:endParaRPr dirty="0"/>
          </a:p>
          <a:p>
            <a: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col = </a:t>
            </a:r>
            <a:r>
              <a:rPr dirty="0" smtClean="0"/>
              <a:t>"</a:t>
            </a:r>
            <a:r>
              <a:rPr lang="es-AR" dirty="0" err="1" smtClean="0"/>
              <a:t>anio</a:t>
            </a:r>
            <a:r>
              <a:rPr dirty="0" smtClean="0"/>
              <a:t>", </a:t>
            </a:r>
            <a:r>
              <a:rPr dirty="0" err="1"/>
              <a:t>sep</a:t>
            </a:r>
            <a:r>
              <a:rPr dirty="0"/>
              <a:t> = "")</a:t>
            </a:r>
          </a:p>
        </p:txBody>
      </p:sp>
      <p:grpSp>
        <p:nvGrpSpPr>
          <p:cNvPr id="292" name="Group"/>
          <p:cNvGrpSpPr/>
          <p:nvPr/>
        </p:nvGrpSpPr>
        <p:grpSpPr>
          <a:xfrm>
            <a:off x="4006053" y="7793849"/>
            <a:ext cx="1198318" cy="924838"/>
            <a:chOff x="25400" y="0"/>
            <a:chExt cx="1198316" cy="924837"/>
          </a:xfrm>
        </p:grpSpPr>
        <p:graphicFrame>
          <p:nvGraphicFramePr>
            <p:cNvPr id="288" name="Table"/>
            <p:cNvGraphicFramePr/>
            <p:nvPr/>
          </p:nvGraphicFramePr>
          <p:xfrm>
            <a:off x="25400" y="239038"/>
            <a:ext cx="422231" cy="6857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E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89" name="Table"/>
            <p:cNvGraphicFramePr/>
            <p:nvPr/>
          </p:nvGraphicFramePr>
          <p:xfrm>
            <a:off x="801485" y="239038"/>
            <a:ext cx="422231" cy="342900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</a:tbl>
            </a:graphicData>
          </a:graphic>
        </p:graphicFrame>
        <p:sp>
          <p:nvSpPr>
            <p:cNvPr id="290" name="Line"/>
            <p:cNvSpPr/>
            <p:nvPr/>
          </p:nvSpPr>
          <p:spPr>
            <a:xfrm flipV="1">
              <a:off x="510307" y="460292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1" name="x"/>
            <p:cNvSpPr txBox="1"/>
            <p:nvPr/>
          </p:nvSpPr>
          <p:spPr>
            <a:xfrm>
              <a:off x="147275" y="0"/>
              <a:ext cx="178483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x</a:t>
              </a:r>
            </a:p>
          </p:txBody>
        </p:sp>
      </p:grpSp>
      <p:grpSp>
        <p:nvGrpSpPr>
          <p:cNvPr id="297" name="Group"/>
          <p:cNvGrpSpPr/>
          <p:nvPr/>
        </p:nvGrpSpPr>
        <p:grpSpPr>
          <a:xfrm>
            <a:off x="6197343" y="7796375"/>
            <a:ext cx="1173128" cy="922312"/>
            <a:chOff x="25400" y="0"/>
            <a:chExt cx="1173126" cy="922311"/>
          </a:xfrm>
        </p:grpSpPr>
        <p:graphicFrame>
          <p:nvGraphicFramePr>
            <p:cNvPr id="293" name="Table"/>
            <p:cNvGraphicFramePr/>
            <p:nvPr/>
          </p:nvGraphicFramePr>
          <p:xfrm>
            <a:off x="25400" y="236512"/>
            <a:ext cx="422231" cy="6857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E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94" name="Table"/>
            <p:cNvGraphicFramePr/>
            <p:nvPr/>
          </p:nvGraphicFramePr>
          <p:xfrm>
            <a:off x="776295" y="236512"/>
            <a:ext cx="422231" cy="6857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E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95" name="x"/>
            <p:cNvSpPr txBox="1"/>
            <p:nvPr/>
          </p:nvSpPr>
          <p:spPr>
            <a:xfrm>
              <a:off x="147275" y="0"/>
              <a:ext cx="178483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x</a:t>
              </a:r>
            </a:p>
          </p:txBody>
        </p:sp>
        <p:sp>
          <p:nvSpPr>
            <p:cNvPr id="296" name="Line"/>
            <p:cNvSpPr/>
            <p:nvPr/>
          </p:nvSpPr>
          <p:spPr>
            <a:xfrm flipV="1">
              <a:off x="506318" y="457765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302" name="Group"/>
          <p:cNvGrpSpPr/>
          <p:nvPr/>
        </p:nvGrpSpPr>
        <p:grpSpPr>
          <a:xfrm>
            <a:off x="8674417" y="7796375"/>
            <a:ext cx="1172554" cy="922312"/>
            <a:chOff x="25400" y="0"/>
            <a:chExt cx="1172552" cy="922311"/>
          </a:xfrm>
        </p:grpSpPr>
        <p:graphicFrame>
          <p:nvGraphicFramePr>
            <p:cNvPr id="298" name="Table"/>
            <p:cNvGraphicFramePr/>
            <p:nvPr/>
          </p:nvGraphicFramePr>
          <p:xfrm>
            <a:off x="25400" y="236512"/>
            <a:ext cx="422231" cy="6857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E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A6AAA9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299" name="Table"/>
            <p:cNvGraphicFramePr/>
            <p:nvPr/>
          </p:nvGraphicFramePr>
          <p:xfrm>
            <a:off x="775721" y="236512"/>
            <a:ext cx="422231" cy="6857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11116"/>
                  <a:gridCol w="211116"/>
                </a:tblGrid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700" b="1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E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0" name="x"/>
            <p:cNvSpPr txBox="1"/>
            <p:nvPr/>
          </p:nvSpPr>
          <p:spPr>
            <a:xfrm>
              <a:off x="147275" y="0"/>
              <a:ext cx="178483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x</a:t>
              </a:r>
            </a:p>
          </p:txBody>
        </p:sp>
        <p:sp>
          <p:nvSpPr>
            <p:cNvPr id="301" name="Line"/>
            <p:cNvSpPr/>
            <p:nvPr/>
          </p:nvSpPr>
          <p:spPr>
            <a:xfrm flipV="1">
              <a:off x="497564" y="464116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303" name="drop_na(x, x2)"/>
          <p:cNvSpPr txBox="1"/>
          <p:nvPr/>
        </p:nvSpPr>
        <p:spPr>
          <a:xfrm>
            <a:off x="4023845" y="8719968"/>
            <a:ext cx="1128219" cy="32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>
            <a:lvl1pPr marL="112013" indent="-112013" defTabSz="572516">
              <a:lnSpc>
                <a:spcPct val="90000"/>
              </a:lnSpc>
              <a:spcBef>
                <a:spcPts val="0"/>
              </a:spcBef>
              <a:defRPr sz="1274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lvl1pPr>
          </a:lstStyle>
          <a:p>
            <a:r>
              <a:t>drop_na(x, x2)</a:t>
            </a:r>
          </a:p>
        </p:txBody>
      </p:sp>
      <p:sp>
        <p:nvSpPr>
          <p:cNvPr id="304" name="fill(x, x2)"/>
          <p:cNvSpPr txBox="1"/>
          <p:nvPr/>
        </p:nvSpPr>
        <p:spPr>
          <a:xfrm>
            <a:off x="6420179" y="8719968"/>
            <a:ext cx="694362" cy="32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>
            <a:lvl1pPr marL="112013" indent="-112013" defTabSz="572516">
              <a:lnSpc>
                <a:spcPct val="90000"/>
              </a:lnSpc>
              <a:spcBef>
                <a:spcPts val="0"/>
              </a:spcBef>
              <a:defRPr sz="1274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lvl1pPr>
          </a:lstStyle>
          <a:p>
            <a:r>
              <a:t>fill(x, x2)</a:t>
            </a:r>
          </a:p>
        </p:txBody>
      </p:sp>
      <p:sp>
        <p:nvSpPr>
          <p:cNvPr id="305" name="replace_na(x, list(x2 = 2))"/>
          <p:cNvSpPr txBox="1"/>
          <p:nvPr/>
        </p:nvSpPr>
        <p:spPr>
          <a:xfrm>
            <a:off x="8487606" y="8719968"/>
            <a:ext cx="1785224" cy="32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marL="114300" indent="-114300">
              <a:lnSpc>
                <a:spcPct val="90000"/>
              </a:lnSpc>
              <a:spcBef>
                <a:spcPts val="0"/>
              </a:spcBef>
              <a:defRPr sz="1300" b="0" i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lvl1pPr>
          </a:lstStyle>
          <a:p>
            <a:r>
              <a:t>replace_na(x, list(x2 = 2))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10655411" y="5500299"/>
            <a:ext cx="2854219" cy="2070327"/>
            <a:chOff x="25400" y="0"/>
            <a:chExt cx="2854217" cy="2070325"/>
          </a:xfrm>
        </p:grpSpPr>
        <p:graphicFrame>
          <p:nvGraphicFramePr>
            <p:cNvPr id="306" name="Table"/>
            <p:cNvGraphicFramePr/>
            <p:nvPr>
              <p:extLst>
                <p:ext uri="{D42A27DB-BD31-4B8C-83A1-F6EECF244321}">
                  <p14:modId xmlns:p14="http://schemas.microsoft.com/office/powerpoint/2010/main" val="44362307"/>
                </p:ext>
              </p:extLst>
            </p:nvPr>
          </p:nvGraphicFramePr>
          <p:xfrm>
            <a:off x="1721254" y="254227"/>
            <a:ext cx="1158363" cy="1816098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56211"/>
                  <a:gridCol w="308453"/>
                  <a:gridCol w="3937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tasa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0.7K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37K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172M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80K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174M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212K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1T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213K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4">
                          <a:hueOff val="-48331"/>
                          <a:satOff val="1035"/>
                          <a:lumOff val="-13785"/>
                        </a:schemeClr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1T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7" name="Line"/>
            <p:cNvSpPr/>
            <p:nvPr/>
          </p:nvSpPr>
          <p:spPr>
            <a:xfrm flipV="1">
              <a:off x="1417679" y="591922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8" name="table3"/>
            <p:cNvSpPr txBox="1"/>
            <p:nvPr/>
          </p:nvSpPr>
          <p:spPr>
            <a:xfrm>
              <a:off x="387093" y="0"/>
              <a:ext cx="454835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000" b="0">
                  <a:solidFill>
                    <a:srgbClr val="A6AAA9"/>
                  </a:solidFill>
                </a:defRPr>
              </a:lvl1pPr>
            </a:lstStyle>
            <a:p>
              <a:r>
                <a:t>table3</a:t>
              </a:r>
            </a:p>
          </p:txBody>
        </p:sp>
        <p:graphicFrame>
          <p:nvGraphicFramePr>
            <p:cNvPr id="309" name="Table"/>
            <p:cNvGraphicFramePr/>
            <p:nvPr>
              <p:extLst>
                <p:ext uri="{D42A27DB-BD31-4B8C-83A1-F6EECF244321}">
                  <p14:modId xmlns:p14="http://schemas.microsoft.com/office/powerpoint/2010/main" val="2693579756"/>
                </p:ext>
              </p:extLst>
            </p:nvPr>
          </p:nvGraphicFramePr>
          <p:xfrm>
            <a:off x="25400" y="256842"/>
            <a:ext cx="1317207" cy="977899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440724"/>
                  <a:gridCol w="304984"/>
                  <a:gridCol w="571500"/>
                </a:tblGrid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pais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err="1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anio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lang="es-AR" sz="800" b="1" dirty="0" smtClean="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tasa</a:t>
                        </a:r>
                        <a:endParaRPr sz="8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endParaRPr>
                      </a:p>
                    </a:txBody>
                    <a:tcPr marL="0" marR="0" marT="0" marB="0" anchor="ctr" horzOverflow="overflow">
                      <a:solidFill>
                        <a:srgbClr val="797979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0.7K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19M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20M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37K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172M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80K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174M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1999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212K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1T</a:t>
                        </a:r>
                      </a:p>
                    </a:txBody>
                    <a:tcPr marL="0" marR="0" marT="0" marB="0" anchor="ctr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2000</a:t>
                        </a:r>
                      </a:p>
                    </a:txBody>
                    <a:tcPr marL="0" marR="0" marT="0" marB="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  <a:r>
                          <a:rPr>
                            <a:solidFill>
                              <a:srgbClr val="FF7C00"/>
                            </a:solidFill>
                          </a:rPr>
                          <a:t>213K</a:t>
                        </a:r>
                        <a:r>
                          <a:rPr b="1">
                            <a:solidFill>
                              <a:srgbClr val="000000"/>
                            </a:solidFill>
                          </a:rPr>
                          <a:t>/</a:t>
                        </a:r>
                        <a:r>
                          <a:rPr>
                            <a:solidFill>
                              <a:schemeClr val="accent1">
                                <a:hueOff val="47394"/>
                                <a:satOff val="-25753"/>
                                <a:lumOff val="-7544"/>
                              </a:schemeClr>
                            </a:solidFill>
                          </a:rPr>
                          <a:t>1T</a:t>
                        </a:r>
                      </a:p>
                    </a:txBody>
                    <a:tcPr marL="0" marR="0" marT="0" marB="0" anchor="ctr" horzOverflow="overflow"/>
                  </a:tc>
                </a:tr>
              </a:tbl>
            </a:graphicData>
          </a:graphic>
        </p:graphicFrame>
      </p:grpSp>
      <p:sp>
        <p:nvSpPr>
          <p:cNvPr id="311" name="Tidy data is a way to organize tabular data. It provides a consistent data structure across packages."/>
          <p:cNvSpPr txBox="1"/>
          <p:nvPr/>
        </p:nvSpPr>
        <p:spPr>
          <a:xfrm>
            <a:off x="3712810" y="814089"/>
            <a:ext cx="6666843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b="1" dirty="0">
                <a:latin typeface="Source Sans Pro"/>
                <a:ea typeface="Source Sans Pro"/>
                <a:cs typeface="Source Sans Pro"/>
                <a:sym typeface="Source Sans Pro"/>
              </a:rPr>
              <a:t>Tidy </a:t>
            </a:r>
            <a:r>
              <a:rPr b="1" dirty="0" smtClean="0">
                <a:latin typeface="Source Sans Pro"/>
                <a:ea typeface="Source Sans Pro"/>
                <a:cs typeface="Source Sans Pro"/>
                <a:sym typeface="Source Sans Pro"/>
              </a:rPr>
              <a:t>data</a:t>
            </a:r>
            <a:r>
              <a:rPr dirty="0" smtClean="0"/>
              <a:t> </a:t>
            </a:r>
            <a:r>
              <a:rPr lang="es-AR" dirty="0" smtClean="0">
                <a:latin typeface="Source Sans Pro"/>
                <a:ea typeface="Source Sans Pro"/>
                <a:cs typeface="Source Sans Pro"/>
                <a:sym typeface="Source Sans Pro"/>
              </a:rPr>
              <a:t>es una forma de organizar datos tabulares.</a:t>
            </a:r>
            <a:r>
              <a:rPr dirty="0" smtClean="0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s-AR" dirty="0" smtClean="0">
                <a:latin typeface="Source Sans Pro"/>
                <a:ea typeface="Source Sans Pro"/>
                <a:cs typeface="Source Sans Pro"/>
                <a:sym typeface="Source Sans Pro"/>
              </a:rPr>
              <a:t>Proporciona una estructura de datos consistente entre paquetes</a:t>
            </a:r>
            <a:endParaRPr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320" name="Group"/>
          <p:cNvGrpSpPr/>
          <p:nvPr/>
        </p:nvGrpSpPr>
        <p:grpSpPr>
          <a:xfrm>
            <a:off x="8819902" y="1437060"/>
            <a:ext cx="1639876" cy="1479264"/>
            <a:chOff x="0" y="168870"/>
            <a:chExt cx="1639874" cy="1479263"/>
          </a:xfrm>
        </p:grpSpPr>
        <p:graphicFrame>
          <p:nvGraphicFramePr>
            <p:cNvPr id="312" name="Table"/>
            <p:cNvGraphicFramePr/>
            <p:nvPr>
              <p:extLst>
                <p:ext uri="{D42A27DB-BD31-4B8C-83A1-F6EECF244321}">
                  <p14:modId xmlns:p14="http://schemas.microsoft.com/office/powerpoint/2010/main" val="1744172885"/>
                </p:ext>
              </p:extLst>
            </p:nvPr>
          </p:nvGraphicFramePr>
          <p:xfrm>
            <a:off x="1093244" y="253854"/>
            <a:ext cx="228600" cy="703616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28600"/>
                </a:tblGrid>
                <a:tr h="235352"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 dirty="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C</a:t>
                        </a:r>
                      </a:p>
                    </a:txBody>
                    <a:tcPr marL="12700" marR="12700" marT="12700" marB="127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</a:tbl>
            </a:graphicData>
          </a:graphic>
        </p:graphicFrame>
        <p:graphicFrame>
          <p:nvGraphicFramePr>
            <p:cNvPr id="313" name="Table"/>
            <p:cNvGraphicFramePr/>
            <p:nvPr>
              <p:extLst>
                <p:ext uri="{D42A27DB-BD31-4B8C-83A1-F6EECF244321}">
                  <p14:modId xmlns:p14="http://schemas.microsoft.com/office/powerpoint/2010/main" val="2955641868"/>
                </p:ext>
              </p:extLst>
            </p:nvPr>
          </p:nvGraphicFramePr>
          <p:xfrm>
            <a:off x="460346" y="253854"/>
            <a:ext cx="228600" cy="703616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28600"/>
                </a:tblGrid>
                <a:tr h="235352"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 dirty="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B</a:t>
                        </a:r>
                      </a:p>
                    </a:txBody>
                    <a:tcPr marL="12700" marR="12700" marT="12700" marB="127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</a:tbl>
            </a:graphicData>
          </a:graphic>
        </p:graphicFrame>
        <p:graphicFrame>
          <p:nvGraphicFramePr>
            <p:cNvPr id="314" name="Table"/>
            <p:cNvGraphicFramePr/>
            <p:nvPr>
              <p:extLst>
                <p:ext uri="{D42A27DB-BD31-4B8C-83A1-F6EECF244321}">
                  <p14:modId xmlns:p14="http://schemas.microsoft.com/office/powerpoint/2010/main" val="2774632618"/>
                </p:ext>
              </p:extLst>
            </p:nvPr>
          </p:nvGraphicFramePr>
          <p:xfrm>
            <a:off x="0" y="250699"/>
            <a:ext cx="228600" cy="703616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28600"/>
                </a:tblGrid>
                <a:tr h="235352"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 dirty="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</a:tbl>
            </a:graphicData>
          </a:graphic>
        </p:graphicFrame>
        <p:sp>
          <p:nvSpPr>
            <p:cNvPr id="315" name="A * B -&gt; C"/>
            <p:cNvSpPr/>
            <p:nvPr/>
          </p:nvSpPr>
          <p:spPr>
            <a:xfrm>
              <a:off x="7741" y="168870"/>
              <a:ext cx="131862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500" b="0">
                  <a:solidFill>
                    <a:srgbClr val="000000"/>
                  </a:solidFill>
                  <a:latin typeface="Menlo"/>
                  <a:ea typeface="Menlo"/>
                  <a:cs typeface="Menlo"/>
                  <a:sym typeface="Menlo"/>
                </a:defRPr>
              </a:lvl1pPr>
            </a:lstStyle>
            <a:p>
              <a:r>
                <a:rPr dirty="0"/>
                <a:t>A * B -&gt; C</a:t>
              </a:r>
            </a:p>
          </p:txBody>
        </p:sp>
        <p:sp>
          <p:nvSpPr>
            <p:cNvPr id="316" name="*"/>
            <p:cNvSpPr/>
            <p:nvPr/>
          </p:nvSpPr>
          <p:spPr>
            <a:xfrm>
              <a:off x="369873" y="37813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defRPr sz="1500" b="0">
                  <a:solidFill>
                    <a:srgbClr val="000000"/>
                  </a:solidFill>
                  <a:latin typeface="Menlo"/>
                  <a:ea typeface="Menlo"/>
                  <a:cs typeface="Menlo"/>
                  <a:sym typeface="Menlo"/>
                </a:defRPr>
              </a:lvl1pPr>
            </a:lstStyle>
            <a:p>
              <a:r>
                <a:t>*</a:t>
              </a:r>
            </a:p>
          </p:txBody>
        </p:sp>
        <p:sp>
          <p:nvSpPr>
            <p:cNvPr id="317" name="Arrow"/>
            <p:cNvSpPr/>
            <p:nvPr/>
          </p:nvSpPr>
          <p:spPr>
            <a:xfrm>
              <a:off x="49597" y="814737"/>
              <a:ext cx="1044794" cy="142241"/>
            </a:xfrm>
            <a:prstGeom prst="rightArrow">
              <a:avLst>
                <a:gd name="adj1" fmla="val 32000"/>
                <a:gd name="adj2" fmla="val 113860"/>
              </a:avLst>
            </a:prstGeom>
            <a:gradFill flip="none" rotWithShape="1">
              <a:gsLst>
                <a:gs pos="0">
                  <a:schemeClr val="accent1">
                    <a:hueOff val="47394"/>
                    <a:satOff val="-25753"/>
                    <a:lumOff val="-7544"/>
                  </a:schemeClr>
                </a:gs>
                <a:gs pos="100000">
                  <a:srgbClr val="76D6FF">
                    <a:alpha val="19000"/>
                  </a:srgbClr>
                </a:gs>
              </a:gsLst>
              <a:lin ang="10448469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18" name="Arrow"/>
            <p:cNvSpPr/>
            <p:nvPr/>
          </p:nvSpPr>
          <p:spPr>
            <a:xfrm>
              <a:off x="49597" y="663917"/>
              <a:ext cx="1044794" cy="142241"/>
            </a:xfrm>
            <a:prstGeom prst="rightArrow">
              <a:avLst>
                <a:gd name="adj1" fmla="val 32000"/>
                <a:gd name="adj2" fmla="val 113860"/>
              </a:avLst>
            </a:prstGeom>
            <a:gradFill flip="none" rotWithShape="1">
              <a:gsLst>
                <a:gs pos="0">
                  <a:schemeClr val="accent1">
                    <a:hueOff val="47394"/>
                    <a:satOff val="-25753"/>
                    <a:lumOff val="-7544"/>
                  </a:schemeClr>
                </a:gs>
                <a:gs pos="100000">
                  <a:srgbClr val="76D6FF">
                    <a:alpha val="19000"/>
                  </a:srgbClr>
                </a:gs>
              </a:gsLst>
              <a:lin ang="10448469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19" name="Arrow"/>
            <p:cNvSpPr/>
            <p:nvPr/>
          </p:nvSpPr>
          <p:spPr>
            <a:xfrm>
              <a:off x="49597" y="513098"/>
              <a:ext cx="1044794" cy="142241"/>
            </a:xfrm>
            <a:prstGeom prst="rightArrow">
              <a:avLst>
                <a:gd name="adj1" fmla="val 32000"/>
                <a:gd name="adj2" fmla="val 113860"/>
              </a:avLst>
            </a:prstGeom>
            <a:gradFill flip="none" rotWithShape="1">
              <a:gsLst>
                <a:gs pos="0">
                  <a:schemeClr val="accent1">
                    <a:hueOff val="47394"/>
                    <a:satOff val="-25753"/>
                    <a:lumOff val="-7544"/>
                  </a:schemeClr>
                </a:gs>
                <a:gs pos="100000">
                  <a:srgbClr val="76D6FF">
                    <a:alpha val="19000"/>
                  </a:srgbClr>
                </a:gs>
              </a:gsLst>
              <a:lin ang="10448469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27" name="Group"/>
          <p:cNvGrpSpPr/>
          <p:nvPr/>
        </p:nvGrpSpPr>
        <p:grpSpPr>
          <a:xfrm>
            <a:off x="7409898" y="1478329"/>
            <a:ext cx="729201" cy="788490"/>
            <a:chOff x="0" y="0"/>
            <a:chExt cx="729200" cy="788489"/>
          </a:xfrm>
        </p:grpSpPr>
        <p:grpSp>
          <p:nvGrpSpPr>
            <p:cNvPr id="323" name="Group"/>
            <p:cNvGrpSpPr/>
            <p:nvPr/>
          </p:nvGrpSpPr>
          <p:grpSpPr>
            <a:xfrm>
              <a:off x="0" y="25762"/>
              <a:ext cx="729200" cy="731559"/>
              <a:chOff x="0" y="0"/>
              <a:chExt cx="729200" cy="731558"/>
            </a:xfrm>
          </p:grpSpPr>
          <p:sp>
            <p:nvSpPr>
              <p:cNvPr id="321" name="Square"/>
              <p:cNvSpPr/>
              <p:nvPr/>
            </p:nvSpPr>
            <p:spPr>
              <a:xfrm>
                <a:off x="20209" y="16056"/>
                <a:ext cx="708991" cy="715502"/>
              </a:xfrm>
              <a:prstGeom prst="rect">
                <a:avLst/>
              </a:prstGeom>
              <a:solidFill>
                <a:srgbClr val="FFFFFF">
                  <a:alpha val="41896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 b="0">
                    <a:solidFill>
                      <a:srgbClr val="000000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graphicFrame>
            <p:nvGraphicFramePr>
              <p:cNvPr id="322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2905537242"/>
                  </p:ext>
                </p:extLst>
              </p:nvPr>
            </p:nvGraphicFramePr>
            <p:xfrm>
              <a:off x="0" y="0"/>
              <a:ext cx="700205" cy="703614"/>
            </p:xfrm>
            <a:graphic>
              <a:graphicData uri="http://schemas.openxmlformats.org/drawingml/2006/table">
                <a:tbl>
                  <a:tblPr firstRow="1">
                    <a:tableStyleId>{33BA23B1-9221-436E-865A-0063620EA4FD}</a:tableStyleId>
                  </a:tblPr>
                  <a:tblGrid>
                    <a:gridCol w="233402"/>
                    <a:gridCol w="233402"/>
                    <a:gridCol w="233402"/>
                  </a:tblGrid>
                  <a:tr h="235352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240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1400" dirty="0">
                              <a:solidFill>
                                <a:srgbClr val="FFFFFF"/>
                              </a:solidFill>
                              <a:latin typeface="ChunkFive-Roman"/>
                              <a:ea typeface="ChunkFive-Roman"/>
                              <a:cs typeface="ChunkFive-Roman"/>
                              <a:sym typeface="ChunkFive-Roman"/>
                            </a:rPr>
                            <a:t>A</a:t>
                          </a:r>
                        </a:p>
                      </a:txBody>
                      <a:tcPr marL="12700" marR="12700" marT="12700" marB="12700" anchor="ctr" horzOverflow="overflow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240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1400">
                              <a:solidFill>
                                <a:srgbClr val="FFFFFF"/>
                              </a:solidFill>
                              <a:latin typeface="ChunkFive-Roman"/>
                              <a:ea typeface="ChunkFive-Roman"/>
                              <a:cs typeface="ChunkFive-Roman"/>
                              <a:sym typeface="ChunkFive-Roman"/>
                            </a:rPr>
                            <a:t>B</a:t>
                          </a:r>
                        </a:p>
                      </a:txBody>
                      <a:tcPr marL="12700" marR="12700" marT="12700" marB="12700" anchor="ctr" horzOverflow="overflow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2400"/>
                            </a:spcBef>
                            <a:defRPr sz="1800" b="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sz="1400">
                              <a:solidFill>
                                <a:srgbClr val="FFFFFF"/>
                              </a:solidFill>
                              <a:latin typeface="ChunkFive-Roman"/>
                              <a:ea typeface="ChunkFive-Roman"/>
                              <a:cs typeface="ChunkFive-Roman"/>
                              <a:sym typeface="ChunkFive-Roman"/>
                            </a:rPr>
                            <a:t>C</a:t>
                          </a:r>
                        </a:p>
                      </a:txBody>
                      <a:tcPr marL="12700" marR="12700" marT="12700" marB="12700" anchor="ctr" horzOverflow="overflow"/>
                    </a:tc>
                  </a:tr>
                  <a:tr h="154952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/>
                    </a:tc>
                  </a:tr>
                  <a:tr h="154952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/>
                    </a:tc>
                  </a:tr>
                  <a:tr h="154952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/>
                        </a:p>
                      </a:txBody>
                      <a:tcPr marL="50800" marR="50800" marT="50800" marB="50800" anchor="ctr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6800">
                              <a:latin typeface="Helvetica Light"/>
                              <a:ea typeface="Helvetica Light"/>
                              <a:cs typeface="Helvetica Light"/>
                              <a:sym typeface="Helvetica Light"/>
                            </a:defRPr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/>
                    </a:tc>
                  </a:tr>
                </a:tbl>
              </a:graphicData>
            </a:graphic>
          </p:graphicFrame>
        </p:grpSp>
        <p:sp>
          <p:nvSpPr>
            <p:cNvPr id="324" name="Rounded Rectangle"/>
            <p:cNvSpPr/>
            <p:nvPr/>
          </p:nvSpPr>
          <p:spPr>
            <a:xfrm>
              <a:off x="35960" y="0"/>
              <a:ext cx="203105" cy="788126"/>
            </a:xfrm>
            <a:prstGeom prst="roundRect">
              <a:avLst>
                <a:gd name="adj" fmla="val 50000"/>
              </a:avLst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5" name="Rounded Rectangle"/>
            <p:cNvSpPr/>
            <p:nvPr/>
          </p:nvSpPr>
          <p:spPr>
            <a:xfrm>
              <a:off x="273097" y="362"/>
              <a:ext cx="203106" cy="788127"/>
            </a:xfrm>
            <a:prstGeom prst="roundRect">
              <a:avLst>
                <a:gd name="adj" fmla="val 50000"/>
              </a:avLst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6" name="Rounded Rectangle"/>
            <p:cNvSpPr/>
            <p:nvPr/>
          </p:nvSpPr>
          <p:spPr>
            <a:xfrm>
              <a:off x="508095" y="362"/>
              <a:ext cx="203106" cy="788127"/>
            </a:xfrm>
            <a:prstGeom prst="roundRect">
              <a:avLst>
                <a:gd name="adj" fmla="val 50000"/>
              </a:avLst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28" name="Each observation, or case,  is in its own row"/>
          <p:cNvSpPr txBox="1"/>
          <p:nvPr/>
        </p:nvSpPr>
        <p:spPr>
          <a:xfrm>
            <a:off x="5294073" y="2133153"/>
            <a:ext cx="1789584" cy="651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Cada</a:t>
            </a:r>
            <a:r>
              <a:rPr dirty="0" smtClean="0"/>
              <a:t> </a:t>
            </a:r>
            <a:r>
              <a:rPr b="1" dirty="0" err="1" smtClean="0"/>
              <a:t>observa</a:t>
            </a:r>
            <a:r>
              <a:rPr lang="es-AR" b="1" dirty="0" smtClean="0"/>
              <a:t>c</a:t>
            </a:r>
            <a:r>
              <a:rPr b="1" dirty="0" smtClean="0"/>
              <a:t>i</a:t>
            </a:r>
            <a:r>
              <a:rPr lang="es-AR" b="1" dirty="0" smtClean="0"/>
              <a:t>ó</a:t>
            </a:r>
            <a:r>
              <a:rPr b="1" dirty="0" smtClean="0"/>
              <a:t>n</a:t>
            </a:r>
            <a:r>
              <a:rPr lang="es-AR" b="0" dirty="0"/>
              <a:t> </a:t>
            </a:r>
            <a:endParaRPr lang="es-AR" b="0" dirty="0" smtClean="0"/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pPr>
            <a:r>
              <a:rPr lang="es-AR" b="0" dirty="0" smtClean="0"/>
              <a:t>o</a:t>
            </a:r>
            <a:r>
              <a:rPr dirty="0" smtClean="0"/>
              <a:t> </a:t>
            </a:r>
            <a:r>
              <a:rPr b="1" dirty="0" err="1" smtClean="0"/>
              <a:t>cas</a:t>
            </a:r>
            <a:r>
              <a:rPr lang="es-AR" b="1" dirty="0" smtClean="0"/>
              <a:t>o</a:t>
            </a:r>
            <a:r>
              <a:rPr lang="es-AR" dirty="0" smtClean="0"/>
              <a:t> es una</a:t>
            </a:r>
            <a:r>
              <a:rPr dirty="0" smtClean="0"/>
              <a:t> </a:t>
            </a:r>
            <a:r>
              <a:rPr lang="es-AR" b="1" dirty="0" smtClean="0"/>
              <a:t>fila</a:t>
            </a:r>
            <a:endParaRPr b="1" dirty="0"/>
          </a:p>
        </p:txBody>
      </p:sp>
      <p:grpSp>
        <p:nvGrpSpPr>
          <p:cNvPr id="334" name="Group"/>
          <p:cNvGrpSpPr/>
          <p:nvPr/>
        </p:nvGrpSpPr>
        <p:grpSpPr>
          <a:xfrm>
            <a:off x="5724256" y="1506256"/>
            <a:ext cx="715239" cy="709414"/>
            <a:chOff x="19288" y="21178"/>
            <a:chExt cx="715237" cy="709413"/>
          </a:xfrm>
        </p:grpSpPr>
        <p:sp>
          <p:nvSpPr>
            <p:cNvPr id="329" name="Square"/>
            <p:cNvSpPr/>
            <p:nvPr/>
          </p:nvSpPr>
          <p:spPr>
            <a:xfrm>
              <a:off x="20222" y="21178"/>
              <a:ext cx="708842" cy="709413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aphicFrame>
          <p:nvGraphicFramePr>
            <p:cNvPr id="330" name="Table"/>
            <p:cNvGraphicFramePr/>
            <p:nvPr>
              <p:extLst>
                <p:ext uri="{D42A27DB-BD31-4B8C-83A1-F6EECF244321}">
                  <p14:modId xmlns:p14="http://schemas.microsoft.com/office/powerpoint/2010/main" val="1600294561"/>
                </p:ext>
              </p:extLst>
            </p:nvPr>
          </p:nvGraphicFramePr>
          <p:xfrm>
            <a:off x="25400" y="25400"/>
            <a:ext cx="700204" cy="703615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horzOverflow="overflow"/>
                  </a:tc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B</a:t>
                        </a:r>
                      </a:p>
                    </a:txBody>
                    <a:tcPr marL="12700" marR="12700" marT="12700" marB="12700" anchor="ctr" horzOverflow="overflow"/>
                  </a:tc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C</a:t>
                        </a:r>
                      </a:p>
                    </a:txBody>
                    <a:tcPr marL="12700" marR="12700" marT="12700" marB="127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</a:tbl>
            </a:graphicData>
          </a:graphic>
        </p:graphicFrame>
        <p:sp>
          <p:nvSpPr>
            <p:cNvPr id="331" name="Line"/>
            <p:cNvSpPr/>
            <p:nvPr/>
          </p:nvSpPr>
          <p:spPr>
            <a:xfrm>
              <a:off x="19288" y="332188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32" name="Line"/>
            <p:cNvSpPr/>
            <p:nvPr/>
          </p:nvSpPr>
          <p:spPr>
            <a:xfrm>
              <a:off x="19288" y="483423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33" name="Line"/>
            <p:cNvSpPr/>
            <p:nvPr/>
          </p:nvSpPr>
          <p:spPr>
            <a:xfrm>
              <a:off x="19288" y="644119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335" name="Each variable is in its own column"/>
          <p:cNvSpPr txBox="1"/>
          <p:nvPr/>
        </p:nvSpPr>
        <p:spPr>
          <a:xfrm>
            <a:off x="3713923" y="2152559"/>
            <a:ext cx="1284056" cy="618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Cada</a:t>
            </a:r>
            <a:r>
              <a:rPr dirty="0" smtClean="0"/>
              <a:t> </a:t>
            </a:r>
            <a:r>
              <a:rPr b="1" dirty="0"/>
              <a:t>variable</a:t>
            </a:r>
            <a:r>
              <a:rPr dirty="0"/>
              <a:t> </a:t>
            </a:r>
            <a:r>
              <a:rPr lang="es-AR" dirty="0" smtClean="0"/>
              <a:t>es</a:t>
            </a:r>
            <a:r>
              <a:rPr dirty="0" smtClean="0"/>
              <a:t> </a:t>
            </a:r>
            <a:r>
              <a:rPr lang="es-AR" dirty="0" smtClean="0"/>
              <a:t>una</a:t>
            </a:r>
            <a:r>
              <a:rPr dirty="0" smtClean="0"/>
              <a:t> </a:t>
            </a:r>
            <a:r>
              <a:rPr b="1" dirty="0" smtClean="0"/>
              <a:t>column</a:t>
            </a:r>
            <a:r>
              <a:rPr lang="es-AR" b="1" dirty="0" smtClean="0"/>
              <a:t>a</a:t>
            </a:r>
            <a:endParaRPr b="1" dirty="0"/>
          </a:p>
        </p:txBody>
      </p:sp>
      <p:grpSp>
        <p:nvGrpSpPr>
          <p:cNvPr id="341" name="Group"/>
          <p:cNvGrpSpPr/>
          <p:nvPr/>
        </p:nvGrpSpPr>
        <p:grpSpPr>
          <a:xfrm>
            <a:off x="4160244" y="1501133"/>
            <a:ext cx="708993" cy="754075"/>
            <a:chOff x="119271" y="16056"/>
            <a:chExt cx="708991" cy="754073"/>
          </a:xfrm>
        </p:grpSpPr>
        <p:sp>
          <p:nvSpPr>
            <p:cNvPr id="336" name="Square"/>
            <p:cNvSpPr/>
            <p:nvPr/>
          </p:nvSpPr>
          <p:spPr>
            <a:xfrm>
              <a:off x="119271" y="16056"/>
              <a:ext cx="708991" cy="715502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aphicFrame>
          <p:nvGraphicFramePr>
            <p:cNvPr id="337" name="Table"/>
            <p:cNvGraphicFramePr/>
            <p:nvPr>
              <p:extLst>
                <p:ext uri="{D42A27DB-BD31-4B8C-83A1-F6EECF244321}">
                  <p14:modId xmlns:p14="http://schemas.microsoft.com/office/powerpoint/2010/main" val="3163702845"/>
                </p:ext>
              </p:extLst>
            </p:nvPr>
          </p:nvGraphicFramePr>
          <p:xfrm>
            <a:off x="124461" y="25400"/>
            <a:ext cx="700204" cy="703614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 dirty="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horzOverflow="overflow"/>
                  </a:tc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B</a:t>
                        </a:r>
                      </a:p>
                    </a:txBody>
                    <a:tcPr marL="12700" marR="12700" marT="12700" marB="12700" anchor="ctr" horzOverflow="overflow"/>
                  </a:tc>
                  <a:tc>
                    <a:txBody>
                      <a:bodyPr/>
                      <a:lstStyle/>
                      <a:p>
                        <a:pPr algn="ctr">
                          <a:spcBef>
                            <a:spcPts val="2400"/>
                          </a:spcBef>
                          <a:defRPr sz="1800" b="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C</a:t>
                        </a:r>
                      </a:p>
                    </a:txBody>
                    <a:tcPr marL="12700" marR="12700" marT="12700" marB="127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/>
                      </a:p>
                    </a:txBody>
                    <a:tcPr marL="50800" marR="50800" marT="50800" marB="50800" anchor="ctr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6800">
                            <a:latin typeface="Helvetica Light"/>
                            <a:ea typeface="Helvetica Light"/>
                            <a:cs typeface="Helvetica Light"/>
                            <a:sym typeface="Helvetica Light"/>
                          </a:defRPr>
                        </a:pPr>
                        <a:endParaRPr sz="100" dirty="0"/>
                      </a:p>
                    </a:txBody>
                    <a:tcPr marL="50800" marR="50800" marT="50800" marB="50800" anchor="ctr" horzOverflow="overflow"/>
                  </a:tc>
                </a:tr>
              </a:tbl>
            </a:graphicData>
          </a:graphic>
        </p:graphicFrame>
        <p:sp>
          <p:nvSpPr>
            <p:cNvPr id="338" name="Line"/>
            <p:cNvSpPr/>
            <p:nvPr/>
          </p:nvSpPr>
          <p:spPr>
            <a:xfrm flipV="1">
              <a:off x="264553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z="1600" b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39" name="Line"/>
            <p:cNvSpPr/>
            <p:nvPr/>
          </p:nvSpPr>
          <p:spPr>
            <a:xfrm flipV="1">
              <a:off x="477350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z="1600" b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40" name="Line"/>
            <p:cNvSpPr/>
            <p:nvPr/>
          </p:nvSpPr>
          <p:spPr>
            <a:xfrm flipV="1">
              <a:off x="692453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>
                <a:spcBef>
                  <a:spcPts val="0"/>
                </a:spcBef>
                <a:defRPr sz="1600" b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42" name="&amp;"/>
          <p:cNvSpPr txBox="1"/>
          <p:nvPr/>
        </p:nvSpPr>
        <p:spPr>
          <a:xfrm>
            <a:off x="5059835" y="1632868"/>
            <a:ext cx="459662" cy="60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sz="38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ChunkFive-Roman"/>
                <a:ea typeface="ChunkFive-Roman"/>
                <a:cs typeface="ChunkFive-Roman"/>
                <a:sym typeface="ChunkFive-Roman"/>
              </a:defRPr>
            </a:lvl1pPr>
          </a:lstStyle>
          <a:p>
            <a:r>
              <a:t>&amp;</a:t>
            </a:r>
          </a:p>
        </p:txBody>
      </p:sp>
      <p:sp>
        <p:nvSpPr>
          <p:cNvPr id="343" name="A table is tidy if:"/>
          <p:cNvSpPr txBox="1"/>
          <p:nvPr/>
        </p:nvSpPr>
        <p:spPr>
          <a:xfrm>
            <a:off x="3755637" y="1218289"/>
            <a:ext cx="1350930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AR" dirty="0" smtClean="0">
                <a:latin typeface="Source Sans Pro"/>
                <a:ea typeface="Source Sans Pro"/>
                <a:cs typeface="Source Sans Pro"/>
                <a:sym typeface="Source Sans Pro"/>
              </a:rPr>
              <a:t>Una tabla es </a:t>
            </a:r>
            <a:r>
              <a:rPr lang="es-AR" dirty="0" err="1" smtClean="0">
                <a:latin typeface="Source Sans Pro"/>
                <a:ea typeface="Source Sans Pro"/>
                <a:cs typeface="Source Sans Pro"/>
                <a:sym typeface="Source Sans Pro"/>
              </a:rPr>
              <a:t>tidy</a:t>
            </a:r>
            <a:r>
              <a:rPr lang="es-AR" dirty="0" smtClean="0">
                <a:latin typeface="Source Sans Pro"/>
                <a:ea typeface="Source Sans Pro"/>
                <a:cs typeface="Source Sans Pro"/>
                <a:sym typeface="Source Sans Pro"/>
              </a:rPr>
              <a:t> si:</a:t>
            </a:r>
            <a:endParaRPr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4" name="Tidy data:"/>
          <p:cNvSpPr txBox="1"/>
          <p:nvPr/>
        </p:nvSpPr>
        <p:spPr>
          <a:xfrm>
            <a:off x="7164828" y="1209426"/>
            <a:ext cx="749577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Source Sans Pro Light"/>
              </a:defRPr>
            </a:pPr>
            <a:r>
              <a:rPr dirty="0">
                <a:latin typeface="Source Sans Pro"/>
                <a:ea typeface="Source Sans Pro"/>
                <a:cs typeface="Source Sans Pro"/>
                <a:sym typeface="Source Sans Pro"/>
              </a:rPr>
              <a:t>Tidy data:</a:t>
            </a:r>
          </a:p>
        </p:txBody>
      </p:sp>
      <p:sp>
        <p:nvSpPr>
          <p:cNvPr id="345" name="Makes variables easy to access as vectors"/>
          <p:cNvSpPr txBox="1"/>
          <p:nvPr/>
        </p:nvSpPr>
        <p:spPr>
          <a:xfrm>
            <a:off x="7177528" y="2252976"/>
            <a:ext cx="1497702" cy="545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lvl1pPr>
          </a:lstStyle>
          <a:p>
            <a:r>
              <a:rPr lang="es-AR" dirty="0"/>
              <a:t>Facilita el acceso </a:t>
            </a:r>
            <a:r>
              <a:rPr lang="es-AR" dirty="0" smtClean="0"/>
              <a:t>a las </a:t>
            </a:r>
            <a:r>
              <a:rPr lang="es-AR" dirty="0"/>
              <a:t>variables </a:t>
            </a:r>
            <a:r>
              <a:rPr lang="es-AR" dirty="0" smtClean="0"/>
              <a:t>como vectores</a:t>
            </a:r>
            <a:r>
              <a:rPr lang="es-AR" dirty="0"/>
              <a:t>.</a:t>
            </a:r>
            <a:endParaRPr dirty="0"/>
          </a:p>
        </p:txBody>
      </p:sp>
      <p:sp>
        <p:nvSpPr>
          <p:cNvPr id="346" name="Preserves cases during vectorized operations"/>
          <p:cNvSpPr txBox="1"/>
          <p:nvPr/>
        </p:nvSpPr>
        <p:spPr>
          <a:xfrm>
            <a:off x="8760745" y="2188317"/>
            <a:ext cx="1742136" cy="634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/>
          <a:lstStyle>
            <a:lvl1pPr>
              <a:lnSpc>
                <a:spcPct val="90000"/>
              </a:lnSpc>
              <a:spcBef>
                <a:spcPts val="300"/>
              </a:spcBef>
              <a:buClr>
                <a:srgbClr val="F39019"/>
              </a:buClr>
              <a:defRPr b="0">
                <a:solidFill>
                  <a:srgbClr val="000000"/>
                </a:solidFill>
              </a:defRPr>
            </a:lvl1pPr>
          </a:lstStyle>
          <a:p>
            <a:r>
              <a:rPr lang="es-AR" dirty="0"/>
              <a:t>Preserva los casos durante las operaciones </a:t>
            </a:r>
            <a:r>
              <a:rPr lang="es-AR" dirty="0" err="1"/>
              <a:t>vectorizadas</a:t>
            </a:r>
            <a:r>
              <a:rPr lang="es-AR" dirty="0"/>
              <a:t>.</a:t>
            </a:r>
            <a:endParaRPr dirty="0"/>
          </a:p>
        </p:txBody>
      </p:sp>
      <p:sp>
        <p:nvSpPr>
          <p:cNvPr id="347" name="Rounded Rectangle"/>
          <p:cNvSpPr/>
          <p:nvPr/>
        </p:nvSpPr>
        <p:spPr>
          <a:xfrm>
            <a:off x="3714505" y="9107720"/>
            <a:ext cx="6579507" cy="1244828"/>
          </a:xfrm>
          <a:prstGeom prst="roundRect">
            <a:avLst>
              <a:gd name="adj" fmla="val 323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spcBef>
                <a:spcPts val="0"/>
              </a:spcBef>
              <a:defRPr sz="100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sp>
        <p:nvSpPr>
          <p:cNvPr id="348" name="complete(data, ..., fill = list())…"/>
          <p:cNvSpPr txBox="1"/>
          <p:nvPr/>
        </p:nvSpPr>
        <p:spPr>
          <a:xfrm>
            <a:off x="3709491" y="9315474"/>
            <a:ext cx="3374166" cy="111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 sz="1400" b="0">
                <a:solidFill>
                  <a:srgbClr val="000000"/>
                </a:solidFill>
              </a:defRPr>
            </a:pPr>
            <a:r>
              <a:rPr b="1" dirty="0"/>
              <a:t>complete(</a:t>
            </a:r>
            <a:r>
              <a:rPr dirty="0"/>
              <a:t>data, ..., fill = list()</a:t>
            </a:r>
            <a:r>
              <a:rPr b="1" dirty="0"/>
              <a:t>)</a:t>
            </a:r>
          </a:p>
          <a:p>
            <a:pPr>
              <a:lnSpc>
                <a:spcPct val="90000"/>
              </a:lnSpc>
              <a:spcBef>
                <a:spcPts val="100"/>
              </a:spcBef>
              <a:defRPr b="0">
                <a:solidFill>
                  <a:srgbClr val="000000"/>
                </a:solidFill>
              </a:defRPr>
            </a:pPr>
            <a:r>
              <a:rPr lang="es-AR" sz="1100" dirty="0" smtClean="0"/>
              <a:t>Completa los datos con combinaciones faltantes de las variables listadas en </a:t>
            </a:r>
            <a:r>
              <a:rPr sz="1100" dirty="0" smtClean="0"/>
              <a:t>…</a:t>
            </a:r>
            <a:r>
              <a:rPr lang="es-AR" sz="1100" dirty="0" smtClean="0"/>
              <a:t> usando los valores de </a:t>
            </a:r>
            <a:r>
              <a:rPr lang="es-AR" sz="1100" dirty="0" err="1" smtClean="0"/>
              <a:t>fill</a:t>
            </a:r>
            <a:r>
              <a:rPr lang="es-AR" sz="1100" dirty="0" smtClean="0"/>
              <a:t> o </a:t>
            </a:r>
            <a:r>
              <a:rPr lang="es-AR" sz="1100" dirty="0" err="1" smtClean="0"/>
              <a:t>NA’s</a:t>
            </a:r>
            <a:r>
              <a:rPr lang="es-AR" dirty="0" smtClean="0"/>
              <a:t>.</a:t>
            </a:r>
            <a:endParaRPr dirty="0" smtClean="0"/>
          </a:p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i="1" dirty="0" smtClean="0">
                <a:latin typeface="Source Sans Pro"/>
                <a:ea typeface="Source Sans Pro"/>
                <a:cs typeface="Source Sans Pro"/>
                <a:sym typeface="Source Sans Pro"/>
              </a:rPr>
              <a:t>complete(</a:t>
            </a:r>
            <a:r>
              <a:rPr i="1" dirty="0" err="1" smtClean="0">
                <a:latin typeface="Source Sans Pro"/>
                <a:ea typeface="Source Sans Pro"/>
                <a:cs typeface="Source Sans Pro"/>
                <a:sym typeface="Source Sans Pro"/>
              </a:rPr>
              <a:t>mtcars</a:t>
            </a:r>
            <a:r>
              <a:rPr i="1" dirty="0" smtClean="0">
                <a:latin typeface="Source Sans Pro"/>
                <a:ea typeface="Source Sans Pro"/>
                <a:cs typeface="Source Sans Pro"/>
                <a:sym typeface="Source Sans Pro"/>
              </a:rPr>
              <a:t>, </a:t>
            </a:r>
            <a:r>
              <a:rPr i="1" dirty="0" err="1" smtClean="0">
                <a:latin typeface="Source Sans Pro"/>
                <a:ea typeface="Source Sans Pro"/>
                <a:cs typeface="Source Sans Pro"/>
                <a:sym typeface="Source Sans Pro"/>
              </a:rPr>
              <a:t>cyl</a:t>
            </a:r>
            <a:r>
              <a:rPr i="1" dirty="0" smtClean="0">
                <a:latin typeface="Source Sans Pro"/>
                <a:ea typeface="Source Sans Pro"/>
                <a:cs typeface="Source Sans Pro"/>
                <a:sym typeface="Source Sans Pro"/>
              </a:rPr>
              <a:t>, gear, carb)</a:t>
            </a:r>
            <a:endParaRPr i="1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9" name="expand(data, ...)…"/>
          <p:cNvSpPr txBox="1"/>
          <p:nvPr/>
        </p:nvSpPr>
        <p:spPr>
          <a:xfrm>
            <a:off x="7184940" y="9315474"/>
            <a:ext cx="3328452" cy="1115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pPr marL="114300" indent="-114300">
              <a:lnSpc>
                <a:spcPct val="90000"/>
              </a:lnSpc>
              <a:spcBef>
                <a:spcPts val="300"/>
              </a:spcBef>
              <a:defRPr sz="1400">
                <a:solidFill>
                  <a:srgbClr val="000000"/>
                </a:solidFill>
              </a:defRPr>
            </a:pPr>
            <a:r>
              <a:rPr dirty="0"/>
              <a:t>expand(</a:t>
            </a:r>
            <a:r>
              <a:rPr b="0" dirty="0"/>
              <a:t>data, ...</a:t>
            </a:r>
            <a:r>
              <a:rPr dirty="0"/>
              <a:t>)</a:t>
            </a:r>
          </a:p>
          <a:p>
            <a:pPr>
              <a:lnSpc>
                <a:spcPct val="90000"/>
              </a:lnSpc>
              <a:spcBef>
                <a:spcPts val="1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sz="1100" b="0" dirty="0" err="1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Crea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</a:t>
            </a:r>
            <a:r>
              <a:rPr lang="es-AR"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un nuevo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</a:t>
            </a:r>
            <a:r>
              <a:rPr sz="1100" b="0" dirty="0" err="1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tibble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</a:t>
            </a:r>
            <a:r>
              <a:rPr lang="es-AR"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con todas las </a:t>
            </a:r>
            <a:r>
              <a:rPr sz="1100" b="0" dirty="0" err="1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combina</a:t>
            </a:r>
            <a:r>
              <a:rPr lang="es-AR" sz="1100" b="0" dirty="0" err="1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ciones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</a:t>
            </a:r>
            <a:r>
              <a:rPr lang="es-AR"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posibles de los valores de las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variables list</a:t>
            </a:r>
            <a:r>
              <a:rPr lang="es-AR" sz="1100" b="0" dirty="0" err="1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adas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 </a:t>
            </a:r>
            <a:r>
              <a:rPr lang="es-AR"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e</a:t>
            </a:r>
            <a:r>
              <a:rPr sz="1100" b="0" dirty="0">
                <a:solidFill>
                  <a:srgbClr val="000000"/>
                </a:solidFill>
                <a:latin typeface="Source Sans Pro" pitchFamily="34" charset="0"/>
                <a:ea typeface="Source Sans Pro" pitchFamily="34" charset="0"/>
              </a:rPr>
              <a:t>n …  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i="1" dirty="0">
                <a:latin typeface="Source Sans Pro"/>
                <a:ea typeface="Source Sans Pro"/>
                <a:cs typeface="Source Sans Pro"/>
                <a:sym typeface="Source Sans Pro"/>
              </a:rPr>
              <a:t>expand(</a:t>
            </a:r>
            <a:r>
              <a:rPr i="1" dirty="0" err="1">
                <a:latin typeface="Source Sans Pro"/>
                <a:ea typeface="Source Sans Pro"/>
                <a:cs typeface="Source Sans Pro"/>
                <a:sym typeface="Source Sans Pro"/>
              </a:rPr>
              <a:t>mtcars</a:t>
            </a:r>
            <a:r>
              <a:rPr i="1" dirty="0">
                <a:latin typeface="Source Sans Pro"/>
                <a:ea typeface="Source Sans Pro"/>
                <a:cs typeface="Source Sans Pro"/>
                <a:sym typeface="Source Sans Pro"/>
              </a:rPr>
              <a:t>, </a:t>
            </a:r>
            <a:r>
              <a:rPr i="1" dirty="0" err="1">
                <a:latin typeface="Source Sans Pro"/>
                <a:ea typeface="Source Sans Pro"/>
                <a:cs typeface="Source Sans Pro"/>
                <a:sym typeface="Source Sans Pro"/>
              </a:rPr>
              <a:t>cyl</a:t>
            </a:r>
            <a:r>
              <a:rPr i="1" dirty="0">
                <a:latin typeface="Source Sans Pro"/>
                <a:ea typeface="Source Sans Pro"/>
                <a:cs typeface="Source Sans Pro"/>
                <a:sym typeface="Source Sans Pro"/>
              </a:rPr>
              <a:t>, gear, carb)</a:t>
            </a:r>
          </a:p>
        </p:txBody>
      </p:sp>
      <p:sp>
        <p:nvSpPr>
          <p:cNvPr id="350" name="The tibble package provides a new…"/>
          <p:cNvSpPr txBox="1"/>
          <p:nvPr/>
        </p:nvSpPr>
        <p:spPr>
          <a:xfrm>
            <a:off x="202064" y="860996"/>
            <a:ext cx="3270288" cy="2664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/>
              <a:t>El paquete</a:t>
            </a:r>
            <a:r>
              <a:rPr dirty="0" smtClean="0"/>
              <a:t> </a:t>
            </a:r>
            <a:r>
              <a:rPr b="1" dirty="0" err="1"/>
              <a:t>tibble</a:t>
            </a:r>
            <a:r>
              <a:rPr dirty="0"/>
              <a:t> </a:t>
            </a:r>
            <a:r>
              <a:rPr lang="es-AR" dirty="0"/>
              <a:t>proporciona </a:t>
            </a:r>
            <a:r>
              <a:rPr lang="es-AR" dirty="0" smtClean="0"/>
              <a:t>una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/>
              <a:t>n</a:t>
            </a:r>
            <a:r>
              <a:rPr lang="es-AR" dirty="0" smtClean="0"/>
              <a:t>ueva </a:t>
            </a:r>
            <a:r>
              <a:rPr lang="es-AR" dirty="0" smtClean="0"/>
              <a:t>clase </a:t>
            </a:r>
            <a:r>
              <a:rPr lang="es-AR" dirty="0"/>
              <a:t>S3 para almacenar datos </a:t>
            </a:r>
            <a:endParaRPr lang="es-AR" dirty="0" smtClean="0"/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tabulares</a:t>
            </a:r>
            <a:r>
              <a:rPr lang="es-AR" dirty="0"/>
              <a:t>, </a:t>
            </a:r>
            <a:r>
              <a:rPr lang="es-AR" dirty="0" smtClean="0"/>
              <a:t>el </a:t>
            </a:r>
            <a:r>
              <a:rPr lang="es-AR" dirty="0" err="1" smtClean="0"/>
              <a:t>tibble</a:t>
            </a:r>
            <a:r>
              <a:rPr dirty="0" smtClean="0"/>
              <a:t>. </a:t>
            </a:r>
            <a:r>
              <a:rPr dirty="0" err="1"/>
              <a:t>Tibbles</a:t>
            </a:r>
            <a:r>
              <a:rPr dirty="0"/>
              <a:t> </a:t>
            </a:r>
            <a:r>
              <a:rPr lang="es-ES" b="0" dirty="0" smtClean="0"/>
              <a:t>hereda la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ES" b="0" dirty="0" smtClean="0"/>
              <a:t>clase</a:t>
            </a:r>
            <a:r>
              <a:rPr dirty="0" smtClean="0"/>
              <a:t> </a:t>
            </a:r>
            <a:r>
              <a:rPr dirty="0"/>
              <a:t>data </a:t>
            </a:r>
            <a:r>
              <a:rPr dirty="0" smtClean="0"/>
              <a:t>frame, </a:t>
            </a:r>
            <a:r>
              <a:rPr lang="es-ES" b="0" dirty="0"/>
              <a:t>pero mejora tres </a:t>
            </a:r>
            <a:r>
              <a:rPr lang="es-ES" b="0" dirty="0" smtClean="0"/>
              <a:t>comportamientos:</a:t>
            </a:r>
            <a:endParaRPr dirty="0"/>
          </a:p>
          <a:p>
            <a:pPr marL="190500" indent="-76200">
              <a:lnSpc>
                <a:spcPct val="90000"/>
              </a:lnSpc>
              <a:spcBef>
                <a:spcPts val="8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b="1" dirty="0" smtClean="0"/>
              <a:t>Creación de subconjuntos</a:t>
            </a:r>
            <a:r>
              <a:rPr dirty="0" smtClean="0"/>
              <a:t> </a:t>
            </a:r>
            <a:r>
              <a:rPr dirty="0"/>
              <a:t>- [ </a:t>
            </a:r>
            <a:r>
              <a:rPr lang="es-AR" dirty="0" smtClean="0"/>
              <a:t>siempre retorna un nuevo</a:t>
            </a:r>
            <a:r>
              <a:rPr dirty="0" smtClean="0"/>
              <a:t> </a:t>
            </a:r>
            <a:r>
              <a:rPr dirty="0" err="1"/>
              <a:t>tibble</a:t>
            </a:r>
            <a:r>
              <a:rPr dirty="0"/>
              <a:t>, [[ </a:t>
            </a:r>
            <a:r>
              <a:rPr lang="es-AR" dirty="0" smtClean="0"/>
              <a:t>y</a:t>
            </a:r>
            <a:r>
              <a:rPr dirty="0" smtClean="0"/>
              <a:t> </a:t>
            </a:r>
            <a:r>
              <a:rPr dirty="0"/>
              <a:t>$ </a:t>
            </a:r>
            <a:r>
              <a:rPr lang="es-AR" dirty="0" smtClean="0"/>
              <a:t>siempre retornan un vector</a:t>
            </a:r>
            <a:r>
              <a:rPr dirty="0" smtClean="0"/>
              <a:t>.</a:t>
            </a:r>
            <a:endParaRPr dirty="0"/>
          </a:p>
          <a:p>
            <a:pPr marL="190500" indent="-76200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b="1" dirty="0" smtClean="0"/>
              <a:t>Sin coincidencias parciales</a:t>
            </a:r>
            <a:r>
              <a:rPr dirty="0" smtClean="0"/>
              <a:t>- </a:t>
            </a:r>
            <a:r>
              <a:rPr lang="es-AR" dirty="0" smtClean="0"/>
              <a:t>se deben </a:t>
            </a:r>
            <a:r>
              <a:rPr lang="es-AR" dirty="0"/>
              <a:t>utilizar los nombres completos de las columnas al </a:t>
            </a:r>
            <a:r>
              <a:rPr lang="es-AR" dirty="0" smtClean="0"/>
              <a:t>crear subconjuntos</a:t>
            </a:r>
            <a:endParaRPr dirty="0"/>
          </a:p>
          <a:p>
            <a:pPr marL="190500" indent="-76200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b="1" dirty="0" smtClean="0"/>
              <a:t>Impresión en la consola </a:t>
            </a:r>
            <a:r>
              <a:rPr lang="es-AR" dirty="0" smtClean="0"/>
              <a:t>–</a:t>
            </a:r>
            <a:r>
              <a:rPr dirty="0" smtClean="0"/>
              <a:t> </a:t>
            </a:r>
            <a:r>
              <a:rPr lang="es-AR" dirty="0" smtClean="0"/>
              <a:t>Cuando imprimes</a:t>
            </a:r>
            <a:r>
              <a:rPr lang="es-AR" dirty="0"/>
              <a:t> </a:t>
            </a:r>
            <a:r>
              <a:rPr lang="es-AR" dirty="0" smtClean="0"/>
              <a:t>un </a:t>
            </a:r>
            <a:r>
              <a:rPr dirty="0" err="1" smtClean="0"/>
              <a:t>tibble</a:t>
            </a:r>
            <a:r>
              <a:rPr dirty="0" smtClean="0"/>
              <a:t>, R </a:t>
            </a:r>
            <a:r>
              <a:rPr lang="es-AR" dirty="0" smtClean="0"/>
              <a:t>proporciona</a:t>
            </a:r>
            <a:r>
              <a:rPr dirty="0" smtClean="0"/>
              <a:t> </a:t>
            </a:r>
          </a:p>
          <a:p>
            <a:pPr indent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dirty="0" smtClean="0"/>
              <a:t> </a:t>
            </a:r>
            <a:r>
              <a:rPr lang="es-AR" dirty="0" smtClean="0"/>
              <a:t> una vista concisa de</a:t>
            </a:r>
            <a:endParaRPr dirty="0" smtClean="0"/>
          </a:p>
          <a:p>
            <a:pPr indent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  los datos que se</a:t>
            </a:r>
            <a:endParaRPr dirty="0" smtClean="0"/>
          </a:p>
          <a:p>
            <a:pPr indent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  ajustan a una </a:t>
            </a:r>
          </a:p>
          <a:p>
            <a:pPr indent="11430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s-AR" dirty="0"/>
              <a:t> </a:t>
            </a:r>
            <a:r>
              <a:rPr lang="es-AR" dirty="0" smtClean="0"/>
              <a:t> pantalla</a:t>
            </a:r>
            <a:endParaRPr dirty="0"/>
          </a:p>
        </p:txBody>
      </p:sp>
      <p:sp>
        <p:nvSpPr>
          <p:cNvPr id="352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3" name="Line"/>
          <p:cNvSpPr/>
          <p:nvPr/>
        </p:nvSpPr>
        <p:spPr>
          <a:xfrm>
            <a:off x="3713228" y="514058"/>
            <a:ext cx="6453704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4" name="Tibbles - an enhanced data frame"/>
          <p:cNvSpPr txBox="1"/>
          <p:nvPr/>
        </p:nvSpPr>
        <p:spPr>
          <a:xfrm>
            <a:off x="269988" y="536868"/>
            <a:ext cx="303729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 err="1"/>
              <a:t>Tibbles</a:t>
            </a:r>
            <a:r>
              <a:rPr sz="1200" dirty="0"/>
              <a:t> </a:t>
            </a:r>
            <a:r>
              <a:rPr sz="1200" dirty="0" smtClean="0"/>
              <a:t>- </a:t>
            </a:r>
            <a:r>
              <a:rPr lang="es-AR" sz="1200" dirty="0" smtClean="0"/>
              <a:t>un</a:t>
            </a:r>
            <a:r>
              <a:rPr sz="1200" dirty="0" smtClean="0"/>
              <a:t> data frame</a:t>
            </a:r>
            <a:r>
              <a:rPr lang="es-AR" sz="1200" dirty="0" smtClean="0"/>
              <a:t> mejorado</a:t>
            </a:r>
            <a:endParaRPr sz="1200" dirty="0"/>
          </a:p>
        </p:txBody>
      </p:sp>
      <p:sp>
        <p:nvSpPr>
          <p:cNvPr id="355" name="Split Cells"/>
          <p:cNvSpPr txBox="1"/>
          <p:nvPr/>
        </p:nvSpPr>
        <p:spPr>
          <a:xfrm>
            <a:off x="10513392" y="521615"/>
            <a:ext cx="204062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 smtClean="0"/>
              <a:t>Separar Celdas</a:t>
            </a:r>
            <a:endParaRPr dirty="0"/>
          </a:p>
        </p:txBody>
      </p:sp>
      <p:sp>
        <p:nvSpPr>
          <p:cNvPr id="356" name="Line"/>
          <p:cNvSpPr/>
          <p:nvPr/>
        </p:nvSpPr>
        <p:spPr>
          <a:xfrm>
            <a:off x="10572878" y="514058"/>
            <a:ext cx="1418519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7" name="Control the default appearance with options:…"/>
          <p:cNvSpPr txBox="1"/>
          <p:nvPr/>
        </p:nvSpPr>
        <p:spPr>
          <a:xfrm>
            <a:off x="212181" y="5724123"/>
            <a:ext cx="3178308" cy="1207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228600" indent="-1143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Controla la apariencia por defecto con las opciones</a:t>
            </a:r>
            <a:r>
              <a:rPr dirty="0" smtClean="0"/>
              <a:t>:</a:t>
            </a:r>
            <a:endParaRPr dirty="0"/>
          </a:p>
          <a:p>
            <a:pPr marL="152400" lvl="2" indent="190500"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rPr b="1" dirty="0"/>
              <a:t>options(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tibble.print_max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n, </a:t>
            </a:r>
            <a:endParaRPr lang="es-AR" dirty="0" smtClean="0">
              <a:latin typeface="+mn-lt"/>
              <a:ea typeface="+mn-ea"/>
              <a:cs typeface="+mn-cs"/>
              <a:sym typeface="Source Sans Pro Light"/>
            </a:endParaRPr>
          </a:p>
          <a:p>
            <a:pPr marL="152400" lvl="2" indent="190500"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rPr lang="es-AR" dirty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lang="es-AR" dirty="0" smtClean="0">
                <a:latin typeface="+mn-lt"/>
                <a:ea typeface="+mn-ea"/>
                <a:cs typeface="+mn-cs"/>
                <a:sym typeface="Source Sans Pro Light"/>
              </a:rPr>
              <a:t>   </a:t>
            </a:r>
            <a:r>
              <a:rPr dirty="0" err="1" smtClean="0">
                <a:latin typeface="+mn-lt"/>
                <a:ea typeface="+mn-ea"/>
                <a:cs typeface="+mn-cs"/>
                <a:sym typeface="Source Sans Pro Light"/>
              </a:rPr>
              <a:t>tibble.print_min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= m,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tibble.width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 = </a:t>
            </a:r>
            <a:r>
              <a:rPr dirty="0" err="1">
                <a:latin typeface="+mn-lt"/>
                <a:ea typeface="+mn-ea"/>
                <a:cs typeface="+mn-cs"/>
                <a:sym typeface="Source Sans Pro Light"/>
              </a:rPr>
              <a:t>Inf</a:t>
            </a:r>
            <a:r>
              <a:rPr b="1" dirty="0"/>
              <a:t>)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marL="228600" indent="-114300">
              <a:lnSpc>
                <a:spcPct val="90000"/>
              </a:lnSpc>
              <a:spcBef>
                <a:spcPts val="6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Ver el conjunto de datos completo con</a:t>
            </a:r>
            <a:r>
              <a:rPr dirty="0" smtClean="0"/>
              <a:t> </a:t>
            </a:r>
            <a:r>
              <a:rPr b="1" dirty="0"/>
              <a:t>View() </a:t>
            </a:r>
            <a:r>
              <a:rPr lang="es-AR" dirty="0" smtClean="0"/>
              <a:t>o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 </a:t>
            </a:r>
            <a:r>
              <a:rPr b="1" dirty="0"/>
              <a:t>glimpse()</a:t>
            </a:r>
          </a:p>
          <a:p>
            <a:pPr marL="228600" indent="-1143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rPr lang="es-AR" dirty="0" smtClean="0"/>
              <a:t>Convierte a </a:t>
            </a:r>
            <a:r>
              <a:rPr dirty="0" smtClean="0"/>
              <a:t>data </a:t>
            </a:r>
            <a:r>
              <a:rPr dirty="0"/>
              <a:t>frame </a:t>
            </a:r>
            <a:r>
              <a:rPr lang="es-AR" dirty="0" smtClean="0"/>
              <a:t>con</a:t>
            </a:r>
            <a:r>
              <a:rPr dirty="0" smtClean="0"/>
              <a:t> </a:t>
            </a:r>
            <a:r>
              <a:rPr b="1" dirty="0" err="1"/>
              <a:t>as.data.frame</a:t>
            </a:r>
            <a:r>
              <a:rPr b="1" dirty="0"/>
              <a:t>()</a:t>
            </a:r>
          </a:p>
        </p:txBody>
      </p:sp>
      <p:sp>
        <p:nvSpPr>
          <p:cNvPr id="358" name="data frame display"/>
          <p:cNvSpPr txBox="1"/>
          <p:nvPr/>
        </p:nvSpPr>
        <p:spPr>
          <a:xfrm>
            <a:off x="2226177" y="5427190"/>
            <a:ext cx="1100862" cy="279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 algn="ctr">
              <a:spcBef>
                <a:spcPts val="0"/>
              </a:spcBef>
              <a:defRPr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lang="es-AR" sz="1100" dirty="0" smtClean="0"/>
              <a:t>Vista </a:t>
            </a:r>
            <a:r>
              <a:rPr sz="1100" dirty="0" smtClean="0"/>
              <a:t>data frame</a:t>
            </a:r>
            <a:endParaRPr sz="1100" dirty="0"/>
          </a:p>
        </p:txBody>
      </p:sp>
      <p:sp>
        <p:nvSpPr>
          <p:cNvPr id="359" name="tibble display"/>
          <p:cNvSpPr txBox="1"/>
          <p:nvPr/>
        </p:nvSpPr>
        <p:spPr>
          <a:xfrm>
            <a:off x="2270673" y="4127159"/>
            <a:ext cx="854000" cy="32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 algn="ctr">
              <a:spcBef>
                <a:spcPts val="0"/>
              </a:spcBef>
              <a:defRPr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lang="es-AR" dirty="0" smtClean="0"/>
              <a:t>Vista </a:t>
            </a:r>
            <a:r>
              <a:rPr dirty="0" err="1" smtClean="0"/>
              <a:t>tibble</a:t>
            </a:r>
            <a:endParaRPr dirty="0"/>
          </a:p>
        </p:txBody>
      </p:sp>
      <p:grpSp>
        <p:nvGrpSpPr>
          <p:cNvPr id="364" name="Group"/>
          <p:cNvGrpSpPr/>
          <p:nvPr/>
        </p:nvGrpSpPr>
        <p:grpSpPr>
          <a:xfrm>
            <a:off x="321327" y="7286848"/>
            <a:ext cx="3082562" cy="1814577"/>
            <a:chOff x="0" y="0"/>
            <a:chExt cx="3082560" cy="1814575"/>
          </a:xfrm>
        </p:grpSpPr>
        <p:sp>
          <p:nvSpPr>
            <p:cNvPr id="360" name="Rounded Rectangle"/>
            <p:cNvSpPr/>
            <p:nvPr/>
          </p:nvSpPr>
          <p:spPr>
            <a:xfrm>
              <a:off x="65743" y="29070"/>
              <a:ext cx="3016818" cy="1757352"/>
            </a:xfrm>
            <a:prstGeom prst="roundRect">
              <a:avLst>
                <a:gd name="adj" fmla="val 6095"/>
              </a:avLst>
            </a:prstGeom>
            <a:solidFill>
              <a:srgbClr val="FFFFFF"/>
            </a:solidFill>
            <a:ln w="9525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1" name="tibble(…)…"/>
            <p:cNvSpPr txBox="1"/>
            <p:nvPr/>
          </p:nvSpPr>
          <p:spPr>
            <a:xfrm>
              <a:off x="0" y="0"/>
              <a:ext cx="2665234" cy="18145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t">
              <a:normAutofit/>
            </a:bodyPr>
            <a:lstStyle/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dirty="0" err="1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tibble</a:t>
              </a:r>
              <a:r>
                <a:rPr dirty="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(</a:t>
              </a:r>
              <a:r>
                <a:rPr dirty="0">
                  <a:latin typeface="+mn-lt"/>
                  <a:ea typeface="+mn-ea"/>
                  <a:cs typeface="+mn-cs"/>
                  <a:sym typeface="Source Sans Pro Light"/>
                </a:rPr>
                <a:t>…</a:t>
              </a:r>
              <a:r>
                <a:rPr dirty="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lang="es-AR" dirty="0" smtClean="0"/>
                <a:t>Construir por columnas</a:t>
              </a:r>
              <a:r>
                <a:rPr dirty="0" smtClean="0"/>
                <a:t>.</a:t>
              </a:r>
              <a:endParaRPr lang="es-AR" dirty="0" smtClean="0"/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b="1" dirty="0" err="1" smtClean="0"/>
                <a:t>tibble</a:t>
              </a:r>
              <a:r>
                <a:rPr dirty="0" smtClean="0"/>
                <a:t>(x </a:t>
              </a:r>
              <a:r>
                <a:rPr dirty="0"/>
                <a:t>= 1:3, y = c("a", "b", "c"))</a:t>
              </a:r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s-AR"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dirty="0" err="1" smtClean="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tribble</a:t>
              </a:r>
              <a:r>
                <a:rPr dirty="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(</a:t>
              </a:r>
              <a:r>
                <a:rPr dirty="0">
                  <a:latin typeface="+mn-lt"/>
                  <a:ea typeface="+mn-ea"/>
                  <a:cs typeface="+mn-cs"/>
                  <a:sym typeface="Source Sans Pro Light"/>
                </a:rPr>
                <a:t>…</a:t>
              </a:r>
              <a:r>
                <a:rPr dirty="0"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 </a:t>
              </a:r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lang="es-AR" dirty="0" smtClean="0"/>
                <a:t>Construir por filas</a:t>
              </a:r>
              <a:r>
                <a:rPr dirty="0" smtClean="0"/>
                <a:t>.</a:t>
              </a:r>
              <a:endParaRPr dirty="0"/>
            </a:p>
            <a:p>
              <a:pPr marL="228600" indent="-114300">
                <a:lnSpc>
                  <a:spcPct val="90000"/>
                </a:lnSpc>
                <a:spcBef>
                  <a:spcPts val="0"/>
                </a:spcBef>
                <a:defRPr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rPr b="1" dirty="0" err="1"/>
                <a:t>tribble</a:t>
              </a:r>
              <a:r>
                <a:rPr dirty="0"/>
                <a:t>( ~x,     ~y,</a:t>
              </a:r>
            </a:p>
            <a:p>
              <a:pPr indent="114300">
                <a:lnSpc>
                  <a:spcPct val="80000"/>
                </a:lnSpc>
                <a:spcBef>
                  <a:spcPts val="0"/>
                </a:spcBef>
                <a:defRPr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rPr dirty="0"/>
                <a:t>                   1,    "a",</a:t>
              </a:r>
            </a:p>
            <a:p>
              <a:pPr indent="114300">
                <a:lnSpc>
                  <a:spcPct val="80000"/>
                </a:lnSpc>
                <a:spcBef>
                  <a:spcPts val="0"/>
                </a:spcBef>
                <a:defRPr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rPr dirty="0"/>
                <a:t>                   2,    "b",</a:t>
              </a:r>
            </a:p>
            <a:p>
              <a:pPr indent="114300">
                <a:lnSpc>
                  <a:spcPct val="80000"/>
                </a:lnSpc>
                <a:spcBef>
                  <a:spcPts val="0"/>
                </a:spcBef>
                <a:defRPr b="0" i="1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</a:defRPr>
              </a:pPr>
              <a:r>
                <a:rPr dirty="0"/>
                <a:t>                   3,    "c")</a:t>
              </a:r>
            </a:p>
          </p:txBody>
        </p:sp>
        <p:sp>
          <p:nvSpPr>
            <p:cNvPr id="362" name="A tibble: 3 × 2…"/>
            <p:cNvSpPr/>
            <p:nvPr/>
          </p:nvSpPr>
          <p:spPr>
            <a:xfrm>
              <a:off x="1767262" y="832765"/>
              <a:ext cx="1189359" cy="889655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A6AAA9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A tibble: 3 × 2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      x     y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  &lt;int&gt; &lt;chr&gt;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1     1     a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2     2     b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00" b="0"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3     3     c</a:t>
              </a:r>
            </a:p>
          </p:txBody>
        </p:sp>
        <p:sp>
          <p:nvSpPr>
            <p:cNvPr id="363" name="Both…"/>
            <p:cNvSpPr/>
            <p:nvPr/>
          </p:nvSpPr>
          <p:spPr>
            <a:xfrm>
              <a:off x="2303204" y="101621"/>
              <a:ext cx="717154" cy="77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17" y="0"/>
                  </a:moveTo>
                  <a:cubicBezTo>
                    <a:pt x="1308" y="0"/>
                    <a:pt x="0" y="1212"/>
                    <a:pt x="0" y="2701"/>
                  </a:cubicBezTo>
                  <a:lnTo>
                    <a:pt x="0" y="14016"/>
                  </a:lnTo>
                  <a:cubicBezTo>
                    <a:pt x="0" y="15506"/>
                    <a:pt x="1308" y="16718"/>
                    <a:pt x="2917" y="16718"/>
                  </a:cubicBezTo>
                  <a:lnTo>
                    <a:pt x="8798" y="16718"/>
                  </a:lnTo>
                  <a:lnTo>
                    <a:pt x="10412" y="21600"/>
                  </a:lnTo>
                  <a:lnTo>
                    <a:pt x="12348" y="16718"/>
                  </a:lnTo>
                  <a:lnTo>
                    <a:pt x="18695" y="16718"/>
                  </a:lnTo>
                  <a:cubicBezTo>
                    <a:pt x="20304" y="16718"/>
                    <a:pt x="21600" y="15506"/>
                    <a:pt x="21600" y="14016"/>
                  </a:cubicBezTo>
                  <a:lnTo>
                    <a:pt x="21600" y="2701"/>
                  </a:lnTo>
                  <a:cubicBezTo>
                    <a:pt x="21600" y="1212"/>
                    <a:pt x="20304" y="0"/>
                    <a:pt x="18695" y="0"/>
                  </a:cubicBezTo>
                  <a:lnTo>
                    <a:pt x="2917" y="0"/>
                  </a:lnTo>
                  <a:close/>
                </a:path>
              </a:pathLst>
            </a:custGeom>
            <a:solidFill>
              <a:schemeClr val="accent1">
                <a:hueOff val="47394"/>
                <a:satOff val="-25753"/>
                <a:lumOff val="-7544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FFFFFF"/>
                  </a:solidFill>
                </a:defRPr>
              </a:pPr>
              <a:r>
                <a:rPr lang="es-AR" dirty="0" smtClean="0"/>
                <a:t>Ambos crean este </a:t>
              </a:r>
              <a:r>
                <a:rPr lang="es-AR" dirty="0" err="1" smtClean="0"/>
                <a:t>tibble</a:t>
              </a:r>
              <a:endParaRPr dirty="0"/>
            </a:p>
          </p:txBody>
        </p:sp>
      </p:grpSp>
      <p:graphicFrame>
        <p:nvGraphicFramePr>
          <p:cNvPr id="365" name="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706352"/>
              </p:ext>
            </p:extLst>
          </p:nvPr>
        </p:nvGraphicFramePr>
        <p:xfrm>
          <a:off x="637762" y="3513414"/>
          <a:ext cx="1016000" cy="17780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100" dirty="0"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100" b="1" baseline="0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endParaRPr sz="1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A6AAA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78AAD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  <p:sp>
        <p:nvSpPr>
          <p:cNvPr id="366" name="Shape"/>
          <p:cNvSpPr/>
          <p:nvPr/>
        </p:nvSpPr>
        <p:spPr>
          <a:xfrm>
            <a:off x="674590" y="2865343"/>
            <a:ext cx="1842414" cy="1330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648"/>
                </a:moveTo>
                <a:lnTo>
                  <a:pt x="16323" y="0"/>
                </a:lnTo>
                <a:lnTo>
                  <a:pt x="21600" y="12388"/>
                </a:lnTo>
                <a:lnTo>
                  <a:pt x="16306" y="21600"/>
                </a:lnTo>
                <a:lnTo>
                  <a:pt x="63" y="18230"/>
                </a:lnTo>
                <a:lnTo>
                  <a:pt x="0" y="10648"/>
                </a:lnTo>
                <a:close/>
              </a:path>
            </a:pathLst>
          </a:custGeom>
          <a:solidFill>
            <a:schemeClr val="accent1">
              <a:hueOff val="47394"/>
              <a:satOff val="-25753"/>
              <a:lumOff val="-7544"/>
              <a:alpha val="254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aphicFrame>
        <p:nvGraphicFramePr>
          <p:cNvPr id="367" name="Table"/>
          <p:cNvGraphicFramePr/>
          <p:nvPr>
            <p:extLst>
              <p:ext uri="{D42A27DB-BD31-4B8C-83A1-F6EECF244321}">
                <p14:modId xmlns:p14="http://schemas.microsoft.com/office/powerpoint/2010/main" val="3818928938"/>
              </p:ext>
            </p:extLst>
          </p:nvPr>
        </p:nvGraphicFramePr>
        <p:xfrm>
          <a:off x="642005" y="3513414"/>
          <a:ext cx="381000" cy="5080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200" b="0">
                          <a:solidFill>
                            <a:srgbClr val="0000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hueOff val="47394"/>
                        <a:satOff val="-25753"/>
                        <a:lumOff val="-7544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</a:tbl>
          </a:graphicData>
        </a:graphic>
      </p:graphicFrame>
      <p:sp>
        <p:nvSpPr>
          <p:cNvPr id="368" name="Shape"/>
          <p:cNvSpPr/>
          <p:nvPr/>
        </p:nvSpPr>
        <p:spPr>
          <a:xfrm>
            <a:off x="1284316" y="4409952"/>
            <a:ext cx="1340215" cy="1093829"/>
          </a:xfrm>
          <a:custGeom>
            <a:avLst/>
            <a:gdLst>
              <a:gd name="connsiteX0" fmla="*/ 93 w 21693"/>
              <a:gd name="connsiteY0" fmla="*/ 669 h 21600"/>
              <a:gd name="connsiteX1" fmla="*/ 15143 w 21693"/>
              <a:gd name="connsiteY1" fmla="*/ 0 h 21600"/>
              <a:gd name="connsiteX2" fmla="*/ 21693 w 21693"/>
              <a:gd name="connsiteY2" fmla="*/ 11318 h 21600"/>
              <a:gd name="connsiteX3" fmla="*/ 15181 w 21693"/>
              <a:gd name="connsiteY3" fmla="*/ 21600 h 21600"/>
              <a:gd name="connsiteX4" fmla="*/ 0 w 21693"/>
              <a:gd name="connsiteY4" fmla="*/ 11683 h 21600"/>
              <a:gd name="connsiteX5" fmla="*/ 93 w 21693"/>
              <a:gd name="connsiteY5" fmla="*/ 669 h 21600"/>
              <a:gd name="connsiteX0" fmla="*/ 3 w 21796"/>
              <a:gd name="connsiteY0" fmla="*/ 1655 h 21600"/>
              <a:gd name="connsiteX1" fmla="*/ 15246 w 21796"/>
              <a:gd name="connsiteY1" fmla="*/ 0 h 21600"/>
              <a:gd name="connsiteX2" fmla="*/ 21796 w 21796"/>
              <a:gd name="connsiteY2" fmla="*/ 11318 h 21600"/>
              <a:gd name="connsiteX3" fmla="*/ 15284 w 21796"/>
              <a:gd name="connsiteY3" fmla="*/ 21600 h 21600"/>
              <a:gd name="connsiteX4" fmla="*/ 103 w 21796"/>
              <a:gd name="connsiteY4" fmla="*/ 11683 h 21600"/>
              <a:gd name="connsiteX5" fmla="*/ 3 w 21796"/>
              <a:gd name="connsiteY5" fmla="*/ 1655 h 21600"/>
              <a:gd name="connsiteX0" fmla="*/ 3 w 21796"/>
              <a:gd name="connsiteY0" fmla="*/ 2518 h 22463"/>
              <a:gd name="connsiteX1" fmla="*/ 13025 w 21796"/>
              <a:gd name="connsiteY1" fmla="*/ 0 h 22463"/>
              <a:gd name="connsiteX2" fmla="*/ 21796 w 21796"/>
              <a:gd name="connsiteY2" fmla="*/ 12181 h 22463"/>
              <a:gd name="connsiteX3" fmla="*/ 15284 w 21796"/>
              <a:gd name="connsiteY3" fmla="*/ 22463 h 22463"/>
              <a:gd name="connsiteX4" fmla="*/ 103 w 21796"/>
              <a:gd name="connsiteY4" fmla="*/ 12546 h 22463"/>
              <a:gd name="connsiteX5" fmla="*/ 3 w 21796"/>
              <a:gd name="connsiteY5" fmla="*/ 2518 h 22463"/>
              <a:gd name="connsiteX0" fmla="*/ 3 w 21796"/>
              <a:gd name="connsiteY0" fmla="*/ 2518 h 22710"/>
              <a:gd name="connsiteX1" fmla="*/ 13025 w 21796"/>
              <a:gd name="connsiteY1" fmla="*/ 0 h 22710"/>
              <a:gd name="connsiteX2" fmla="*/ 21796 w 21796"/>
              <a:gd name="connsiteY2" fmla="*/ 12181 h 22710"/>
              <a:gd name="connsiteX3" fmla="*/ 12966 w 21796"/>
              <a:gd name="connsiteY3" fmla="*/ 22710 h 22710"/>
              <a:gd name="connsiteX4" fmla="*/ 103 w 21796"/>
              <a:gd name="connsiteY4" fmla="*/ 12546 h 22710"/>
              <a:gd name="connsiteX5" fmla="*/ 3 w 21796"/>
              <a:gd name="connsiteY5" fmla="*/ 2518 h 2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96" h="22710" extrusionOk="0">
                <a:moveTo>
                  <a:pt x="3" y="2518"/>
                </a:moveTo>
                <a:lnTo>
                  <a:pt x="13025" y="0"/>
                </a:lnTo>
                <a:lnTo>
                  <a:pt x="21796" y="12181"/>
                </a:lnTo>
                <a:lnTo>
                  <a:pt x="12966" y="22710"/>
                </a:lnTo>
                <a:lnTo>
                  <a:pt x="103" y="12546"/>
                </a:lnTo>
                <a:cubicBezTo>
                  <a:pt x="134" y="8875"/>
                  <a:pt x="-28" y="6189"/>
                  <a:pt x="3" y="2518"/>
                </a:cubicBezTo>
                <a:close/>
              </a:path>
            </a:pathLst>
          </a:custGeom>
          <a:solidFill>
            <a:schemeClr val="accent1">
              <a:hueOff val="47394"/>
              <a:satOff val="-25753"/>
              <a:lumOff val="-7544"/>
              <a:alpha val="254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ctr">
              <a:spcBef>
                <a:spcPts val="0"/>
              </a:spcBef>
              <a:defRPr sz="26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aphicFrame>
        <p:nvGraphicFramePr>
          <p:cNvPr id="369" name="Table"/>
          <p:cNvGraphicFramePr/>
          <p:nvPr>
            <p:extLst>
              <p:ext uri="{D42A27DB-BD31-4B8C-83A1-F6EECF244321}">
                <p14:modId xmlns:p14="http://schemas.microsoft.com/office/powerpoint/2010/main" val="2017589015"/>
              </p:ext>
            </p:extLst>
          </p:nvPr>
        </p:nvGraphicFramePr>
        <p:xfrm>
          <a:off x="1278416" y="4522690"/>
          <a:ext cx="381000" cy="50800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127000"/>
                <a:gridCol w="127000"/>
                <a:gridCol w="127000"/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 b="0">
                          <a:solidFill>
                            <a:srgbClr val="0000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 b="0">
                          <a:solidFill>
                            <a:srgbClr val="0000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 b="0">
                          <a:solidFill>
                            <a:srgbClr val="0000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rgbClr val="407AAA"/>
                    </a:solidFill>
                  </a:tcPr>
                </a:tc>
              </a:tr>
            </a:tbl>
          </a:graphicData>
        </a:graphic>
      </p:graphicFrame>
      <p:sp>
        <p:nvSpPr>
          <p:cNvPr id="370" name="# A tibble: 234 × 6…"/>
          <p:cNvSpPr/>
          <p:nvPr/>
        </p:nvSpPr>
        <p:spPr>
          <a:xfrm>
            <a:off x="2064278" y="2865342"/>
            <a:ext cx="1375986" cy="1330376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# A </a:t>
            </a:r>
            <a:r>
              <a:rPr sz="650" dirty="0" err="1"/>
              <a:t>tibble</a:t>
            </a:r>
            <a:r>
              <a:rPr sz="650" dirty="0"/>
              <a:t>: 234 × 6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   manufacturer      model </a:t>
            </a:r>
            <a:r>
              <a:rPr lang="es-AR" sz="650" dirty="0" smtClean="0"/>
              <a:t>	</a:t>
            </a:r>
            <a:r>
              <a:rPr sz="650" dirty="0" err="1" smtClean="0"/>
              <a:t>displ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          &lt;</a:t>
            </a:r>
            <a:r>
              <a:rPr sz="650" dirty="0" err="1"/>
              <a:t>chr</a:t>
            </a:r>
            <a:r>
              <a:rPr sz="650" dirty="0"/>
              <a:t>&gt;      </a:t>
            </a:r>
            <a:r>
              <a:rPr lang="es-AR" sz="650" dirty="0" smtClean="0"/>
              <a:t>    </a:t>
            </a:r>
            <a:r>
              <a:rPr sz="650" dirty="0" smtClean="0"/>
              <a:t>&lt;</a:t>
            </a:r>
            <a:r>
              <a:rPr sz="650" dirty="0" err="1"/>
              <a:t>chr</a:t>
            </a:r>
            <a:r>
              <a:rPr sz="650" dirty="0"/>
              <a:t>&gt; </a:t>
            </a:r>
            <a:r>
              <a:rPr lang="es-AR" sz="650" dirty="0" smtClean="0"/>
              <a:t>	</a:t>
            </a:r>
            <a:r>
              <a:rPr sz="650" dirty="0" smtClean="0"/>
              <a:t>&lt;</a:t>
            </a:r>
            <a:r>
              <a:rPr sz="650" dirty="0" err="1"/>
              <a:t>dbl</a:t>
            </a:r>
            <a:r>
              <a:rPr sz="650" dirty="0"/>
              <a:t>&gt;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1.8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2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1.8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3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2.0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4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2.0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5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2.8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6          </a:t>
            </a:r>
            <a:r>
              <a:rPr sz="650" dirty="0" err="1"/>
              <a:t>audi</a:t>
            </a:r>
            <a:r>
              <a:rPr sz="650" dirty="0"/>
              <a:t>         </a:t>
            </a:r>
            <a:r>
              <a:rPr lang="es-AR" sz="650" dirty="0" smtClean="0"/>
              <a:t>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2.8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7          </a:t>
            </a:r>
            <a:r>
              <a:rPr lang="es-AR" sz="650" dirty="0" smtClean="0"/>
              <a:t>A</a:t>
            </a:r>
            <a:r>
              <a:rPr sz="650" dirty="0" err="1" smtClean="0"/>
              <a:t>udi</a:t>
            </a:r>
            <a:r>
              <a:rPr lang="es-AR" sz="650" dirty="0" smtClean="0"/>
              <a:t>	      </a:t>
            </a:r>
            <a:r>
              <a:rPr sz="650" dirty="0" smtClean="0"/>
              <a:t>a4   </a:t>
            </a:r>
            <a:r>
              <a:rPr lang="es-AR" sz="650" dirty="0" smtClean="0"/>
              <a:t>	</a:t>
            </a:r>
            <a:r>
              <a:rPr sz="650" dirty="0" smtClean="0"/>
              <a:t>3.1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8          </a:t>
            </a:r>
            <a:r>
              <a:rPr sz="650" dirty="0" err="1"/>
              <a:t>audi</a:t>
            </a:r>
            <a:r>
              <a:rPr sz="650" dirty="0"/>
              <a:t> a4 </a:t>
            </a:r>
            <a:r>
              <a:rPr sz="650" dirty="0" err="1"/>
              <a:t>quattro</a:t>
            </a:r>
            <a:r>
              <a:rPr sz="650" dirty="0"/>
              <a:t>   </a:t>
            </a:r>
            <a:r>
              <a:rPr lang="es-AR" sz="650" dirty="0" smtClean="0"/>
              <a:t>	</a:t>
            </a:r>
            <a:r>
              <a:rPr sz="650" dirty="0" smtClean="0"/>
              <a:t>1.8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9          </a:t>
            </a:r>
            <a:r>
              <a:rPr sz="650" dirty="0" err="1"/>
              <a:t>audi</a:t>
            </a:r>
            <a:r>
              <a:rPr sz="650" dirty="0"/>
              <a:t> a4 </a:t>
            </a:r>
            <a:r>
              <a:rPr sz="650" dirty="0" err="1"/>
              <a:t>quattro</a:t>
            </a:r>
            <a:r>
              <a:rPr sz="650" dirty="0"/>
              <a:t>   </a:t>
            </a:r>
            <a:r>
              <a:rPr lang="es-AR" sz="650" dirty="0" smtClean="0"/>
              <a:t>	</a:t>
            </a:r>
            <a:r>
              <a:rPr sz="650" dirty="0" smtClean="0"/>
              <a:t>1.8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10        </a:t>
            </a:r>
            <a:r>
              <a:rPr sz="650" dirty="0" err="1" smtClean="0"/>
              <a:t>audi</a:t>
            </a:r>
            <a:r>
              <a:rPr sz="650" dirty="0" smtClean="0"/>
              <a:t> </a:t>
            </a:r>
            <a:r>
              <a:rPr sz="650" dirty="0"/>
              <a:t>a4 </a:t>
            </a:r>
            <a:r>
              <a:rPr sz="650" dirty="0" err="1"/>
              <a:t>quattro</a:t>
            </a:r>
            <a:r>
              <a:rPr sz="650" dirty="0"/>
              <a:t>   </a:t>
            </a:r>
            <a:r>
              <a:rPr lang="es-AR" sz="650" dirty="0" smtClean="0"/>
              <a:t>	</a:t>
            </a:r>
            <a:r>
              <a:rPr sz="650" dirty="0" smtClean="0"/>
              <a:t>2.0</a:t>
            </a:r>
            <a:endParaRPr sz="650" dirty="0"/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# ... with 224 more rows, and 3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#   more variables: year &lt;</a:t>
            </a:r>
            <a:r>
              <a:rPr sz="650" dirty="0" err="1"/>
              <a:t>int</a:t>
            </a:r>
            <a:r>
              <a:rPr sz="650" dirty="0"/>
              <a:t>&gt;,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#   </a:t>
            </a:r>
            <a:r>
              <a:rPr sz="650" dirty="0" err="1"/>
              <a:t>cyl</a:t>
            </a:r>
            <a:r>
              <a:rPr sz="650" dirty="0"/>
              <a:t> &lt;</a:t>
            </a:r>
            <a:r>
              <a:rPr sz="650" dirty="0" err="1"/>
              <a:t>int</a:t>
            </a:r>
            <a:r>
              <a:rPr sz="650" dirty="0"/>
              <a:t>&gt;, trans &lt;</a:t>
            </a:r>
            <a:r>
              <a:rPr sz="650" dirty="0" err="1"/>
              <a:t>chr</a:t>
            </a:r>
            <a:r>
              <a:rPr sz="650" dirty="0"/>
              <a:t>&gt;</a:t>
            </a:r>
          </a:p>
        </p:txBody>
      </p:sp>
      <p:sp>
        <p:nvSpPr>
          <p:cNvPr id="371" name="156 1999   6   auto(l4)…"/>
          <p:cNvSpPr/>
          <p:nvPr/>
        </p:nvSpPr>
        <p:spPr>
          <a:xfrm>
            <a:off x="2064278" y="4411193"/>
            <a:ext cx="1375986" cy="1080690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156 1999   6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157 1999   6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158 2008   6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159 2008   8   auto(s4)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160 1999   4 manual(m5)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161 1999   4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162 2008   4 manual(m5)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163 2008   4 manual(m5)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164 2008   4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165 2008   4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166 1999   4   auto(l4)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550"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sz="650" dirty="0"/>
              <a:t> [ reached </a:t>
            </a:r>
            <a:r>
              <a:rPr sz="650" dirty="0" err="1"/>
              <a:t>getOption</a:t>
            </a:r>
            <a:r>
              <a:rPr sz="650" dirty="0"/>
              <a:t>("</a:t>
            </a:r>
            <a:r>
              <a:rPr sz="650" dirty="0" err="1"/>
              <a:t>max.print</a:t>
            </a:r>
            <a:r>
              <a:rPr sz="650" dirty="0"/>
              <a:t>") -- omitted 68 rows ]</a:t>
            </a:r>
          </a:p>
        </p:txBody>
      </p:sp>
      <p:sp>
        <p:nvSpPr>
          <p:cNvPr id="372" name="A large table to display"/>
          <p:cNvSpPr txBox="1"/>
          <p:nvPr/>
        </p:nvSpPr>
        <p:spPr>
          <a:xfrm>
            <a:off x="578741" y="5253484"/>
            <a:ext cx="1114049" cy="414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lvl="1" indent="0" algn="ctr">
              <a:lnSpc>
                <a:spcPct val="90000"/>
              </a:lnSpc>
              <a:spcBef>
                <a:spcPts val="0"/>
              </a:spcBef>
              <a:defRPr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lang="es-AR" sz="1100" dirty="0" smtClean="0"/>
              <a:t>Una tabla larga para visualizar</a:t>
            </a:r>
            <a:endParaRPr sz="1100" dirty="0"/>
          </a:p>
        </p:txBody>
      </p:sp>
      <p:sp>
        <p:nvSpPr>
          <p:cNvPr id="373" name="as_tibble(x, …) Convert data frame to tibble.…"/>
          <p:cNvSpPr txBox="1"/>
          <p:nvPr/>
        </p:nvSpPr>
        <p:spPr>
          <a:xfrm>
            <a:off x="306399" y="9044550"/>
            <a:ext cx="3133864" cy="961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normAutofit fontScale="92500" lnSpcReduction="10000"/>
          </a:bodyPr>
          <a:lstStyle/>
          <a:p>
            <a:pPr marL="228600" indent="-114300"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rPr dirty="0" err="1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as_tibble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x, …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 lang="es-AR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Convierte un data </a:t>
            </a:r>
            <a:r>
              <a:rPr lang="es-AR" dirty="0" err="1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frame</a:t>
            </a:r>
            <a:r>
              <a:rPr lang="es-AR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 a un</a:t>
            </a:r>
            <a:r>
              <a:rPr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 </a:t>
            </a:r>
            <a:r>
              <a:rPr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tibble</a:t>
            </a:r>
            <a:r>
              <a:rPr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.</a:t>
            </a:r>
            <a:r>
              <a:rPr dirty="0">
                <a:solidFill>
                  <a:srgbClr val="FF7E79"/>
                </a:solidFill>
              </a:rPr>
              <a:t> </a:t>
            </a:r>
            <a:endParaRPr dirty="0">
              <a:latin typeface="+mn-lt"/>
              <a:ea typeface="+mn-ea"/>
              <a:cs typeface="+mn-cs"/>
              <a:sym typeface="Source Sans Pro Light"/>
            </a:endParaRPr>
          </a:p>
          <a:p>
            <a:pPr marL="228600" indent="-114300"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rPr dirty="0" err="1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enframe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>
                <a:latin typeface="+mn-lt"/>
                <a:ea typeface="+mn-ea"/>
                <a:cs typeface="+mn-cs"/>
                <a:sym typeface="Source Sans Pro Light"/>
              </a:rPr>
              <a:t>x, name = "name", value = "value"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 lang="es-AR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Convierte un vector con nombre en un </a:t>
            </a:r>
            <a:r>
              <a:rPr lang="es-AR" dirty="0" err="1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tibble</a:t>
            </a:r>
            <a:endParaRPr lang="es-AR" dirty="0" smtClean="0">
              <a:solidFill>
                <a:schemeClr val="accent1">
                  <a:hueOff val="47394"/>
                  <a:satOff val="-25753"/>
                  <a:lumOff val="-7544"/>
                </a:schemeClr>
              </a:solidFill>
            </a:endParaRPr>
          </a:p>
          <a:p>
            <a:pPr marL="228600" indent="-114300"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rPr dirty="0" err="1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is_tibble</a:t>
            </a:r>
            <a:r>
              <a:rPr dirty="0" smtClean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(</a:t>
            </a:r>
            <a:r>
              <a:rPr dirty="0" smtClean="0">
                <a:latin typeface="+mn-lt"/>
                <a:ea typeface="+mn-ea"/>
                <a:cs typeface="+mn-cs"/>
                <a:sym typeface="Source Sans Pro Light"/>
              </a:rPr>
              <a:t>x</a:t>
            </a:r>
            <a:r>
              <a:rPr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 lang="es-AR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  <a:cs typeface="Source Sans Pro Semibold"/>
              </a:rPr>
              <a:t>Comp</a:t>
            </a:r>
            <a:r>
              <a:rPr lang="es-AR" dirty="0" smtClean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rueba </a:t>
            </a:r>
            <a:r>
              <a:rPr lang="es-AR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si x es un </a:t>
            </a:r>
            <a:r>
              <a:rPr lang="es-AR" dirty="0" err="1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tibble</a:t>
            </a:r>
            <a:r>
              <a:rPr lang="es-AR" dirty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.</a:t>
            </a:r>
            <a:endParaRPr dirty="0">
              <a:solidFill>
                <a:schemeClr val="accent1">
                  <a:hueOff val="47394"/>
                  <a:satOff val="-25753"/>
                  <a:lumOff val="-7544"/>
                </a:schemeClr>
              </a:solidFill>
            </a:endParaRPr>
          </a:p>
        </p:txBody>
      </p:sp>
      <p:sp>
        <p:nvSpPr>
          <p:cNvPr id="374" name="CONSTRUCT A TIBBLE IN TWO WAYS"/>
          <p:cNvSpPr txBox="1"/>
          <p:nvPr/>
        </p:nvSpPr>
        <p:spPr>
          <a:xfrm>
            <a:off x="289887" y="7073268"/>
            <a:ext cx="2915863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s-AR" dirty="0"/>
              <a:t>CONSTRUYE </a:t>
            </a:r>
            <a:r>
              <a:rPr lang="es-AR" dirty="0" smtClean="0"/>
              <a:t>UN </a:t>
            </a:r>
            <a:r>
              <a:rPr lang="es-AR" dirty="0"/>
              <a:t>TIBBLE DE DOS MANERAS</a:t>
            </a:r>
            <a:endParaRPr dirty="0"/>
          </a:p>
        </p:txBody>
      </p:sp>
      <p:sp>
        <p:nvSpPr>
          <p:cNvPr id="375" name="Line"/>
          <p:cNvSpPr/>
          <p:nvPr/>
        </p:nvSpPr>
        <p:spPr>
          <a:xfrm>
            <a:off x="281129" y="6925043"/>
            <a:ext cx="313360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76" name="Line"/>
          <p:cNvSpPr/>
          <p:nvPr/>
        </p:nvSpPr>
        <p:spPr>
          <a:xfrm>
            <a:off x="3709491" y="6929068"/>
            <a:ext cx="6453704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77" name="Expand Tables - quickly create tables with combinations of values"/>
          <p:cNvSpPr txBox="1"/>
          <p:nvPr/>
        </p:nvSpPr>
        <p:spPr>
          <a:xfrm>
            <a:off x="3724388" y="9098927"/>
            <a:ext cx="5782032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lang="es-AR" dirty="0"/>
              <a:t>Expandir tablas</a:t>
            </a:r>
            <a:r>
              <a:rPr sz="1200" dirty="0" smtClean="0"/>
              <a:t> </a:t>
            </a:r>
            <a:r>
              <a:rPr lang="es-AR" sz="1200" dirty="0" smtClean="0"/>
              <a:t>–</a:t>
            </a:r>
            <a:r>
              <a:rPr sz="1200" dirty="0" smtClean="0"/>
              <a:t> </a:t>
            </a:r>
            <a:r>
              <a:rPr lang="es-AR" sz="1200" dirty="0" smtClean="0"/>
              <a:t>crea rápidamente</a:t>
            </a:r>
            <a:r>
              <a:rPr sz="1200" dirty="0" smtClean="0"/>
              <a:t> </a:t>
            </a:r>
            <a:r>
              <a:rPr sz="1200" dirty="0" err="1" smtClean="0"/>
              <a:t>tabl</a:t>
            </a:r>
            <a:r>
              <a:rPr lang="es-AR" sz="1200" dirty="0" smtClean="0"/>
              <a:t>a</a:t>
            </a:r>
            <a:r>
              <a:rPr sz="1200" dirty="0" smtClean="0"/>
              <a:t>s </a:t>
            </a:r>
            <a:r>
              <a:rPr lang="es-AR" sz="1200" dirty="0" smtClean="0"/>
              <a:t>con </a:t>
            </a:r>
            <a:r>
              <a:rPr lang="es-AR" sz="1200" dirty="0" smtClean="0"/>
              <a:t>combinaciones </a:t>
            </a:r>
            <a:r>
              <a:rPr lang="es-AR" sz="1200" dirty="0" smtClean="0"/>
              <a:t>de valores</a:t>
            </a:r>
            <a:endParaRPr sz="1200" dirty="0"/>
          </a:p>
        </p:txBody>
      </p:sp>
      <p:sp>
        <p:nvSpPr>
          <p:cNvPr id="378" name="Line"/>
          <p:cNvSpPr/>
          <p:nvPr/>
        </p:nvSpPr>
        <p:spPr>
          <a:xfrm>
            <a:off x="3713228" y="9088068"/>
            <a:ext cx="6453704" cy="1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79" name="Tidy Data with tidyr"/>
          <p:cNvSpPr txBox="1"/>
          <p:nvPr/>
        </p:nvSpPr>
        <p:spPr>
          <a:xfrm>
            <a:off x="3724388" y="524917"/>
            <a:ext cx="2543966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defRPr>
            </a:pPr>
            <a:r>
              <a:rPr dirty="0"/>
              <a:t>Tidy Data </a:t>
            </a:r>
            <a:r>
              <a:rPr lang="es-AR" dirty="0" smtClean="0"/>
              <a:t>con</a:t>
            </a:r>
            <a:r>
              <a:rPr dirty="0" smtClean="0"/>
              <a:t> </a:t>
            </a:r>
            <a:r>
              <a:rPr dirty="0" err="1"/>
              <a:t>tidyr</a:t>
            </a:r>
            <a:endParaRPr dirty="0"/>
          </a:p>
        </p:txBody>
      </p:sp>
      <p:sp>
        <p:nvSpPr>
          <p:cNvPr id="380" name="Line"/>
          <p:cNvSpPr/>
          <p:nvPr/>
        </p:nvSpPr>
        <p:spPr>
          <a:xfrm>
            <a:off x="279400" y="508000"/>
            <a:ext cx="3136901" cy="0"/>
          </a:xfrm>
          <a:prstGeom prst="line">
            <a:avLst/>
          </a:prstGeom>
          <a:ln w="6350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381" name="tidyr.png" descr="tidy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13467" y="195760"/>
            <a:ext cx="1384301" cy="16043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tibble.png" descr="tibbl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04385" y="822803"/>
            <a:ext cx="704373" cy="816345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RStudio® is a trademark of RStudio, Inc.  •  CC BY SA  RStudio •  info@rstudio.com  •  844-448-1212 • rstudio.com •  Learn more at tidyverse.org  •  readr  1.1.0 •  tibble  1.2.12 •  tidyr  0.6.0 •  Updated: 2019–08"/>
          <p:cNvSpPr txBox="1"/>
          <p:nvPr/>
        </p:nvSpPr>
        <p:spPr>
          <a:xfrm>
            <a:off x="1679757" y="10347903"/>
            <a:ext cx="11996481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s-AR" dirty="0"/>
              <a:t>RStudio® es una marca registrada </a:t>
            </a:r>
            <a:r>
              <a:rPr lang="es-AR" dirty="0" smtClean="0"/>
              <a:t>de </a:t>
            </a:r>
            <a:r>
              <a:rPr dirty="0" smtClean="0"/>
              <a:t>RStudio</a:t>
            </a:r>
            <a:r>
              <a:rPr dirty="0"/>
              <a:t>, Inc.  •  </a:t>
            </a:r>
            <a:r>
              <a:rPr dirty="0">
                <a:hlinkClick r:id="rId5"/>
              </a:rPr>
              <a:t>CC BY SA</a:t>
            </a:r>
            <a:r>
              <a:rPr dirty="0"/>
              <a:t>  RStudio •  </a:t>
            </a:r>
            <a:r>
              <a:rPr dirty="0">
                <a:hlinkClick r:id="rId6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7"/>
              </a:rPr>
              <a:t>rstudio.com</a:t>
            </a:r>
            <a:r>
              <a:rPr dirty="0"/>
              <a:t> •  </a:t>
            </a:r>
            <a:r>
              <a:rPr lang="es-AR" dirty="0" smtClean="0"/>
              <a:t>Aprende más en </a:t>
            </a:r>
            <a:r>
              <a:rPr u="sng" dirty="0" smtClean="0">
                <a:hlinkClick r:id="rId8"/>
              </a:rPr>
              <a:t>tidyverse.org</a:t>
            </a:r>
            <a:r>
              <a:rPr b="1" dirty="0" smtClean="0"/>
              <a:t> </a:t>
            </a:r>
            <a:r>
              <a:rPr dirty="0" smtClean="0"/>
              <a:t> </a:t>
            </a:r>
            <a:r>
              <a:rPr dirty="0"/>
              <a:t>•  </a:t>
            </a:r>
            <a:r>
              <a:rPr dirty="0" err="1"/>
              <a:t>readr</a:t>
            </a:r>
            <a:r>
              <a:rPr dirty="0"/>
              <a:t>  1.1.0 •  </a:t>
            </a:r>
            <a:r>
              <a:rPr dirty="0" err="1"/>
              <a:t>tibble</a:t>
            </a:r>
            <a:r>
              <a:rPr dirty="0"/>
              <a:t>  1.2.12 •  </a:t>
            </a:r>
            <a:r>
              <a:rPr dirty="0" err="1"/>
              <a:t>tidyr</a:t>
            </a:r>
            <a:r>
              <a:rPr dirty="0"/>
              <a:t>  0.6.0 •  Updated: 2019–08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F7DCA7"/>
      </a:accent4>
      <a:accent5>
        <a:srgbClr val="C82506"/>
      </a:accent5>
      <a:accent6>
        <a:srgbClr val="628DB5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F7DCA7"/>
      </a:accent4>
      <a:accent5>
        <a:srgbClr val="C82506"/>
      </a:accent5>
      <a:accent6>
        <a:srgbClr val="628DB5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2309</Words>
  <Application>Microsoft Office PowerPoint</Application>
  <PresentationFormat>Personalizado</PresentationFormat>
  <Paragraphs>706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White</vt:lpstr>
      <vt:lpstr>Importar Datos: : GUÍA RÁPIDA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Import : : CHEAT SHEET </dc:title>
  <dc:creator>Usuario</dc:creator>
  <cp:lastModifiedBy>Usuario</cp:lastModifiedBy>
  <cp:revision>33</cp:revision>
  <cp:lastPrinted>2019-11-30T13:57:15Z</cp:lastPrinted>
  <dcterms:modified xsi:type="dcterms:W3CDTF">2019-11-30T16:16:54Z</dcterms:modified>
</cp:coreProperties>
</file>