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FFC9"/>
    <a:srgbClr val="2E7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8"/>
    <p:restoredTop sz="86424"/>
  </p:normalViewPr>
  <p:slideViewPr>
    <p:cSldViewPr snapToGrid="0" snapToObjects="1">
      <p:cViewPr>
        <p:scale>
          <a:sx n="80" d="100"/>
          <a:sy n="80" d="100"/>
        </p:scale>
        <p:origin x="336" y="-3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47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 b="1"/>
            </a:lvl1pPr>
            <a:lvl2pPr marL="489857" indent="-146957">
              <a:defRPr b="1"/>
            </a:lvl2pPr>
            <a:lvl3pPr marL="832757" indent="-146957">
              <a:defRPr b="1"/>
            </a:lvl3pPr>
            <a:lvl4pPr marL="1175657" indent="-146957">
              <a:defRPr b="1"/>
            </a:lvl4pPr>
            <a:lvl5pPr marL="1518557" indent="-146957"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sz="18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1037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481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926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370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815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259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hyperlink" Target="https://creativecommons.org/licenses/by/4.0/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github.com/demar01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69105" y="-684523"/>
            <a:ext cx="5603817" cy="2992964"/>
          </a:xfrm>
          <a:prstGeom prst="rect">
            <a:avLst/>
          </a:prstGeom>
          <a:ln w="12700">
            <a:miter lim="400000"/>
          </a:ln>
        </p:spPr>
      </p:pic>
      <p:sp>
        <p:nvSpPr>
          <p:cNvPr id="312" name="Line"/>
          <p:cNvSpPr/>
          <p:nvPr/>
        </p:nvSpPr>
        <p:spPr>
          <a:xfrm>
            <a:off x="241300" y="10337513"/>
            <a:ext cx="13434202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13" name="YOUR LOGO…"/>
          <p:cNvSpPr/>
          <p:nvPr/>
        </p:nvSpPr>
        <p:spPr>
          <a:xfrm>
            <a:off x="172943" y="10073378"/>
            <a:ext cx="7719774" cy="528270"/>
          </a:xfrm>
          <a:prstGeom prst="roundRect">
            <a:avLst>
              <a:gd name="adj" fmla="val 36061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r>
              <a:rPr lang="en-GB" b="0" dirty="0">
                <a:solidFill>
                  <a:schemeClr val="bg2">
                    <a:lumMod val="10000"/>
                  </a:schemeClr>
                </a:solidFill>
              </a:rPr>
              <a:t>This </a:t>
            </a:r>
            <a:r>
              <a:rPr lang="en-GB" b="0" dirty="0" err="1">
                <a:solidFill>
                  <a:schemeClr val="bg2">
                    <a:lumMod val="10000"/>
                  </a:schemeClr>
                </a:solidFill>
              </a:rPr>
              <a:t>onepager</a:t>
            </a:r>
            <a:r>
              <a:rPr lang="en-GB" b="0" dirty="0">
                <a:solidFill>
                  <a:schemeClr val="bg2">
                    <a:lumMod val="10000"/>
                  </a:schemeClr>
                </a:solidFill>
              </a:rPr>
              <a:t> presents the </a:t>
            </a:r>
            <a:r>
              <a:rPr lang="en-GB" b="0" dirty="0" err="1">
                <a:solidFill>
                  <a:schemeClr val="bg2">
                    <a:lumMod val="10000"/>
                  </a:schemeClr>
                </a:solidFill>
              </a:rPr>
              <a:t>survminer</a:t>
            </a:r>
            <a:r>
              <a:rPr lang="en-GB" b="0" dirty="0">
                <a:solidFill>
                  <a:schemeClr val="bg2">
                    <a:lumMod val="10000"/>
                  </a:schemeClr>
                </a:solidFill>
              </a:rPr>
              <a:t> package [</a:t>
            </a:r>
            <a:r>
              <a:rPr lang="en-GB" b="0" dirty="0" err="1">
                <a:solidFill>
                  <a:schemeClr val="bg2">
                    <a:lumMod val="10000"/>
                  </a:schemeClr>
                </a:solidFill>
              </a:rPr>
              <a:t>Alboukadel</a:t>
            </a:r>
            <a:r>
              <a:rPr lang="en-GB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b="0" dirty="0" err="1">
                <a:solidFill>
                  <a:schemeClr val="bg2">
                    <a:lumMod val="10000"/>
                  </a:schemeClr>
                </a:solidFill>
              </a:rPr>
              <a:t>Kassambara</a:t>
            </a:r>
            <a:r>
              <a:rPr lang="en-GB" b="0" dirty="0">
                <a:solidFill>
                  <a:schemeClr val="bg2">
                    <a:lumMod val="10000"/>
                  </a:schemeClr>
                </a:solidFill>
              </a:rPr>
              <a:t>, Marcin Kosinski 2017] in version 3.1-8</a:t>
            </a:r>
          </a:p>
          <a:p>
            <a:r>
              <a:rPr lang="en-GB" b="0" dirty="0">
                <a:solidFill>
                  <a:schemeClr val="bg2">
                    <a:lumMod val="10000"/>
                  </a:schemeClr>
                </a:solidFill>
              </a:rPr>
              <a:t>See https://</a:t>
            </a:r>
            <a:r>
              <a:rPr lang="en-GB" b="0" dirty="0" err="1">
                <a:solidFill>
                  <a:schemeClr val="bg2">
                    <a:lumMod val="10000"/>
                  </a:schemeClr>
                </a:solidFill>
              </a:rPr>
              <a:t>github.com</a:t>
            </a:r>
            <a:r>
              <a:rPr lang="en-GB" b="0" dirty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en-GB" b="0" dirty="0" err="1">
                <a:solidFill>
                  <a:schemeClr val="bg2">
                    <a:lumMod val="10000"/>
                  </a:schemeClr>
                </a:solidFill>
              </a:rPr>
              <a:t>kassambara</a:t>
            </a:r>
            <a:r>
              <a:rPr lang="en-GB" b="0" dirty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en-GB" b="0" dirty="0" err="1">
                <a:solidFill>
                  <a:schemeClr val="bg2">
                    <a:lumMod val="10000"/>
                  </a:schemeClr>
                </a:solidFill>
              </a:rPr>
              <a:t>survminer</a:t>
            </a:r>
            <a:r>
              <a:rPr lang="en-GB" b="0" dirty="0">
                <a:solidFill>
                  <a:schemeClr val="bg2">
                    <a:lumMod val="10000"/>
                  </a:schemeClr>
                </a:solidFill>
              </a:rPr>
              <a:t>/ for more details.</a:t>
            </a:r>
          </a:p>
        </p:txBody>
      </p:sp>
      <p:sp>
        <p:nvSpPr>
          <p:cNvPr id="314" name="Group"/>
          <p:cNvSpPr/>
          <p:nvPr/>
        </p:nvSpPr>
        <p:spPr>
          <a:xfrm>
            <a:off x="101893" y="1395248"/>
            <a:ext cx="4320000" cy="8678129"/>
          </a:xfrm>
          <a:prstGeom prst="rect">
            <a:avLst/>
          </a:prstGeom>
          <a:solidFill>
            <a:srgbClr val="D7FFC9">
              <a:alpha val="23529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21" name="Remember that the best cheatsheets are visual—not written—documents. Whenever possible use visual elements to make it easier for readers to find the information they need."/>
          <p:cNvSpPr txBox="1"/>
          <p:nvPr/>
        </p:nvSpPr>
        <p:spPr>
          <a:xfrm>
            <a:off x="323328" y="3084609"/>
            <a:ext cx="4140391" cy="6343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330" name="Line"/>
          <p:cNvSpPr/>
          <p:nvPr/>
        </p:nvSpPr>
        <p:spPr>
          <a:xfrm>
            <a:off x="323328" y="1534139"/>
            <a:ext cx="4140391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35" name="Use a layout that flows and makes it easy to zero in on specific topics."/>
          <p:cNvSpPr txBox="1"/>
          <p:nvPr/>
        </p:nvSpPr>
        <p:spPr>
          <a:xfrm>
            <a:off x="311956" y="3855249"/>
            <a:ext cx="4264736" cy="387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63040E-4CA2-D647-9391-40510308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50" y="-414553"/>
            <a:ext cx="4251786" cy="2319239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>
                <a:solidFill>
                  <a:schemeClr val="accent2"/>
                </a:solidFill>
              </a:rPr>
              <a:t>Creating Survival Plots </a:t>
            </a:r>
            <a:r>
              <a:rPr lang="en-GB" sz="2000" b="1" dirty="0">
                <a:solidFill>
                  <a:schemeClr val="accent2"/>
                </a:solidFill>
              </a:rPr>
              <a:t>Informative and Elegant</a:t>
            </a:r>
            <a:br>
              <a:rPr lang="en-GB" sz="2000" b="1" dirty="0">
                <a:solidFill>
                  <a:schemeClr val="accent2"/>
                </a:solidFill>
              </a:rPr>
            </a:br>
            <a:r>
              <a:rPr lang="en-GB" sz="2000" b="1" dirty="0">
                <a:solidFill>
                  <a:schemeClr val="accent2"/>
                </a:solidFill>
              </a:rPr>
              <a:t> with </a:t>
            </a:r>
            <a:r>
              <a:rPr lang="en-GB" sz="2000" b="1" i="1" dirty="0" err="1">
                <a:solidFill>
                  <a:schemeClr val="accent2"/>
                </a:solidFill>
              </a:rPr>
              <a:t>survminer</a:t>
            </a:r>
            <a:endParaRPr lang="en-US" sz="2000" b="1" i="1" dirty="0">
              <a:solidFill>
                <a:schemeClr val="accent2"/>
              </a:solidFill>
            </a:endParaRPr>
          </a:p>
        </p:txBody>
      </p:sp>
      <p:sp>
        <p:nvSpPr>
          <p:cNvPr id="195" name="Group">
            <a:extLst>
              <a:ext uri="{FF2B5EF4-FFF2-40B4-BE49-F238E27FC236}">
                <a16:creationId xmlns:a16="http://schemas.microsoft.com/office/drawing/2014/main" id="{3226CCA4-083C-1347-9D31-9D847FCA2A98}"/>
              </a:ext>
            </a:extLst>
          </p:cNvPr>
          <p:cNvSpPr/>
          <p:nvPr/>
        </p:nvSpPr>
        <p:spPr>
          <a:xfrm>
            <a:off x="4764930" y="324836"/>
            <a:ext cx="4320000" cy="9757625"/>
          </a:xfrm>
          <a:prstGeom prst="rect">
            <a:avLst/>
          </a:prstGeom>
          <a:solidFill>
            <a:srgbClr val="D7FFC9">
              <a:alpha val="23529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14" name="Group">
            <a:extLst>
              <a:ext uri="{FF2B5EF4-FFF2-40B4-BE49-F238E27FC236}">
                <a16:creationId xmlns:a16="http://schemas.microsoft.com/office/drawing/2014/main" id="{4CE00112-1192-C640-B7B2-757917518681}"/>
              </a:ext>
            </a:extLst>
          </p:cNvPr>
          <p:cNvSpPr/>
          <p:nvPr/>
        </p:nvSpPr>
        <p:spPr>
          <a:xfrm>
            <a:off x="9278298" y="324836"/>
            <a:ext cx="4320000" cy="9757625"/>
          </a:xfrm>
          <a:prstGeom prst="rect">
            <a:avLst/>
          </a:prstGeom>
          <a:solidFill>
            <a:srgbClr val="D7FFC9">
              <a:alpha val="23529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41" name="YOUR LOGO…">
            <a:extLst>
              <a:ext uri="{FF2B5EF4-FFF2-40B4-BE49-F238E27FC236}">
                <a16:creationId xmlns:a16="http://schemas.microsoft.com/office/drawing/2014/main" id="{6029B4EC-C7E8-3F48-A7E2-CE954BCFB6C3}"/>
              </a:ext>
            </a:extLst>
          </p:cNvPr>
          <p:cNvSpPr/>
          <p:nvPr/>
        </p:nvSpPr>
        <p:spPr>
          <a:xfrm>
            <a:off x="10022291" y="10000361"/>
            <a:ext cx="3508612" cy="528270"/>
          </a:xfrm>
          <a:prstGeom prst="roundRect">
            <a:avLst>
              <a:gd name="adj" fmla="val 36061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r>
              <a:rPr lang="en-GB" b="0" dirty="0">
                <a:solidFill>
                  <a:schemeClr val="bg2">
                    <a:lumMod val="10000"/>
                  </a:schemeClr>
                </a:solidFill>
              </a:rPr>
              <a:t>CC BY Maria Dermit </a:t>
            </a:r>
            <a:r>
              <a:rPr lang="en-GB" dirty="0">
                <a:hlinkClick r:id="rId4"/>
              </a:rPr>
              <a:t>http://</a:t>
            </a:r>
            <a:r>
              <a:rPr lang="en-GB" dirty="0" err="1">
                <a:hlinkClick r:id="rId4"/>
              </a:rPr>
              <a:t>github.com</a:t>
            </a:r>
            <a:r>
              <a:rPr lang="en-GB" dirty="0">
                <a:hlinkClick r:id="rId4"/>
              </a:rPr>
              <a:t>/demar01</a:t>
            </a:r>
            <a:endParaRPr lang="en-GB" dirty="0"/>
          </a:p>
          <a:p>
            <a:r>
              <a:rPr lang="en-GB" dirty="0">
                <a:hlinkClick r:id="rId5"/>
              </a:rPr>
              <a:t>https://</a:t>
            </a:r>
            <a:r>
              <a:rPr lang="en-GB" dirty="0" err="1">
                <a:hlinkClick r:id="rId5"/>
              </a:rPr>
              <a:t>creativecommons.org</a:t>
            </a:r>
            <a:r>
              <a:rPr lang="en-GB" dirty="0">
                <a:hlinkClick r:id="rId5"/>
              </a:rPr>
              <a:t>/licenses/by/4.0/</a:t>
            </a:r>
            <a:endParaRPr lang="en-GB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2DB859C-9A76-EE45-944A-5C6C37F2B2ED}"/>
              </a:ext>
            </a:extLst>
          </p:cNvPr>
          <p:cNvSpPr/>
          <p:nvPr/>
        </p:nvSpPr>
        <p:spPr>
          <a:xfrm>
            <a:off x="10183002" y="8835004"/>
            <a:ext cx="6985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>
              <a:latin typeface="Times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40D6B8D-DCC2-8646-9D38-4566BB2CEF2D}"/>
              </a:ext>
            </a:extLst>
          </p:cNvPr>
          <p:cNvSpPr/>
          <p:nvPr/>
        </p:nvSpPr>
        <p:spPr>
          <a:xfrm>
            <a:off x="194992" y="1789056"/>
            <a:ext cx="4074034" cy="809093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0" rIns="54570" bIns="0" numCol="1" spcCol="38100" rtlCol="0"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US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r>
              <a:rPr lang="en-US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ggsurvplot</a:t>
            </a:r>
            <a:r>
              <a:rPr lang="en-US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crea </a:t>
            </a:r>
            <a:r>
              <a:rPr lang="en-US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gráficas</a:t>
            </a:r>
            <a:r>
              <a:rPr lang="en-US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ggplot2 a </a:t>
            </a:r>
            <a:r>
              <a:rPr lang="en-US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partir</a:t>
            </a:r>
            <a:r>
              <a:rPr lang="en-US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objetos</a:t>
            </a:r>
            <a:r>
              <a:rPr lang="en-US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survfit</a:t>
            </a:r>
            <a:r>
              <a:rPr lang="en-US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0" dirty="0"/>
              <a:t>library(”survival")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100" b="0" dirty="0"/>
              <a:t>fit &lt;- </a:t>
            </a:r>
            <a:r>
              <a:rPr lang="en-US" sz="1100" b="0" dirty="0" err="1"/>
              <a:t>survfit</a:t>
            </a:r>
            <a:r>
              <a:rPr lang="en-US" sz="1100" b="0" dirty="0"/>
              <a:t>(</a:t>
            </a:r>
            <a:r>
              <a:rPr lang="en-US" sz="1100" b="0" dirty="0" err="1"/>
              <a:t>Surv</a:t>
            </a:r>
            <a:r>
              <a:rPr lang="en-US" sz="1100" b="0" dirty="0"/>
              <a:t>(</a:t>
            </a:r>
            <a:r>
              <a:rPr lang="en-US" sz="1100" b="0" dirty="0" err="1"/>
              <a:t>time,status</a:t>
            </a:r>
            <a:r>
              <a:rPr lang="en-US" sz="1100" b="0"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100" b="0" dirty="0"/>
              <a:t>               ~ sex, data = lung)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100" b="0" dirty="0"/>
              <a:t>class(fit)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100" b="0" dirty="0"/>
              <a:t>## [1] "</a:t>
            </a:r>
            <a:r>
              <a:rPr lang="en-US" sz="1100" b="0" dirty="0" err="1"/>
              <a:t>survfit</a:t>
            </a:r>
            <a:r>
              <a:rPr lang="en-US" sz="1100" b="0" dirty="0"/>
              <a:t>”</a:t>
            </a:r>
            <a:br>
              <a:rPr lang="en-US" sz="1100" b="0" dirty="0"/>
            </a:br>
            <a:endParaRPr lang="en-US" sz="1100" b="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100" b="0" dirty="0"/>
              <a:t>library("</a:t>
            </a:r>
            <a:r>
              <a:rPr lang="en-US" sz="1100" b="0" dirty="0" err="1"/>
              <a:t>survminer</a:t>
            </a:r>
            <a:r>
              <a:rPr lang="en-US" sz="1100" b="0" dirty="0"/>
              <a:t>")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100" b="0" dirty="0" err="1"/>
              <a:t>ggsurvplot</a:t>
            </a:r>
            <a:r>
              <a:rPr lang="en-US" sz="1100" b="0" dirty="0"/>
              <a:t>(fit, data = lung)</a:t>
            </a: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 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establecer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transformación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curva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supervivencia. Por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GB" sz="11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para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cumulativos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"</a:t>
            </a:r>
            <a:r>
              <a:rPr lang="en-GB" sz="11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cumhaz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para la </a:t>
            </a:r>
            <a:r>
              <a:rPr lang="en-US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r>
              <a:rPr lang="en-US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</a:t>
            </a:r>
            <a:r>
              <a:rPr lang="en-US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acumulado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 "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pct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para la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probabilidad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supervivencia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sz="1100" b="0" dirty="0"/>
              <a:t>ggsurvplot(fit, data = lung, fun = "event") </a:t>
            </a:r>
            <a:br>
              <a:rPr lang="en-GB" sz="1100" b="0" dirty="0"/>
            </a:br>
            <a:r>
              <a:rPr lang="en-GB" sz="1100" b="0" dirty="0"/>
              <a:t>ggsurvplot(fit, data = lung, fun = "</a:t>
            </a:r>
            <a:r>
              <a:rPr lang="en-GB" sz="1100" b="0" dirty="0" err="1"/>
              <a:t>cumhaz</a:t>
            </a:r>
            <a:r>
              <a:rPr lang="en-GB" sz="1100" b="0" dirty="0"/>
              <a:t>”)</a:t>
            </a: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br>
              <a:rPr lang="en-US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muchos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parámetros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gráficos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supervivencia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control total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la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posición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el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leyenda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anotaciones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adicionales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p-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100"/>
              </a:spcBef>
            </a:pPr>
            <a:r>
              <a:rPr lang="en-GB" sz="1100" b="0" dirty="0"/>
              <a:t>ggsurvplot(fit, data = lung,</a:t>
            </a:r>
          </a:p>
          <a:p>
            <a:pPr>
              <a:spcBef>
                <a:spcPts val="100"/>
              </a:spcBef>
            </a:pPr>
            <a:r>
              <a:rPr lang="en-GB" sz="1100" b="0" dirty="0"/>
              <a:t>    </a:t>
            </a:r>
            <a:r>
              <a:rPr lang="en-GB" sz="1100" b="0" dirty="0" err="1"/>
              <a:t>conf.int</a:t>
            </a:r>
            <a:r>
              <a:rPr lang="en-GB" sz="1100" b="0" dirty="0"/>
              <a:t> = TRUE,</a:t>
            </a:r>
          </a:p>
          <a:p>
            <a:pPr>
              <a:spcBef>
                <a:spcPts val="100"/>
              </a:spcBef>
            </a:pPr>
            <a:r>
              <a:rPr lang="en-GB" sz="1100" b="0" dirty="0"/>
              <a:t>    </a:t>
            </a:r>
            <a:r>
              <a:rPr lang="en-GB" sz="1100" b="0" dirty="0" err="1"/>
              <a:t>pval</a:t>
            </a:r>
            <a:r>
              <a:rPr lang="en-GB" sz="1100" b="0" dirty="0"/>
              <a:t> = TRUE,</a:t>
            </a:r>
          </a:p>
          <a:p>
            <a:pPr>
              <a:spcBef>
                <a:spcPts val="100"/>
              </a:spcBef>
            </a:pPr>
            <a:r>
              <a:rPr lang="en-GB" sz="1100" b="0" dirty="0"/>
              <a:t>    fun = "</a:t>
            </a:r>
            <a:r>
              <a:rPr lang="en-GB" sz="1100" b="0" dirty="0" err="1"/>
              <a:t>pct</a:t>
            </a:r>
            <a:r>
              <a:rPr lang="en-GB" sz="1100" b="0" dirty="0"/>
              <a:t>",</a:t>
            </a:r>
          </a:p>
          <a:p>
            <a:pPr>
              <a:spcBef>
                <a:spcPts val="100"/>
              </a:spcBef>
            </a:pPr>
            <a:r>
              <a:rPr lang="en-GB" sz="1100" b="0" dirty="0"/>
              <a:t>    </a:t>
            </a:r>
            <a:r>
              <a:rPr lang="en-GB" sz="1100" b="0" dirty="0" err="1"/>
              <a:t>risk.table</a:t>
            </a:r>
            <a:r>
              <a:rPr lang="en-GB" sz="1100" b="0" dirty="0"/>
              <a:t> = TRUE,</a:t>
            </a:r>
          </a:p>
          <a:p>
            <a:pPr>
              <a:spcBef>
                <a:spcPts val="100"/>
              </a:spcBef>
            </a:pPr>
            <a:r>
              <a:rPr lang="en-GB" sz="1100" b="0" dirty="0"/>
              <a:t>    size = 1,</a:t>
            </a:r>
          </a:p>
          <a:p>
            <a:pPr>
              <a:spcBef>
                <a:spcPts val="100"/>
              </a:spcBef>
            </a:pPr>
            <a:r>
              <a:rPr lang="en-GB" sz="1100" b="0" dirty="0"/>
              <a:t>    </a:t>
            </a:r>
            <a:r>
              <a:rPr lang="en-GB" sz="1100" b="0" dirty="0" err="1"/>
              <a:t>linetype</a:t>
            </a:r>
            <a:r>
              <a:rPr lang="en-GB" sz="1100" b="0" dirty="0"/>
              <a:t> = "strata",</a:t>
            </a:r>
          </a:p>
          <a:p>
            <a:pPr>
              <a:spcBef>
                <a:spcPts val="100"/>
              </a:spcBef>
            </a:pPr>
            <a:r>
              <a:rPr lang="en-GB" sz="1100" b="0" dirty="0"/>
              <a:t>    palette = c("#E7B800",</a:t>
            </a:r>
          </a:p>
          <a:p>
            <a:pPr>
              <a:spcBef>
                <a:spcPts val="100"/>
              </a:spcBef>
            </a:pPr>
            <a:r>
              <a:rPr lang="en-GB" sz="1100" b="0" dirty="0"/>
              <a:t>    "#2E9FDF"),</a:t>
            </a:r>
          </a:p>
          <a:p>
            <a:pPr>
              <a:spcBef>
                <a:spcPts val="100"/>
              </a:spcBef>
            </a:pPr>
            <a:r>
              <a:rPr lang="en-GB" sz="1100" b="0" dirty="0"/>
              <a:t>    legend = "bottom",</a:t>
            </a:r>
          </a:p>
          <a:p>
            <a:pPr>
              <a:spcBef>
                <a:spcPts val="100"/>
              </a:spcBef>
            </a:pPr>
            <a:r>
              <a:rPr lang="en-GB" sz="1100" b="0" dirty="0"/>
              <a:t>    </a:t>
            </a:r>
            <a:r>
              <a:rPr lang="en-GB" sz="1100" b="0" dirty="0" err="1"/>
              <a:t>legend.title</a:t>
            </a:r>
            <a:r>
              <a:rPr lang="en-GB" sz="1100" b="0" dirty="0"/>
              <a:t> = "Sex",</a:t>
            </a:r>
          </a:p>
          <a:p>
            <a:pPr>
              <a:spcBef>
                <a:spcPts val="100"/>
              </a:spcBef>
            </a:pPr>
            <a:r>
              <a:rPr lang="en-GB" sz="1100" b="0" dirty="0"/>
              <a:t>    </a:t>
            </a:r>
            <a:r>
              <a:rPr lang="en-GB" sz="1100" b="0" dirty="0" err="1"/>
              <a:t>legend.labs</a:t>
            </a:r>
            <a:r>
              <a:rPr lang="en-GB" sz="1100" b="0" dirty="0"/>
              <a:t> = c("Male", </a:t>
            </a:r>
          </a:p>
          <a:p>
            <a:pPr>
              <a:spcBef>
                <a:spcPts val="100"/>
              </a:spcBef>
            </a:pPr>
            <a:r>
              <a:rPr lang="en-GB" sz="1100" b="0" dirty="0"/>
              <a:t>     "Female”))</a:t>
            </a:r>
          </a:p>
        </p:txBody>
      </p:sp>
      <p:sp>
        <p:nvSpPr>
          <p:cNvPr id="245" name="Rounded Rectangle 244">
            <a:extLst>
              <a:ext uri="{FF2B5EF4-FFF2-40B4-BE49-F238E27FC236}">
                <a16:creationId xmlns:a16="http://schemas.microsoft.com/office/drawing/2014/main" id="{14F3DD4E-9834-274B-90B8-4C948313E58D}"/>
              </a:ext>
            </a:extLst>
          </p:cNvPr>
          <p:cNvSpPr/>
          <p:nvPr/>
        </p:nvSpPr>
        <p:spPr>
          <a:xfrm>
            <a:off x="129026" y="1406131"/>
            <a:ext cx="4140000" cy="394345"/>
          </a:xfrm>
          <a:prstGeom prst="roundRect">
            <a:avLst/>
          </a:prstGeom>
          <a:solidFill>
            <a:srgbClr val="2E7A13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Curvas</a:t>
            </a: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de </a:t>
            </a:r>
            <a:r>
              <a:rPr kumimoji="0" lang="en-US" sz="20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supervivencia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426EF068-BF4E-9742-A427-FB31407A95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79150" y="7318426"/>
            <a:ext cx="1756729" cy="2431313"/>
          </a:xfrm>
          <a:prstGeom prst="rect">
            <a:avLst/>
          </a:prstGeom>
        </p:spPr>
      </p:pic>
      <p:sp>
        <p:nvSpPr>
          <p:cNvPr id="266" name="Rectangle 265">
            <a:extLst>
              <a:ext uri="{FF2B5EF4-FFF2-40B4-BE49-F238E27FC236}">
                <a16:creationId xmlns:a16="http://schemas.microsoft.com/office/drawing/2014/main" id="{D3BF0AAD-6A48-EB4A-8A46-CCCE2A3B7BC3}"/>
              </a:ext>
            </a:extLst>
          </p:cNvPr>
          <p:cNvSpPr/>
          <p:nvPr/>
        </p:nvSpPr>
        <p:spPr>
          <a:xfrm>
            <a:off x="4804756" y="616864"/>
            <a:ext cx="4074034" cy="928502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cox.zph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del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paquete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utilizada para probar el supuesto de riesgos proporcionales para un ajuste del modelo de regresión de Cox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verificación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suposición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la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ggcoxzph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del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paquete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survminer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Para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covariable, produce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gráficos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residuos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Schoenfeld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escalados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contra el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1100" b="0" dirty="0"/>
              <a:t>library("survival") </a:t>
            </a:r>
            <a:br>
              <a:rPr lang="en-GB" sz="1100" b="0" dirty="0"/>
            </a:br>
            <a:r>
              <a:rPr lang="en-GB" sz="1100" b="0" dirty="0"/>
              <a:t>fit &lt;- </a:t>
            </a:r>
            <a:r>
              <a:rPr lang="en-GB" sz="1100" b="0" dirty="0" err="1"/>
              <a:t>coxph</a:t>
            </a:r>
            <a:r>
              <a:rPr lang="en-GB" sz="1100" b="0" dirty="0"/>
              <a:t>(</a:t>
            </a:r>
            <a:r>
              <a:rPr lang="en-GB" sz="1100" b="0" dirty="0" err="1"/>
              <a:t>Surv</a:t>
            </a:r>
            <a:r>
              <a:rPr lang="en-GB" sz="1100" b="0" dirty="0"/>
              <a:t>(time, status) ~ sex + age, data = lung)</a:t>
            </a:r>
            <a:br>
              <a:rPr lang="en-GB" sz="1100" b="0" dirty="0"/>
            </a:br>
            <a:r>
              <a:rPr lang="en-GB" sz="1100" b="0" dirty="0" err="1"/>
              <a:t>ftest</a:t>
            </a:r>
            <a:r>
              <a:rPr lang="en-GB" sz="1100" b="0" dirty="0"/>
              <a:t>&lt;-</a:t>
            </a:r>
            <a:r>
              <a:rPr lang="en-GB" sz="1100" b="0" dirty="0" err="1"/>
              <a:t>cox.zph</a:t>
            </a:r>
            <a:r>
              <a:rPr lang="en-GB" sz="1100" b="0" dirty="0"/>
              <a:t>(fit)</a:t>
            </a:r>
            <a:br>
              <a:rPr lang="en-GB" sz="1100" b="0" dirty="0"/>
            </a:br>
            <a:r>
              <a:rPr lang="en-GB" sz="1100" b="0" dirty="0" err="1"/>
              <a:t>ggcoxzph</a:t>
            </a:r>
            <a:r>
              <a:rPr lang="en-GB" sz="1100" b="0" dirty="0"/>
              <a:t>(</a:t>
            </a:r>
            <a:r>
              <a:rPr lang="en-GB" sz="1100" b="0" dirty="0" err="1"/>
              <a:t>ftest</a:t>
            </a:r>
            <a:r>
              <a:rPr lang="en-GB" sz="1100" b="0"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br>
              <a:rPr lang="en-US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ggcoxdiagnostics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diferentes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residuales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 del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predictor linear u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observación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id. El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residual se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selecciona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el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Posibles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valores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"martingale", "deviance", "score", "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schoenfeld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", "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dfbeta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"', "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dfbetas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", and "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scaledsch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". El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ox.scale</a:t>
            </a:r>
            <a:r>
              <a:rPr lang="en-GB" sz="11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que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representado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OX. Los possible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valores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 "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linear.predictions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", "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observation.id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", "time". Los  arguments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lógicos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1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hline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11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sline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usados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para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añadir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horizontal o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suavizada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g</a:t>
            </a:r>
            <a:r>
              <a:rPr lang="en-US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sz="1100" b="0" dirty="0"/>
              <a:t>library("survival") </a:t>
            </a:r>
            <a:br>
              <a:rPr lang="en-GB" sz="1100" b="0" dirty="0"/>
            </a:br>
            <a:r>
              <a:rPr lang="en-GB" sz="1100" b="0" dirty="0"/>
              <a:t>library("</a:t>
            </a:r>
            <a:r>
              <a:rPr lang="en-GB" sz="1100" b="0" dirty="0" err="1"/>
              <a:t>survimer</a:t>
            </a:r>
            <a:r>
              <a:rPr lang="en-GB" sz="1100" b="0" dirty="0"/>
              <a:t>")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sz="1100" b="0" dirty="0"/>
              <a:t>fit &lt;- </a:t>
            </a:r>
            <a:r>
              <a:rPr lang="en-GB" sz="1100" b="0" dirty="0" err="1"/>
              <a:t>coxph</a:t>
            </a:r>
            <a:r>
              <a:rPr lang="en-GB" sz="1100" b="0" dirty="0"/>
              <a:t>(</a:t>
            </a:r>
            <a:r>
              <a:rPr lang="en-GB" sz="1100" b="0" dirty="0" err="1"/>
              <a:t>Surv</a:t>
            </a:r>
            <a:r>
              <a:rPr lang="en-GB" sz="1100" b="0" dirty="0"/>
              <a:t>(</a:t>
            </a:r>
            <a:r>
              <a:rPr lang="en-GB" sz="1100" b="0" dirty="0" err="1"/>
              <a:t>futime</a:t>
            </a:r>
            <a:r>
              <a:rPr lang="en-GB" sz="1100" b="0" dirty="0"/>
              <a:t>, </a:t>
            </a:r>
            <a:r>
              <a:rPr lang="en-GB" sz="1100" b="0" dirty="0" err="1"/>
              <a:t>fustat</a:t>
            </a:r>
            <a:r>
              <a:rPr lang="en-GB" sz="1100" b="0" dirty="0"/>
              <a:t>) ~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sz="1100" b="0" dirty="0"/>
              <a:t> age + </a:t>
            </a:r>
            <a:r>
              <a:rPr lang="en-GB" sz="1100" b="0" dirty="0" err="1"/>
              <a:t>ecog.ps</a:t>
            </a:r>
            <a:r>
              <a:rPr lang="en-GB" sz="1100" b="0" dirty="0"/>
              <a:t>+ </a:t>
            </a:r>
            <a:r>
              <a:rPr lang="en-GB" sz="1100" b="0" dirty="0" err="1"/>
              <a:t>rx</a:t>
            </a:r>
            <a:r>
              <a:rPr lang="en-GB" sz="1100" b="0" dirty="0"/>
              <a:t>, data=ovarian)</a:t>
            </a:r>
            <a:br>
              <a:rPr lang="en-GB" sz="1100" b="0" dirty="0"/>
            </a:br>
            <a:r>
              <a:rPr lang="en-GB" sz="1100" b="0" dirty="0"/>
              <a:t>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sz="1100" b="0" dirty="0" err="1"/>
              <a:t>ggcoxdiagnostics</a:t>
            </a:r>
            <a:r>
              <a:rPr lang="en-GB" sz="1100" b="0" dirty="0"/>
              <a:t>(fit, 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sz="1100" b="0" dirty="0"/>
              <a:t>type = "deviance",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sz="1100" b="0" dirty="0"/>
              <a:t> </a:t>
            </a:r>
            <a:r>
              <a:rPr lang="en-GB" sz="1100" b="0" dirty="0" err="1"/>
              <a:t>ox.scale</a:t>
            </a:r>
            <a:r>
              <a:rPr lang="en-GB" sz="1100" b="0" dirty="0"/>
              <a:t> = "</a:t>
            </a:r>
            <a:r>
              <a:rPr lang="en-GB" sz="1100" b="0" dirty="0" err="1"/>
              <a:t>linear.predictions</a:t>
            </a:r>
            <a:r>
              <a:rPr lang="en-GB" sz="1100" b="0" dirty="0"/>
              <a:t>”)</a:t>
            </a:r>
          </a:p>
          <a:p>
            <a:pPr>
              <a:spcBef>
                <a:spcPts val="0"/>
              </a:spcBef>
            </a:pPr>
            <a:endParaRPr lang="en-GB" sz="1100" b="0" dirty="0"/>
          </a:p>
          <a:p>
            <a:pPr>
              <a:spcBef>
                <a:spcPts val="0"/>
              </a:spcBef>
            </a:pPr>
            <a:r>
              <a:rPr lang="en-GB" sz="1100" b="0" dirty="0" err="1"/>
              <a:t>ggcoxdiagnostics</a:t>
            </a:r>
            <a:r>
              <a:rPr lang="en-GB" sz="1100" b="0" dirty="0"/>
              <a:t>(fit, </a:t>
            </a:r>
          </a:p>
          <a:p>
            <a:pPr>
              <a:spcBef>
                <a:spcPts val="0"/>
              </a:spcBef>
            </a:pPr>
            <a:r>
              <a:rPr lang="en-GB" sz="1100" b="0" dirty="0"/>
              <a:t>type = "</a:t>
            </a:r>
            <a:r>
              <a:rPr lang="en-GB" sz="1100" b="0" dirty="0" err="1"/>
              <a:t>schoenfeld</a:t>
            </a:r>
            <a:r>
              <a:rPr lang="en-GB" sz="1100" b="0" dirty="0"/>
              <a:t>",</a:t>
            </a:r>
          </a:p>
          <a:p>
            <a:pPr>
              <a:spcBef>
                <a:spcPts val="0"/>
              </a:spcBef>
            </a:pPr>
            <a:r>
              <a:rPr lang="en-GB" sz="1100" b="0" dirty="0"/>
              <a:t> </a:t>
            </a:r>
            <a:r>
              <a:rPr lang="en-GB" sz="1100" b="0" dirty="0" err="1"/>
              <a:t>ox.scale</a:t>
            </a:r>
            <a:r>
              <a:rPr lang="en-GB" sz="1100" b="0" dirty="0"/>
              <a:t> = "time")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Rounded Rectangle 267">
            <a:extLst>
              <a:ext uri="{FF2B5EF4-FFF2-40B4-BE49-F238E27FC236}">
                <a16:creationId xmlns:a16="http://schemas.microsoft.com/office/drawing/2014/main" id="{FFC49FCA-16AE-464F-AC27-BB901B7F809B}"/>
              </a:ext>
            </a:extLst>
          </p:cNvPr>
          <p:cNvSpPr/>
          <p:nvPr/>
        </p:nvSpPr>
        <p:spPr>
          <a:xfrm>
            <a:off x="4754528" y="350172"/>
            <a:ext cx="4143600" cy="421586"/>
          </a:xfrm>
          <a:prstGeom prst="roundRect">
            <a:avLst/>
          </a:prstGeom>
          <a:solidFill>
            <a:srgbClr val="2E7A13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54570" rIns="0" bIns="5457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Diagnósticos</a:t>
            </a:r>
            <a:r>
              <a:rPr kumimoji="0" lang="en-US" sz="2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del </a:t>
            </a:r>
            <a:r>
              <a:rPr kumimoji="0" lang="en-US" sz="22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modelo</a:t>
            </a:r>
            <a:r>
              <a:rPr kumimoji="0" lang="en-US" sz="2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de Cox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93A72297-12CC-3046-A1D7-33DE95504F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39428" y="6188730"/>
            <a:ext cx="1766166" cy="173749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960F29E1-573C-2843-AB86-A112D9F6C6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33798" y="8065497"/>
            <a:ext cx="3786673" cy="1804308"/>
          </a:xfrm>
          <a:prstGeom prst="rect">
            <a:avLst/>
          </a:prstGeom>
        </p:spPr>
      </p:pic>
      <p:pic>
        <p:nvPicPr>
          <p:cNvPr id="449" name="Picture 448">
            <a:extLst>
              <a:ext uri="{FF2B5EF4-FFF2-40B4-BE49-F238E27FC236}">
                <a16:creationId xmlns:a16="http://schemas.microsoft.com/office/drawing/2014/main" id="{8658D7BE-1552-8441-AF42-4FD537D32B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37076" y="2761258"/>
            <a:ext cx="3768518" cy="1780367"/>
          </a:xfrm>
          <a:prstGeom prst="rect">
            <a:avLst/>
          </a:prstGeom>
        </p:spPr>
      </p:pic>
      <p:pic>
        <p:nvPicPr>
          <p:cNvPr id="450" name="Picture 449">
            <a:extLst>
              <a:ext uri="{FF2B5EF4-FFF2-40B4-BE49-F238E27FC236}">
                <a16:creationId xmlns:a16="http://schemas.microsoft.com/office/drawing/2014/main" id="{161EC8DC-FB43-6D45-9917-E8702CAB16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6425" y="4918406"/>
            <a:ext cx="3530893" cy="1779942"/>
          </a:xfrm>
          <a:prstGeom prst="rect">
            <a:avLst/>
          </a:prstGeom>
        </p:spPr>
      </p:pic>
      <p:sp>
        <p:nvSpPr>
          <p:cNvPr id="279" name="Rectangle 278">
            <a:extLst>
              <a:ext uri="{FF2B5EF4-FFF2-40B4-BE49-F238E27FC236}">
                <a16:creationId xmlns:a16="http://schemas.microsoft.com/office/drawing/2014/main" id="{E87D0DF4-D8AF-1946-8CA0-1F52C612CBAA}"/>
              </a:ext>
            </a:extLst>
          </p:cNvPr>
          <p:cNvSpPr/>
          <p:nvPr/>
        </p:nvSpPr>
        <p:spPr>
          <a:xfrm>
            <a:off x="9395929" y="743185"/>
            <a:ext cx="4078800" cy="914139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La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función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bg2">
                    <a:lumMod val="10000"/>
                  </a:schemeClr>
                </a:solidFill>
              </a:rPr>
              <a:t>ggforest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() del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paquete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bg2">
                    <a:lumMod val="10000"/>
                  </a:schemeClr>
                </a:solidFill>
              </a:rPr>
              <a:t>survimer</a:t>
            </a:r>
            <a:r>
              <a:rPr lang="en-GB" sz="11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crea</a:t>
            </a:r>
            <a:r>
              <a:rPr lang="en-GB" sz="11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un</a:t>
            </a:r>
            <a:r>
              <a:rPr lang="en-GB" sz="11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diagrama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de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bosque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ES" sz="1100" b="0" dirty="0">
                <a:solidFill>
                  <a:schemeClr val="bg2">
                    <a:lumMod val="10000"/>
                  </a:schemeClr>
                </a:solidFill>
              </a:rPr>
              <a:t>para un ajuste del modelo de regresión de Cox. Las estimaciones de la razón de riesgo junto con los intervalos de confianza y los valores p se trazan para cada variable.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s-ES" sz="1100" b="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GB" sz="1100" b="0" dirty="0"/>
              <a:t>library("survival") </a:t>
            </a:r>
            <a:br>
              <a:rPr lang="en-GB" sz="1100" b="0" dirty="0"/>
            </a:br>
            <a:r>
              <a:rPr lang="en-GB" sz="1100" b="0" dirty="0"/>
              <a:t>library("</a:t>
            </a:r>
            <a:r>
              <a:rPr lang="en-GB" sz="1100" b="0" dirty="0" err="1"/>
              <a:t>survimer</a:t>
            </a:r>
            <a:r>
              <a:rPr lang="en-GB" sz="1100" b="0" dirty="0"/>
              <a:t>") </a:t>
            </a:r>
          </a:p>
          <a:p>
            <a:pPr>
              <a:spcBef>
                <a:spcPts val="0"/>
              </a:spcBef>
            </a:pPr>
            <a:r>
              <a:rPr lang="en-GB" sz="1100" b="0" dirty="0" err="1"/>
              <a:t>lung$age</a:t>
            </a:r>
            <a:r>
              <a:rPr lang="en-GB" sz="1100" b="0" dirty="0"/>
              <a:t> &lt;- </a:t>
            </a:r>
            <a:r>
              <a:rPr lang="en-GB" sz="1100" b="0" dirty="0" err="1"/>
              <a:t>ifelse</a:t>
            </a:r>
            <a:r>
              <a:rPr lang="en-GB" sz="1100" b="0" dirty="0"/>
              <a:t>(</a:t>
            </a:r>
            <a:r>
              <a:rPr lang="en-GB" sz="1100" b="0" dirty="0" err="1"/>
              <a:t>lung$age</a:t>
            </a:r>
            <a:r>
              <a:rPr lang="en-GB" sz="1100" b="0" dirty="0"/>
              <a:t> &gt; 70, "&gt;70","&lt;= 70")</a:t>
            </a:r>
          </a:p>
          <a:p>
            <a:pPr>
              <a:spcBef>
                <a:spcPts val="0"/>
              </a:spcBef>
            </a:pPr>
            <a:r>
              <a:rPr lang="en-GB" sz="1100" b="0" dirty="0"/>
              <a:t>fit &lt;- </a:t>
            </a:r>
            <a:r>
              <a:rPr lang="en-GB" sz="1100" b="0" dirty="0" err="1"/>
              <a:t>coxph</a:t>
            </a:r>
            <a:r>
              <a:rPr lang="en-GB" sz="1100" b="0" dirty="0"/>
              <a:t>( </a:t>
            </a:r>
            <a:r>
              <a:rPr lang="en-GB" sz="1100" b="0" dirty="0" err="1"/>
              <a:t>Surv</a:t>
            </a:r>
            <a:r>
              <a:rPr lang="en-GB" sz="1100" b="0" dirty="0"/>
              <a:t>(time, status) ~ sex + </a:t>
            </a:r>
            <a:r>
              <a:rPr lang="en-GB" sz="1100" b="0" dirty="0" err="1"/>
              <a:t>ph.ecog</a:t>
            </a:r>
            <a:r>
              <a:rPr lang="en-GB" sz="1100" b="0" dirty="0"/>
              <a:t> + age, data = lung)</a:t>
            </a:r>
          </a:p>
          <a:p>
            <a:pPr>
              <a:spcBef>
                <a:spcPts val="0"/>
              </a:spcBef>
            </a:pPr>
            <a:r>
              <a:rPr lang="en-GB" sz="1100" b="0" dirty="0" err="1"/>
              <a:t>ggforest</a:t>
            </a:r>
            <a:r>
              <a:rPr lang="en-GB" sz="1100" b="0" dirty="0"/>
              <a:t>(fit)</a:t>
            </a:r>
          </a:p>
          <a:p>
            <a:endParaRPr lang="en-GB" sz="1100" b="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GB" sz="1100" b="0" dirty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La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bg2">
                    <a:lumMod val="10000"/>
                  </a:schemeClr>
                </a:solidFill>
              </a:rPr>
              <a:t>ggadjustedcurves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() del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paquete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bg2">
                    <a:lumMod val="10000"/>
                  </a:schemeClr>
                </a:solidFill>
              </a:rPr>
              <a:t>survimer</a:t>
            </a:r>
            <a:r>
              <a:rPr lang="en-GB" sz="11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grafica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curvas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ajustadas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de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supervicencia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para un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modelo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de </a:t>
            </a:r>
            <a:r>
              <a:rPr lang="es-ES" sz="1100" b="0" dirty="0">
                <a:solidFill>
                  <a:schemeClr val="bg2">
                    <a:lumMod val="10000"/>
                  </a:schemeClr>
                </a:solidFill>
              </a:rPr>
              <a:t>riesgos proporcionales de Cox. </a:t>
            </a:r>
            <a:endParaRPr lang="en-GB" sz="1100" b="0" dirty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Las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curvas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de supervivencia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ajustadas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enseñan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cu</a:t>
            </a:r>
            <a:r>
              <a:rPr lang="en-US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n un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selecionado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factor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influencia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la supervivencia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estimada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por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un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modelo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de Cox.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tese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que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estas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curvas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difieren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de las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curvas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de Kaplan Meier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estimadas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ya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que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presentan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supervivencia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esperada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basada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en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un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determinado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modelo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de Cox.</a:t>
            </a:r>
          </a:p>
          <a:p>
            <a:endParaRPr lang="en-GB" sz="1100" b="0" dirty="0"/>
          </a:p>
          <a:p>
            <a:pPr>
              <a:spcBef>
                <a:spcPts val="0"/>
              </a:spcBef>
            </a:pPr>
            <a:r>
              <a:rPr lang="en-GB" sz="1100" b="0" dirty="0"/>
              <a:t>library("survival") </a:t>
            </a:r>
            <a:br>
              <a:rPr lang="en-GB" sz="1100" b="0" dirty="0"/>
            </a:br>
            <a:r>
              <a:rPr lang="en-GB" sz="1100" b="0" dirty="0"/>
              <a:t>library("</a:t>
            </a:r>
            <a:r>
              <a:rPr lang="en-GB" sz="1100" b="0" dirty="0" err="1"/>
              <a:t>survimer</a:t>
            </a:r>
            <a:r>
              <a:rPr lang="en-GB" sz="1100" b="0" dirty="0"/>
              <a:t>") </a:t>
            </a:r>
          </a:p>
          <a:p>
            <a:pPr>
              <a:spcBef>
                <a:spcPts val="0"/>
              </a:spcBef>
            </a:pPr>
            <a:r>
              <a:rPr lang="en-GB" sz="1100" b="0" dirty="0"/>
              <a:t>fit &lt;-</a:t>
            </a:r>
            <a:r>
              <a:rPr lang="en-GB" sz="1100" b="0" dirty="0" err="1"/>
              <a:t>coxph</a:t>
            </a:r>
            <a:r>
              <a:rPr lang="en-GB" sz="1100" b="0" dirty="0"/>
              <a:t>(</a:t>
            </a:r>
            <a:r>
              <a:rPr lang="en-GB" sz="1100" b="0" dirty="0" err="1"/>
              <a:t>Surv</a:t>
            </a:r>
            <a:r>
              <a:rPr lang="en-GB" sz="1100" b="0" dirty="0"/>
              <a:t>(time, status) ~ </a:t>
            </a:r>
          </a:p>
          <a:p>
            <a:pPr>
              <a:spcBef>
                <a:spcPts val="0"/>
              </a:spcBef>
            </a:pPr>
            <a:r>
              <a:rPr lang="en-GB" sz="1100" b="0" dirty="0" err="1"/>
              <a:t>ph.ecog+age</a:t>
            </a:r>
            <a:r>
              <a:rPr lang="en-GB" sz="1100" b="0" dirty="0"/>
              <a:t> + sex, </a:t>
            </a:r>
          </a:p>
          <a:p>
            <a:pPr>
              <a:spcBef>
                <a:spcPts val="0"/>
              </a:spcBef>
            </a:pPr>
            <a:r>
              <a:rPr lang="en-GB" sz="1100" b="0" dirty="0"/>
              <a:t>data = lung)</a:t>
            </a:r>
          </a:p>
          <a:p>
            <a:pPr>
              <a:spcBef>
                <a:spcPts val="0"/>
              </a:spcBef>
            </a:pPr>
            <a:r>
              <a:rPr lang="en-GB" sz="1100" b="0" dirty="0" err="1"/>
              <a:t>ggadjustedcurves</a:t>
            </a:r>
            <a:r>
              <a:rPr lang="en-GB" sz="1100" b="0" dirty="0"/>
              <a:t>(fit, data = lung)</a:t>
            </a:r>
          </a:p>
          <a:p>
            <a:endParaRPr lang="en-GB" sz="1050" b="0" dirty="0"/>
          </a:p>
          <a:p>
            <a:endParaRPr lang="en-GB" sz="1050" b="0" dirty="0"/>
          </a:p>
          <a:p>
            <a:endParaRPr lang="en-GB" sz="1050" b="0" dirty="0"/>
          </a:p>
          <a:p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Nótese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que la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opción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para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representar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curvas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individuales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sin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agrupamiento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no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está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disponible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en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la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nueva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función</a:t>
            </a:r>
            <a:r>
              <a:rPr lang="en-GB" sz="11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1100" b="0" dirty="0" err="1">
                <a:solidFill>
                  <a:schemeClr val="bg2">
                    <a:lumMod val="10000"/>
                  </a:schemeClr>
                </a:solidFill>
              </a:rPr>
              <a:t>ggadjustedcurves</a:t>
            </a:r>
            <a:endParaRPr lang="en-US" sz="1100" b="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1100" b="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GB" sz="1100" b="0" dirty="0"/>
              <a:t>fit &lt;-</a:t>
            </a:r>
            <a:r>
              <a:rPr lang="en-GB" sz="1100" b="0" dirty="0" err="1"/>
              <a:t>coxph</a:t>
            </a:r>
            <a:r>
              <a:rPr lang="en-GB" sz="1100" b="0" dirty="0"/>
              <a:t>(</a:t>
            </a:r>
            <a:r>
              <a:rPr lang="en-GB" sz="1100" b="0" dirty="0" err="1"/>
              <a:t>Surv</a:t>
            </a:r>
            <a:r>
              <a:rPr lang="en-GB" sz="1100" b="0" dirty="0"/>
              <a:t>(time, status) ~ </a:t>
            </a:r>
          </a:p>
          <a:p>
            <a:pPr>
              <a:spcBef>
                <a:spcPts val="0"/>
              </a:spcBef>
            </a:pPr>
            <a:r>
              <a:rPr lang="en-GB" sz="1100" b="0" dirty="0" err="1"/>
              <a:t>ph.ecog+age</a:t>
            </a:r>
            <a:r>
              <a:rPr lang="en-GB" sz="1100" b="0" dirty="0"/>
              <a:t> +strata(sex), </a:t>
            </a:r>
          </a:p>
          <a:p>
            <a:pPr>
              <a:spcBef>
                <a:spcPts val="0"/>
              </a:spcBef>
            </a:pPr>
            <a:r>
              <a:rPr lang="en-GB" sz="1100" b="0" dirty="0"/>
              <a:t>data = lung)</a:t>
            </a:r>
          </a:p>
          <a:p>
            <a:pPr>
              <a:spcBef>
                <a:spcPts val="0"/>
              </a:spcBef>
            </a:pPr>
            <a:r>
              <a:rPr lang="en-GB" sz="1100" b="0" dirty="0" err="1"/>
              <a:t>ggadjustedcurves</a:t>
            </a:r>
            <a:r>
              <a:rPr lang="en-GB" sz="1100" b="0" dirty="0"/>
              <a:t>(fit, data = lung)</a:t>
            </a:r>
            <a:br>
              <a:rPr lang="en-GB" sz="1050" b="0" dirty="0"/>
            </a:br>
            <a:endParaRPr lang="en-GB" sz="1050" b="0" dirty="0"/>
          </a:p>
          <a:p>
            <a:endParaRPr lang="en-GB" sz="1050" b="0" dirty="0"/>
          </a:p>
          <a:p>
            <a:endParaRPr lang="en-GB" sz="1050" b="0" dirty="0"/>
          </a:p>
          <a:p>
            <a:endParaRPr lang="en-GB" sz="1050" b="0" dirty="0"/>
          </a:p>
        </p:txBody>
      </p:sp>
      <p:pic>
        <p:nvPicPr>
          <p:cNvPr id="280" name="Picture 279">
            <a:extLst>
              <a:ext uri="{FF2B5EF4-FFF2-40B4-BE49-F238E27FC236}">
                <a16:creationId xmlns:a16="http://schemas.microsoft.com/office/drawing/2014/main" id="{E5E17A07-8484-CA49-9992-7650BD9CFE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286397" y="2390568"/>
            <a:ext cx="2070010" cy="2063201"/>
          </a:xfrm>
          <a:prstGeom prst="rect">
            <a:avLst/>
          </a:prstGeom>
        </p:spPr>
      </p:pic>
      <p:pic>
        <p:nvPicPr>
          <p:cNvPr id="281" name="Picture 280">
            <a:extLst>
              <a:ext uri="{FF2B5EF4-FFF2-40B4-BE49-F238E27FC236}">
                <a16:creationId xmlns:a16="http://schemas.microsoft.com/office/drawing/2014/main" id="{93CE9F2F-2068-8C4F-BBA2-D4913FE99A2C}"/>
              </a:ext>
            </a:extLst>
          </p:cNvPr>
          <p:cNvPicPr>
            <a:picLocks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4" r="2526" b="877"/>
          <a:stretch/>
        </p:blipFill>
        <p:spPr>
          <a:xfrm>
            <a:off x="11772407" y="6015788"/>
            <a:ext cx="1584000" cy="15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82" name="Picture 281">
            <a:extLst>
              <a:ext uri="{FF2B5EF4-FFF2-40B4-BE49-F238E27FC236}">
                <a16:creationId xmlns:a16="http://schemas.microsoft.com/office/drawing/2014/main" id="{9E60DA35-1B0D-C047-B582-9FF4270C69B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407" y="8093333"/>
            <a:ext cx="1584000" cy="15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84" name="Rounded Rectangle 283">
            <a:extLst>
              <a:ext uri="{FF2B5EF4-FFF2-40B4-BE49-F238E27FC236}">
                <a16:creationId xmlns:a16="http://schemas.microsoft.com/office/drawing/2014/main" id="{8CD3D56E-0AA2-DB44-9232-E99C837504C9}"/>
              </a:ext>
            </a:extLst>
          </p:cNvPr>
          <p:cNvSpPr/>
          <p:nvPr/>
        </p:nvSpPr>
        <p:spPr>
          <a:xfrm>
            <a:off x="9365329" y="324836"/>
            <a:ext cx="4140000" cy="421586"/>
          </a:xfrm>
          <a:prstGeom prst="roundRect">
            <a:avLst/>
          </a:prstGeom>
          <a:solidFill>
            <a:srgbClr val="2E7A13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Sumario</a:t>
            </a:r>
            <a:r>
              <a:rPr kumimoji="0" lang="en-US" sz="2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del </a:t>
            </a:r>
            <a:r>
              <a:rPr kumimoji="0" lang="en-US" sz="22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modelo</a:t>
            </a:r>
            <a:r>
              <a:rPr kumimoji="0" lang="en-US" sz="2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de Cox</a:t>
            </a:r>
          </a:p>
        </p:txBody>
      </p:sp>
      <p:pic>
        <p:nvPicPr>
          <p:cNvPr id="286" name="Picture 285">
            <a:extLst>
              <a:ext uri="{FF2B5EF4-FFF2-40B4-BE49-F238E27FC236}">
                <a16:creationId xmlns:a16="http://schemas.microsoft.com/office/drawing/2014/main" id="{21B33C18-3390-4545-BA9E-4D75F1707B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32056" y="2054423"/>
            <a:ext cx="1803823" cy="178927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4C4C4C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3866</TotalTime>
  <Words>874</Words>
  <Application>Microsoft Macintosh PowerPoint</Application>
  <PresentationFormat>Custom</PresentationFormat>
  <Paragraphs>120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Roman</vt:lpstr>
      <vt:lpstr>Helvetica Light</vt:lpstr>
      <vt:lpstr>Source Sans Pro</vt:lpstr>
      <vt:lpstr>Source Sans Pro Light</vt:lpstr>
      <vt:lpstr>Source Sans Pro Semibold</vt:lpstr>
      <vt:lpstr>Times</vt:lpstr>
      <vt:lpstr>White</vt:lpstr>
      <vt:lpstr>Creating Survival Plots Informative and Elegant  with survminer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Column Layout : : CHEAT SHEET </dc:title>
  <cp:lastModifiedBy>Microsoft Office User</cp:lastModifiedBy>
  <cp:revision>46</cp:revision>
  <cp:lastPrinted>2021-01-22T22:19:24Z</cp:lastPrinted>
  <dcterms:modified xsi:type="dcterms:W3CDTF">2021-01-25T14:20:50Z</dcterms:modified>
</cp:coreProperties>
</file>